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3" r:id="rId1"/>
  </p:sldMasterIdLst>
  <p:notesMasterIdLst>
    <p:notesMasterId r:id="rId13"/>
  </p:notesMasterIdLst>
  <p:handoutMasterIdLst>
    <p:handoutMasterId r:id="rId14"/>
  </p:handoutMasterIdLst>
  <p:sldIdLst>
    <p:sldId id="256" r:id="rId2"/>
    <p:sldId id="386" r:id="rId3"/>
    <p:sldId id="292" r:id="rId4"/>
    <p:sldId id="298" r:id="rId5"/>
    <p:sldId id="290" r:id="rId6"/>
    <p:sldId id="316" r:id="rId7"/>
    <p:sldId id="311" r:id="rId8"/>
    <p:sldId id="308" r:id="rId9"/>
    <p:sldId id="378" r:id="rId10"/>
    <p:sldId id="387" r:id="rId11"/>
    <p:sldId id="332" r:id="rId12"/>
  </p:sldIdLst>
  <p:sldSz cx="9144000" cy="6858000" type="screen4x3"/>
  <p:notesSz cx="6858000" cy="9144000"/>
  <p:defaultTextStyle>
    <a:defPPr>
      <a:defRPr lang="ja-JP"/>
    </a:defPPr>
    <a:lvl1pPr algn="l" defTabSz="457200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12E4"/>
    <a:srgbClr val="1DFF0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淡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淡色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72" autoAdjust="0"/>
  </p:normalViewPr>
  <p:slideViewPr>
    <p:cSldViewPr snapToGrid="0" snapToObjects="1">
      <p:cViewPr varScale="1">
        <p:scale>
          <a:sx n="75" d="100"/>
          <a:sy n="75" d="100"/>
        </p:scale>
        <p:origin x="-4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513936-16B6-974D-A8FE-58BC02938B56}" type="doc">
      <dgm:prSet loTypeId="urn:microsoft.com/office/officeart/2005/8/layout/hChevron3" loCatId="" qsTypeId="urn:microsoft.com/office/officeart/2005/8/quickstyle/simple1" qsCatId="simple" csTypeId="urn:microsoft.com/office/officeart/2005/8/colors/accent1_3" csCatId="accent1" phldr="1"/>
      <dgm:spPr/>
    </dgm:pt>
    <dgm:pt modelId="{5F97A51B-B9E9-D244-AEB3-751796C18E89}">
      <dgm:prSet phldrT="[テキスト]" custT="1"/>
      <dgm:spPr/>
      <dgm:t>
        <a:bodyPr/>
        <a:lstStyle/>
        <a:p>
          <a:r>
            <a:rPr kumimoji="1" lang="en-US" altLang="ja-JP" sz="1600" dirty="0" smtClean="0"/>
            <a:t>      2013</a:t>
          </a:r>
          <a:endParaRPr kumimoji="1" lang="ja-JP" altLang="en-US" sz="1600" dirty="0"/>
        </a:p>
      </dgm:t>
    </dgm:pt>
    <dgm:pt modelId="{8B92E168-758D-2E45-B83D-1A662C546D19}" type="parTrans" cxnId="{F32E5F6C-9247-5A48-B005-5081EE7FEC9C}">
      <dgm:prSet/>
      <dgm:spPr/>
      <dgm:t>
        <a:bodyPr/>
        <a:lstStyle/>
        <a:p>
          <a:endParaRPr kumimoji="1" lang="ja-JP" altLang="en-US" sz="2800"/>
        </a:p>
      </dgm:t>
    </dgm:pt>
    <dgm:pt modelId="{D683CEF8-4E1E-E543-A778-A04FCBE0C09C}" type="sibTrans" cxnId="{F32E5F6C-9247-5A48-B005-5081EE7FEC9C}">
      <dgm:prSet/>
      <dgm:spPr/>
      <dgm:t>
        <a:bodyPr/>
        <a:lstStyle/>
        <a:p>
          <a:endParaRPr kumimoji="1" lang="ja-JP" altLang="en-US" sz="2800"/>
        </a:p>
      </dgm:t>
    </dgm:pt>
    <dgm:pt modelId="{777701B4-D2AA-2B4C-BA73-71F02D091F84}">
      <dgm:prSet phldrT="[テキスト]" custT="1"/>
      <dgm:spPr/>
      <dgm:t>
        <a:bodyPr/>
        <a:lstStyle/>
        <a:p>
          <a:r>
            <a:rPr kumimoji="1" lang="en-US" altLang="ja-JP" sz="1600" dirty="0" smtClean="0"/>
            <a:t>2015</a:t>
          </a:r>
          <a:endParaRPr kumimoji="1" lang="ja-JP" altLang="en-US" sz="1600" dirty="0"/>
        </a:p>
      </dgm:t>
    </dgm:pt>
    <dgm:pt modelId="{6CB6332E-6543-464F-B3C5-685486F0231F}" type="parTrans" cxnId="{369DEEA5-1A21-6C48-A758-148EE92C8368}">
      <dgm:prSet/>
      <dgm:spPr/>
      <dgm:t>
        <a:bodyPr/>
        <a:lstStyle/>
        <a:p>
          <a:endParaRPr kumimoji="1" lang="ja-JP" altLang="en-US" sz="2800"/>
        </a:p>
      </dgm:t>
    </dgm:pt>
    <dgm:pt modelId="{52E324E9-743C-E84A-A3EC-C85DF1B8B223}" type="sibTrans" cxnId="{369DEEA5-1A21-6C48-A758-148EE92C8368}">
      <dgm:prSet/>
      <dgm:spPr/>
      <dgm:t>
        <a:bodyPr/>
        <a:lstStyle/>
        <a:p>
          <a:endParaRPr kumimoji="1" lang="ja-JP" altLang="en-US" sz="2800"/>
        </a:p>
      </dgm:t>
    </dgm:pt>
    <dgm:pt modelId="{B181C80D-ED2D-7248-B633-8A2175449126}">
      <dgm:prSet phldrT="[テキスト]" custT="1"/>
      <dgm:spPr/>
      <dgm:t>
        <a:bodyPr/>
        <a:lstStyle/>
        <a:p>
          <a:r>
            <a:rPr kumimoji="1" lang="en-US" altLang="ja-JP" sz="1600" dirty="0" smtClean="0"/>
            <a:t>2016</a:t>
          </a:r>
          <a:endParaRPr kumimoji="1" lang="ja-JP" altLang="en-US" sz="1600" dirty="0"/>
        </a:p>
      </dgm:t>
    </dgm:pt>
    <dgm:pt modelId="{B412BDB8-1CE8-384D-A960-A3522514E394}" type="parTrans" cxnId="{3A6F34B6-E487-204D-A18E-41D0AECB5EDD}">
      <dgm:prSet/>
      <dgm:spPr/>
      <dgm:t>
        <a:bodyPr/>
        <a:lstStyle/>
        <a:p>
          <a:endParaRPr kumimoji="1" lang="ja-JP" altLang="en-US" sz="2800"/>
        </a:p>
      </dgm:t>
    </dgm:pt>
    <dgm:pt modelId="{33595D82-55AC-1D41-B887-7836A1CDAB6E}" type="sibTrans" cxnId="{3A6F34B6-E487-204D-A18E-41D0AECB5EDD}">
      <dgm:prSet/>
      <dgm:spPr/>
      <dgm:t>
        <a:bodyPr/>
        <a:lstStyle/>
        <a:p>
          <a:endParaRPr kumimoji="1" lang="ja-JP" altLang="en-US" sz="2800"/>
        </a:p>
      </dgm:t>
    </dgm:pt>
    <dgm:pt modelId="{3A0BDA2B-4986-364B-812E-9DB7A1F50EE3}">
      <dgm:prSet phldrT="[テキスト]" custT="1"/>
      <dgm:spPr/>
      <dgm:t>
        <a:bodyPr/>
        <a:lstStyle/>
        <a:p>
          <a:r>
            <a:rPr kumimoji="1" lang="en-US" altLang="ja-JP" sz="1600" dirty="0" smtClean="0"/>
            <a:t>2014</a:t>
          </a:r>
          <a:endParaRPr kumimoji="1" lang="ja-JP" altLang="en-US" sz="1600" dirty="0"/>
        </a:p>
      </dgm:t>
    </dgm:pt>
    <dgm:pt modelId="{7A9C67A2-714E-6F47-9A10-A396737AA0D9}" type="parTrans" cxnId="{75E546F6-5E1E-6348-A38F-7088EB2DDEB6}">
      <dgm:prSet/>
      <dgm:spPr/>
      <dgm:t>
        <a:bodyPr/>
        <a:lstStyle/>
        <a:p>
          <a:endParaRPr kumimoji="1" lang="ja-JP" altLang="en-US" sz="2800"/>
        </a:p>
      </dgm:t>
    </dgm:pt>
    <dgm:pt modelId="{BC7C84A2-F79B-E94E-8714-17602561D9D4}" type="sibTrans" cxnId="{75E546F6-5E1E-6348-A38F-7088EB2DDEB6}">
      <dgm:prSet/>
      <dgm:spPr/>
      <dgm:t>
        <a:bodyPr/>
        <a:lstStyle/>
        <a:p>
          <a:endParaRPr kumimoji="1" lang="ja-JP" altLang="en-US" sz="2800"/>
        </a:p>
      </dgm:t>
    </dgm:pt>
    <dgm:pt modelId="{C643ADF7-7C22-D546-9B8F-AB22EA6831E2}">
      <dgm:prSet phldrT="[テキスト]" custT="1"/>
      <dgm:spPr/>
      <dgm:t>
        <a:bodyPr/>
        <a:lstStyle/>
        <a:p>
          <a:endParaRPr kumimoji="1" lang="ja-JP" altLang="en-US" sz="1600" dirty="0"/>
        </a:p>
      </dgm:t>
    </dgm:pt>
    <dgm:pt modelId="{7F3E1D1E-F232-8E40-9EFD-F666D327B22A}" type="parTrans" cxnId="{0FDDBF67-6959-6F4F-81D2-009CFF56B2ED}">
      <dgm:prSet/>
      <dgm:spPr/>
      <dgm:t>
        <a:bodyPr/>
        <a:lstStyle/>
        <a:p>
          <a:endParaRPr kumimoji="1" lang="ja-JP" altLang="en-US"/>
        </a:p>
      </dgm:t>
    </dgm:pt>
    <dgm:pt modelId="{028CBB33-612C-1140-ABB1-D96B44A7FBA8}" type="sibTrans" cxnId="{0FDDBF67-6959-6F4F-81D2-009CFF56B2ED}">
      <dgm:prSet/>
      <dgm:spPr/>
      <dgm:t>
        <a:bodyPr/>
        <a:lstStyle/>
        <a:p>
          <a:endParaRPr kumimoji="1" lang="ja-JP" altLang="en-US"/>
        </a:p>
      </dgm:t>
    </dgm:pt>
    <dgm:pt modelId="{C782F537-5AF2-CB43-9EFD-1C1F506AA4A0}" type="pres">
      <dgm:prSet presAssocID="{B1513936-16B6-974D-A8FE-58BC02938B56}" presName="Name0" presStyleCnt="0">
        <dgm:presLayoutVars>
          <dgm:dir/>
          <dgm:resizeHandles val="exact"/>
        </dgm:presLayoutVars>
      </dgm:prSet>
      <dgm:spPr/>
    </dgm:pt>
    <dgm:pt modelId="{2023067B-1E8F-0A4D-AE49-4A3DCAD82507}" type="pres">
      <dgm:prSet presAssocID="{5F97A51B-B9E9-D244-AEB3-751796C18E89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570C770-199B-204E-8042-5692FCB29BC2}" type="pres">
      <dgm:prSet presAssocID="{D683CEF8-4E1E-E543-A778-A04FCBE0C09C}" presName="parSpace" presStyleCnt="0"/>
      <dgm:spPr/>
    </dgm:pt>
    <dgm:pt modelId="{72386CA7-1071-C647-A5CB-4C1F0CD3E7A5}" type="pres">
      <dgm:prSet presAssocID="{3A0BDA2B-4986-364B-812E-9DB7A1F50EE3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FD058CE-7F0E-A54E-8A84-9624B1E0BE4A}" type="pres">
      <dgm:prSet presAssocID="{BC7C84A2-F79B-E94E-8714-17602561D9D4}" presName="parSpace" presStyleCnt="0"/>
      <dgm:spPr/>
    </dgm:pt>
    <dgm:pt modelId="{C1BCB168-0E8B-8243-84A2-4C7826967910}" type="pres">
      <dgm:prSet presAssocID="{777701B4-D2AA-2B4C-BA73-71F02D091F84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4C20C53-7732-8D45-9679-319275ABAE3D}" type="pres">
      <dgm:prSet presAssocID="{52E324E9-743C-E84A-A3EC-C85DF1B8B223}" presName="parSpace" presStyleCnt="0"/>
      <dgm:spPr/>
    </dgm:pt>
    <dgm:pt modelId="{AAE4D1DF-44A2-0340-BD6F-560FE21874FB}" type="pres">
      <dgm:prSet presAssocID="{B181C80D-ED2D-7248-B633-8A2175449126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9ADB35A-E6D6-B440-AA14-521F7262BFB5}" type="pres">
      <dgm:prSet presAssocID="{33595D82-55AC-1D41-B887-7836A1CDAB6E}" presName="parSpace" presStyleCnt="0"/>
      <dgm:spPr/>
    </dgm:pt>
    <dgm:pt modelId="{415B8D70-B3B8-9F4D-892B-5E426B92C0FA}" type="pres">
      <dgm:prSet presAssocID="{C643ADF7-7C22-D546-9B8F-AB22EA6831E2}" presName="parTxOnly" presStyleLbl="node1" presStyleIdx="4" presStyleCnt="5" custLinFactNeighborY="-4968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69DEEA5-1A21-6C48-A758-148EE92C8368}" srcId="{B1513936-16B6-974D-A8FE-58BC02938B56}" destId="{777701B4-D2AA-2B4C-BA73-71F02D091F84}" srcOrd="2" destOrd="0" parTransId="{6CB6332E-6543-464F-B3C5-685486F0231F}" sibTransId="{52E324E9-743C-E84A-A3EC-C85DF1B8B223}"/>
    <dgm:cxn modelId="{73B12D2C-C087-48EB-957B-77FAB6C7187B}" type="presOf" srcId="{777701B4-D2AA-2B4C-BA73-71F02D091F84}" destId="{C1BCB168-0E8B-8243-84A2-4C7826967910}" srcOrd="0" destOrd="0" presId="urn:microsoft.com/office/officeart/2005/8/layout/hChevron3"/>
    <dgm:cxn modelId="{52202076-409E-40CF-91B5-D946F07E60F2}" type="presOf" srcId="{5F97A51B-B9E9-D244-AEB3-751796C18E89}" destId="{2023067B-1E8F-0A4D-AE49-4A3DCAD82507}" srcOrd="0" destOrd="0" presId="urn:microsoft.com/office/officeart/2005/8/layout/hChevron3"/>
    <dgm:cxn modelId="{3A6F34B6-E487-204D-A18E-41D0AECB5EDD}" srcId="{B1513936-16B6-974D-A8FE-58BC02938B56}" destId="{B181C80D-ED2D-7248-B633-8A2175449126}" srcOrd="3" destOrd="0" parTransId="{B412BDB8-1CE8-384D-A960-A3522514E394}" sibTransId="{33595D82-55AC-1D41-B887-7836A1CDAB6E}"/>
    <dgm:cxn modelId="{F32E5F6C-9247-5A48-B005-5081EE7FEC9C}" srcId="{B1513936-16B6-974D-A8FE-58BC02938B56}" destId="{5F97A51B-B9E9-D244-AEB3-751796C18E89}" srcOrd="0" destOrd="0" parTransId="{8B92E168-758D-2E45-B83D-1A662C546D19}" sibTransId="{D683CEF8-4E1E-E543-A778-A04FCBE0C09C}"/>
    <dgm:cxn modelId="{1F7C86B7-A3A8-490A-86F9-F8D3B47F03A7}" type="presOf" srcId="{B1513936-16B6-974D-A8FE-58BC02938B56}" destId="{C782F537-5AF2-CB43-9EFD-1C1F506AA4A0}" srcOrd="0" destOrd="0" presId="urn:microsoft.com/office/officeart/2005/8/layout/hChevron3"/>
    <dgm:cxn modelId="{0FDDBF67-6959-6F4F-81D2-009CFF56B2ED}" srcId="{B1513936-16B6-974D-A8FE-58BC02938B56}" destId="{C643ADF7-7C22-D546-9B8F-AB22EA6831E2}" srcOrd="4" destOrd="0" parTransId="{7F3E1D1E-F232-8E40-9EFD-F666D327B22A}" sibTransId="{028CBB33-612C-1140-ABB1-D96B44A7FBA8}"/>
    <dgm:cxn modelId="{B7A976EE-6174-42B2-9496-7CE342EC29DA}" type="presOf" srcId="{B181C80D-ED2D-7248-B633-8A2175449126}" destId="{AAE4D1DF-44A2-0340-BD6F-560FE21874FB}" srcOrd="0" destOrd="0" presId="urn:microsoft.com/office/officeart/2005/8/layout/hChevron3"/>
    <dgm:cxn modelId="{75E546F6-5E1E-6348-A38F-7088EB2DDEB6}" srcId="{B1513936-16B6-974D-A8FE-58BC02938B56}" destId="{3A0BDA2B-4986-364B-812E-9DB7A1F50EE3}" srcOrd="1" destOrd="0" parTransId="{7A9C67A2-714E-6F47-9A10-A396737AA0D9}" sibTransId="{BC7C84A2-F79B-E94E-8714-17602561D9D4}"/>
    <dgm:cxn modelId="{F2F2C3AE-3506-4861-816E-EFCE7FDB48CF}" type="presOf" srcId="{C643ADF7-7C22-D546-9B8F-AB22EA6831E2}" destId="{415B8D70-B3B8-9F4D-892B-5E426B92C0FA}" srcOrd="0" destOrd="0" presId="urn:microsoft.com/office/officeart/2005/8/layout/hChevron3"/>
    <dgm:cxn modelId="{17A24665-33F8-4813-B268-8AE9177968D4}" type="presOf" srcId="{3A0BDA2B-4986-364B-812E-9DB7A1F50EE3}" destId="{72386CA7-1071-C647-A5CB-4C1F0CD3E7A5}" srcOrd="0" destOrd="0" presId="urn:microsoft.com/office/officeart/2005/8/layout/hChevron3"/>
    <dgm:cxn modelId="{689D1F71-E3FB-4446-BDD9-675728707CDD}" type="presParOf" srcId="{C782F537-5AF2-CB43-9EFD-1C1F506AA4A0}" destId="{2023067B-1E8F-0A4D-AE49-4A3DCAD82507}" srcOrd="0" destOrd="0" presId="urn:microsoft.com/office/officeart/2005/8/layout/hChevron3"/>
    <dgm:cxn modelId="{4465A4F6-C668-4D7D-8394-681744CE76C4}" type="presParOf" srcId="{C782F537-5AF2-CB43-9EFD-1C1F506AA4A0}" destId="{D570C770-199B-204E-8042-5692FCB29BC2}" srcOrd="1" destOrd="0" presId="urn:microsoft.com/office/officeart/2005/8/layout/hChevron3"/>
    <dgm:cxn modelId="{B11701FE-8D63-451E-8335-D2659455CE6C}" type="presParOf" srcId="{C782F537-5AF2-CB43-9EFD-1C1F506AA4A0}" destId="{72386CA7-1071-C647-A5CB-4C1F0CD3E7A5}" srcOrd="2" destOrd="0" presId="urn:microsoft.com/office/officeart/2005/8/layout/hChevron3"/>
    <dgm:cxn modelId="{99F4ECBF-9B85-4386-A166-83D1EE1D99D9}" type="presParOf" srcId="{C782F537-5AF2-CB43-9EFD-1C1F506AA4A0}" destId="{2FD058CE-7F0E-A54E-8A84-9624B1E0BE4A}" srcOrd="3" destOrd="0" presId="urn:microsoft.com/office/officeart/2005/8/layout/hChevron3"/>
    <dgm:cxn modelId="{E104B154-F57A-43D2-BFDF-048B21543F23}" type="presParOf" srcId="{C782F537-5AF2-CB43-9EFD-1C1F506AA4A0}" destId="{C1BCB168-0E8B-8243-84A2-4C7826967910}" srcOrd="4" destOrd="0" presId="urn:microsoft.com/office/officeart/2005/8/layout/hChevron3"/>
    <dgm:cxn modelId="{A9961F0D-6DDA-4267-9515-FE67D81A0B55}" type="presParOf" srcId="{C782F537-5AF2-CB43-9EFD-1C1F506AA4A0}" destId="{84C20C53-7732-8D45-9679-319275ABAE3D}" srcOrd="5" destOrd="0" presId="urn:microsoft.com/office/officeart/2005/8/layout/hChevron3"/>
    <dgm:cxn modelId="{C60F3D1F-BC50-4972-A5D2-F5DDF547C9FC}" type="presParOf" srcId="{C782F537-5AF2-CB43-9EFD-1C1F506AA4A0}" destId="{AAE4D1DF-44A2-0340-BD6F-560FE21874FB}" srcOrd="6" destOrd="0" presId="urn:microsoft.com/office/officeart/2005/8/layout/hChevron3"/>
    <dgm:cxn modelId="{07E1D726-9F10-4196-9B2B-74938F1AFC54}" type="presParOf" srcId="{C782F537-5AF2-CB43-9EFD-1C1F506AA4A0}" destId="{19ADB35A-E6D6-B440-AA14-521F7262BFB5}" srcOrd="7" destOrd="0" presId="urn:microsoft.com/office/officeart/2005/8/layout/hChevron3"/>
    <dgm:cxn modelId="{41127B87-E169-489B-97C5-EDDA0ABAB8FD}" type="presParOf" srcId="{C782F537-5AF2-CB43-9EFD-1C1F506AA4A0}" destId="{415B8D70-B3B8-9F4D-892B-5E426B92C0FA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513936-16B6-974D-A8FE-58BC02938B56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777701B4-D2AA-2B4C-BA73-71F02D091F84}">
      <dgm:prSet phldrT="[テキスト]" custT="1"/>
      <dgm:spPr/>
      <dgm:t>
        <a:bodyPr/>
        <a:lstStyle/>
        <a:p>
          <a:r>
            <a:rPr kumimoji="1" lang="en-US" altLang="ja-JP" sz="2400" dirty="0" smtClean="0"/>
            <a:t>Jan</a:t>
          </a:r>
          <a:endParaRPr kumimoji="1" lang="ja-JP" altLang="en-US" sz="2400" dirty="0"/>
        </a:p>
      </dgm:t>
    </dgm:pt>
    <dgm:pt modelId="{6CB6332E-6543-464F-B3C5-685486F0231F}" type="parTrans" cxnId="{369DEEA5-1A21-6C48-A758-148EE92C8368}">
      <dgm:prSet/>
      <dgm:spPr/>
      <dgm:t>
        <a:bodyPr/>
        <a:lstStyle/>
        <a:p>
          <a:endParaRPr kumimoji="1" lang="ja-JP" altLang="en-US"/>
        </a:p>
      </dgm:t>
    </dgm:pt>
    <dgm:pt modelId="{52E324E9-743C-E84A-A3EC-C85DF1B8B223}" type="sibTrans" cxnId="{369DEEA5-1A21-6C48-A758-148EE92C8368}">
      <dgm:prSet/>
      <dgm:spPr/>
      <dgm:t>
        <a:bodyPr/>
        <a:lstStyle/>
        <a:p>
          <a:endParaRPr kumimoji="1" lang="ja-JP" altLang="en-US"/>
        </a:p>
      </dgm:t>
    </dgm:pt>
    <dgm:pt modelId="{D0B2E3D1-42C8-2F44-82C7-A42E81155CA7}">
      <dgm:prSet phldrT="[テキスト]" custT="1"/>
      <dgm:spPr/>
      <dgm:t>
        <a:bodyPr/>
        <a:lstStyle/>
        <a:p>
          <a:r>
            <a:rPr kumimoji="1" lang="en-US" altLang="ja-JP" sz="2400" dirty="0" smtClean="0"/>
            <a:t>Feb</a:t>
          </a:r>
          <a:endParaRPr kumimoji="1" lang="ja-JP" altLang="en-US" sz="2400" dirty="0"/>
        </a:p>
      </dgm:t>
    </dgm:pt>
    <dgm:pt modelId="{B63B4677-6ABA-394B-94FD-C5CDB182A92F}" type="parTrans" cxnId="{43A34CEF-F442-3141-BA88-6F246B4002E0}">
      <dgm:prSet/>
      <dgm:spPr/>
      <dgm:t>
        <a:bodyPr/>
        <a:lstStyle/>
        <a:p>
          <a:endParaRPr kumimoji="1" lang="ja-JP" altLang="en-US"/>
        </a:p>
      </dgm:t>
    </dgm:pt>
    <dgm:pt modelId="{7DF3C896-E7CA-C348-BEA8-B69CB89FE7FE}" type="sibTrans" cxnId="{43A34CEF-F442-3141-BA88-6F246B4002E0}">
      <dgm:prSet/>
      <dgm:spPr/>
      <dgm:t>
        <a:bodyPr/>
        <a:lstStyle/>
        <a:p>
          <a:endParaRPr kumimoji="1" lang="ja-JP" altLang="en-US"/>
        </a:p>
      </dgm:t>
    </dgm:pt>
    <dgm:pt modelId="{B1F0664B-D75D-D841-94A4-B0605FC45CB2}">
      <dgm:prSet phldrT="[テキスト]" custT="1"/>
      <dgm:spPr/>
      <dgm:t>
        <a:bodyPr/>
        <a:lstStyle/>
        <a:p>
          <a:r>
            <a:rPr kumimoji="1" lang="en-US" altLang="ja-JP" sz="2400" dirty="0" smtClean="0"/>
            <a:t>Mar</a:t>
          </a:r>
          <a:endParaRPr kumimoji="1" lang="ja-JP" altLang="en-US" sz="2400" dirty="0"/>
        </a:p>
      </dgm:t>
    </dgm:pt>
    <dgm:pt modelId="{7C9949A1-C5B9-D648-A22C-2B891F2EFF99}" type="parTrans" cxnId="{64335184-B5F1-E04C-80EF-7E0C9CA4CC0F}">
      <dgm:prSet/>
      <dgm:spPr/>
      <dgm:t>
        <a:bodyPr/>
        <a:lstStyle/>
        <a:p>
          <a:endParaRPr kumimoji="1" lang="ja-JP" altLang="en-US"/>
        </a:p>
      </dgm:t>
    </dgm:pt>
    <dgm:pt modelId="{72E912C5-C67A-7647-B3E2-FE0EF77630DD}" type="sibTrans" cxnId="{64335184-B5F1-E04C-80EF-7E0C9CA4CC0F}">
      <dgm:prSet/>
      <dgm:spPr/>
      <dgm:t>
        <a:bodyPr/>
        <a:lstStyle/>
        <a:p>
          <a:endParaRPr kumimoji="1" lang="ja-JP" altLang="en-US"/>
        </a:p>
      </dgm:t>
    </dgm:pt>
    <dgm:pt modelId="{C811C249-2245-4B48-9637-955C025A4F58}">
      <dgm:prSet phldrT="[テキスト]" custT="1"/>
      <dgm:spPr/>
      <dgm:t>
        <a:bodyPr/>
        <a:lstStyle/>
        <a:p>
          <a:r>
            <a:rPr kumimoji="1" lang="en-US" altLang="ja-JP" sz="2400" dirty="0" smtClean="0"/>
            <a:t>Apr</a:t>
          </a:r>
          <a:endParaRPr kumimoji="1" lang="ja-JP" altLang="en-US" sz="2400" dirty="0"/>
        </a:p>
      </dgm:t>
    </dgm:pt>
    <dgm:pt modelId="{6ACCBB87-0251-1948-B70A-A070706A237C}" type="parTrans" cxnId="{1214838F-C1E0-9643-953A-B7A373016C18}">
      <dgm:prSet/>
      <dgm:spPr/>
      <dgm:t>
        <a:bodyPr/>
        <a:lstStyle/>
        <a:p>
          <a:endParaRPr kumimoji="1" lang="ja-JP" altLang="en-US"/>
        </a:p>
      </dgm:t>
    </dgm:pt>
    <dgm:pt modelId="{ECD41DEE-1970-114C-BDA7-235916EE9233}" type="sibTrans" cxnId="{1214838F-C1E0-9643-953A-B7A373016C18}">
      <dgm:prSet/>
      <dgm:spPr/>
      <dgm:t>
        <a:bodyPr/>
        <a:lstStyle/>
        <a:p>
          <a:endParaRPr kumimoji="1" lang="ja-JP" altLang="en-US"/>
        </a:p>
      </dgm:t>
    </dgm:pt>
    <dgm:pt modelId="{C782F537-5AF2-CB43-9EFD-1C1F506AA4A0}" type="pres">
      <dgm:prSet presAssocID="{B1513936-16B6-974D-A8FE-58BC02938B56}" presName="Name0" presStyleCnt="0">
        <dgm:presLayoutVars>
          <dgm:dir/>
          <dgm:resizeHandles val="exact"/>
        </dgm:presLayoutVars>
      </dgm:prSet>
      <dgm:spPr/>
    </dgm:pt>
    <dgm:pt modelId="{C1BCB168-0E8B-8243-84A2-4C7826967910}" type="pres">
      <dgm:prSet presAssocID="{777701B4-D2AA-2B4C-BA73-71F02D091F84}" presName="parTxOnly" presStyleLbl="node1" presStyleIdx="0" presStyleCnt="4" custLinFactNeighborX="-600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4C20C53-7732-8D45-9679-319275ABAE3D}" type="pres">
      <dgm:prSet presAssocID="{52E324E9-743C-E84A-A3EC-C85DF1B8B223}" presName="parSpace" presStyleCnt="0"/>
      <dgm:spPr/>
    </dgm:pt>
    <dgm:pt modelId="{A696ED45-8218-044A-9231-8E44456910C7}" type="pres">
      <dgm:prSet presAssocID="{D0B2E3D1-42C8-2F44-82C7-A42E81155CA7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4B5E8DB-105C-7A46-8EC2-B1EC81D1C250}" type="pres">
      <dgm:prSet presAssocID="{7DF3C896-E7CA-C348-BEA8-B69CB89FE7FE}" presName="parSpace" presStyleCnt="0"/>
      <dgm:spPr/>
    </dgm:pt>
    <dgm:pt modelId="{8D959E72-5AC9-4743-985A-E409EFA775C0}" type="pres">
      <dgm:prSet presAssocID="{B1F0664B-D75D-D841-94A4-B0605FC45CB2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D47DD1C-5F65-1743-8C6B-F122EF47621B}" type="pres">
      <dgm:prSet presAssocID="{72E912C5-C67A-7647-B3E2-FE0EF77630DD}" presName="parSpace" presStyleCnt="0"/>
      <dgm:spPr/>
    </dgm:pt>
    <dgm:pt modelId="{A0EE8600-44D1-494B-9B61-A8D791F541BC}" type="pres">
      <dgm:prSet presAssocID="{C811C249-2245-4B48-9637-955C025A4F58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D9EBD483-887E-483A-8D60-A68AE1491420}" type="presOf" srcId="{B1513936-16B6-974D-A8FE-58BC02938B56}" destId="{C782F537-5AF2-CB43-9EFD-1C1F506AA4A0}" srcOrd="0" destOrd="0" presId="urn:microsoft.com/office/officeart/2005/8/layout/hChevron3"/>
    <dgm:cxn modelId="{369DEEA5-1A21-6C48-A758-148EE92C8368}" srcId="{B1513936-16B6-974D-A8FE-58BC02938B56}" destId="{777701B4-D2AA-2B4C-BA73-71F02D091F84}" srcOrd="0" destOrd="0" parTransId="{6CB6332E-6543-464F-B3C5-685486F0231F}" sibTransId="{52E324E9-743C-E84A-A3EC-C85DF1B8B223}"/>
    <dgm:cxn modelId="{330E90E8-FC4E-4D35-8F8D-D532FD1293BE}" type="presOf" srcId="{B1F0664B-D75D-D841-94A4-B0605FC45CB2}" destId="{8D959E72-5AC9-4743-985A-E409EFA775C0}" srcOrd="0" destOrd="0" presId="urn:microsoft.com/office/officeart/2005/8/layout/hChevron3"/>
    <dgm:cxn modelId="{1214838F-C1E0-9643-953A-B7A373016C18}" srcId="{B1513936-16B6-974D-A8FE-58BC02938B56}" destId="{C811C249-2245-4B48-9637-955C025A4F58}" srcOrd="3" destOrd="0" parTransId="{6ACCBB87-0251-1948-B70A-A070706A237C}" sibTransId="{ECD41DEE-1970-114C-BDA7-235916EE9233}"/>
    <dgm:cxn modelId="{47CC9D27-D084-480C-B95E-F72AB628B3CB}" type="presOf" srcId="{777701B4-D2AA-2B4C-BA73-71F02D091F84}" destId="{C1BCB168-0E8B-8243-84A2-4C7826967910}" srcOrd="0" destOrd="0" presId="urn:microsoft.com/office/officeart/2005/8/layout/hChevron3"/>
    <dgm:cxn modelId="{B3D22F18-FB5D-4346-86C3-4E659D5E22E3}" type="presOf" srcId="{D0B2E3D1-42C8-2F44-82C7-A42E81155CA7}" destId="{A696ED45-8218-044A-9231-8E44456910C7}" srcOrd="0" destOrd="0" presId="urn:microsoft.com/office/officeart/2005/8/layout/hChevron3"/>
    <dgm:cxn modelId="{4A5AB70E-D5FF-45D8-BC56-DADB47B85B07}" type="presOf" srcId="{C811C249-2245-4B48-9637-955C025A4F58}" destId="{A0EE8600-44D1-494B-9B61-A8D791F541BC}" srcOrd="0" destOrd="0" presId="urn:microsoft.com/office/officeart/2005/8/layout/hChevron3"/>
    <dgm:cxn modelId="{64335184-B5F1-E04C-80EF-7E0C9CA4CC0F}" srcId="{B1513936-16B6-974D-A8FE-58BC02938B56}" destId="{B1F0664B-D75D-D841-94A4-B0605FC45CB2}" srcOrd="2" destOrd="0" parTransId="{7C9949A1-C5B9-D648-A22C-2B891F2EFF99}" sibTransId="{72E912C5-C67A-7647-B3E2-FE0EF77630DD}"/>
    <dgm:cxn modelId="{43A34CEF-F442-3141-BA88-6F246B4002E0}" srcId="{B1513936-16B6-974D-A8FE-58BC02938B56}" destId="{D0B2E3D1-42C8-2F44-82C7-A42E81155CA7}" srcOrd="1" destOrd="0" parTransId="{B63B4677-6ABA-394B-94FD-C5CDB182A92F}" sibTransId="{7DF3C896-E7CA-C348-BEA8-B69CB89FE7FE}"/>
    <dgm:cxn modelId="{8F2601B0-4DDD-49FF-A5C7-C7C9CA79300B}" type="presParOf" srcId="{C782F537-5AF2-CB43-9EFD-1C1F506AA4A0}" destId="{C1BCB168-0E8B-8243-84A2-4C7826967910}" srcOrd="0" destOrd="0" presId="urn:microsoft.com/office/officeart/2005/8/layout/hChevron3"/>
    <dgm:cxn modelId="{D601D485-EE4D-4EAC-AAAF-9091494E59FB}" type="presParOf" srcId="{C782F537-5AF2-CB43-9EFD-1C1F506AA4A0}" destId="{84C20C53-7732-8D45-9679-319275ABAE3D}" srcOrd="1" destOrd="0" presId="urn:microsoft.com/office/officeart/2005/8/layout/hChevron3"/>
    <dgm:cxn modelId="{0D657D07-57A4-43A9-BE9C-67F50A868DC4}" type="presParOf" srcId="{C782F537-5AF2-CB43-9EFD-1C1F506AA4A0}" destId="{A696ED45-8218-044A-9231-8E44456910C7}" srcOrd="2" destOrd="0" presId="urn:microsoft.com/office/officeart/2005/8/layout/hChevron3"/>
    <dgm:cxn modelId="{6831C6CD-DBDF-4EFE-AC92-283FCC321BD7}" type="presParOf" srcId="{C782F537-5AF2-CB43-9EFD-1C1F506AA4A0}" destId="{14B5E8DB-105C-7A46-8EC2-B1EC81D1C250}" srcOrd="3" destOrd="0" presId="urn:microsoft.com/office/officeart/2005/8/layout/hChevron3"/>
    <dgm:cxn modelId="{EBC46F00-487A-4904-B3BC-19A423797C68}" type="presParOf" srcId="{C782F537-5AF2-CB43-9EFD-1C1F506AA4A0}" destId="{8D959E72-5AC9-4743-985A-E409EFA775C0}" srcOrd="4" destOrd="0" presId="urn:microsoft.com/office/officeart/2005/8/layout/hChevron3"/>
    <dgm:cxn modelId="{BE5C85FE-C960-4174-AE86-B8B94EC8D63B}" type="presParOf" srcId="{C782F537-5AF2-CB43-9EFD-1C1F506AA4A0}" destId="{CD47DD1C-5F65-1743-8C6B-F122EF47621B}" srcOrd="5" destOrd="0" presId="urn:microsoft.com/office/officeart/2005/8/layout/hChevron3"/>
    <dgm:cxn modelId="{2739315B-CEDC-47ED-9649-6FAC7A854512}" type="presParOf" srcId="{C782F537-5AF2-CB43-9EFD-1C1F506AA4A0}" destId="{A0EE8600-44D1-494B-9B61-A8D791F541B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23067B-1E8F-0A4D-AE49-4A3DCAD82507}">
      <dsp:nvSpPr>
        <dsp:cNvPr id="0" name=""/>
        <dsp:cNvSpPr/>
      </dsp:nvSpPr>
      <dsp:spPr>
        <a:xfrm>
          <a:off x="534" y="0"/>
          <a:ext cx="1042862" cy="340840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 smtClean="0"/>
            <a:t>      2013</a:t>
          </a:r>
          <a:endParaRPr kumimoji="1" lang="ja-JP" altLang="en-US" sz="1600" kern="1200" dirty="0"/>
        </a:p>
      </dsp:txBody>
      <dsp:txXfrm>
        <a:off x="534" y="0"/>
        <a:ext cx="1042862" cy="340840"/>
      </dsp:txXfrm>
    </dsp:sp>
    <dsp:sp modelId="{72386CA7-1071-C647-A5CB-4C1F0CD3E7A5}">
      <dsp:nvSpPr>
        <dsp:cNvPr id="0" name=""/>
        <dsp:cNvSpPr/>
      </dsp:nvSpPr>
      <dsp:spPr>
        <a:xfrm>
          <a:off x="834825" y="0"/>
          <a:ext cx="1042862" cy="340840"/>
        </a:xfrm>
        <a:prstGeom prst="chevron">
          <a:avLst/>
        </a:prstGeom>
        <a:solidFill>
          <a:schemeClr val="accent1">
            <a:shade val="80000"/>
            <a:hueOff val="76561"/>
            <a:satOff val="-1098"/>
            <a:lumOff val="64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 smtClean="0"/>
            <a:t>2014</a:t>
          </a:r>
          <a:endParaRPr kumimoji="1" lang="ja-JP" altLang="en-US" sz="1600" kern="1200" dirty="0"/>
        </a:p>
      </dsp:txBody>
      <dsp:txXfrm>
        <a:off x="834825" y="0"/>
        <a:ext cx="1042862" cy="340840"/>
      </dsp:txXfrm>
    </dsp:sp>
    <dsp:sp modelId="{C1BCB168-0E8B-8243-84A2-4C7826967910}">
      <dsp:nvSpPr>
        <dsp:cNvPr id="0" name=""/>
        <dsp:cNvSpPr/>
      </dsp:nvSpPr>
      <dsp:spPr>
        <a:xfrm>
          <a:off x="1669115" y="0"/>
          <a:ext cx="1042862" cy="340840"/>
        </a:xfrm>
        <a:prstGeom prst="chevron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 smtClean="0"/>
            <a:t>2015</a:t>
          </a:r>
          <a:endParaRPr kumimoji="1" lang="ja-JP" altLang="en-US" sz="1600" kern="1200" dirty="0"/>
        </a:p>
      </dsp:txBody>
      <dsp:txXfrm>
        <a:off x="1669115" y="0"/>
        <a:ext cx="1042862" cy="340840"/>
      </dsp:txXfrm>
    </dsp:sp>
    <dsp:sp modelId="{AAE4D1DF-44A2-0340-BD6F-560FE21874FB}">
      <dsp:nvSpPr>
        <dsp:cNvPr id="0" name=""/>
        <dsp:cNvSpPr/>
      </dsp:nvSpPr>
      <dsp:spPr>
        <a:xfrm>
          <a:off x="2503405" y="0"/>
          <a:ext cx="1042862" cy="340840"/>
        </a:xfrm>
        <a:prstGeom prst="chevron">
          <a:avLst/>
        </a:prstGeom>
        <a:solidFill>
          <a:schemeClr val="accent1">
            <a:shade val="80000"/>
            <a:hueOff val="229684"/>
            <a:satOff val="-3294"/>
            <a:lumOff val="192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 smtClean="0"/>
            <a:t>2016</a:t>
          </a:r>
          <a:endParaRPr kumimoji="1" lang="ja-JP" altLang="en-US" sz="1600" kern="1200" dirty="0"/>
        </a:p>
      </dsp:txBody>
      <dsp:txXfrm>
        <a:off x="2503405" y="0"/>
        <a:ext cx="1042862" cy="340840"/>
      </dsp:txXfrm>
    </dsp:sp>
    <dsp:sp modelId="{415B8D70-B3B8-9F4D-892B-5E426B92C0FA}">
      <dsp:nvSpPr>
        <dsp:cNvPr id="0" name=""/>
        <dsp:cNvSpPr/>
      </dsp:nvSpPr>
      <dsp:spPr>
        <a:xfrm>
          <a:off x="3337696" y="0"/>
          <a:ext cx="1042862" cy="340840"/>
        </a:xfrm>
        <a:prstGeom prst="chevron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600" kern="1200" dirty="0"/>
        </a:p>
      </dsp:txBody>
      <dsp:txXfrm>
        <a:off x="3337696" y="0"/>
        <a:ext cx="1042862" cy="3408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BCB168-0E8B-8243-84A2-4C7826967910}">
      <dsp:nvSpPr>
        <dsp:cNvPr id="0" name=""/>
        <dsp:cNvSpPr/>
      </dsp:nvSpPr>
      <dsp:spPr>
        <a:xfrm>
          <a:off x="0" y="0"/>
          <a:ext cx="1286823" cy="3447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kern="1200" dirty="0" smtClean="0"/>
            <a:t>Jan</a:t>
          </a:r>
          <a:endParaRPr kumimoji="1" lang="ja-JP" altLang="en-US" sz="2400" kern="1200" dirty="0"/>
        </a:p>
      </dsp:txBody>
      <dsp:txXfrm>
        <a:off x="0" y="0"/>
        <a:ext cx="1286823" cy="344730"/>
      </dsp:txXfrm>
    </dsp:sp>
    <dsp:sp modelId="{A696ED45-8218-044A-9231-8E44456910C7}">
      <dsp:nvSpPr>
        <dsp:cNvPr id="0" name=""/>
        <dsp:cNvSpPr/>
      </dsp:nvSpPr>
      <dsp:spPr>
        <a:xfrm>
          <a:off x="1030741" y="0"/>
          <a:ext cx="1286823" cy="344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kern="1200" dirty="0" smtClean="0"/>
            <a:t>Feb</a:t>
          </a:r>
          <a:endParaRPr kumimoji="1" lang="ja-JP" altLang="en-US" sz="2400" kern="1200" dirty="0"/>
        </a:p>
      </dsp:txBody>
      <dsp:txXfrm>
        <a:off x="1030741" y="0"/>
        <a:ext cx="1286823" cy="344730"/>
      </dsp:txXfrm>
    </dsp:sp>
    <dsp:sp modelId="{8D959E72-5AC9-4743-985A-E409EFA775C0}">
      <dsp:nvSpPr>
        <dsp:cNvPr id="0" name=""/>
        <dsp:cNvSpPr/>
      </dsp:nvSpPr>
      <dsp:spPr>
        <a:xfrm>
          <a:off x="2060200" y="0"/>
          <a:ext cx="1286823" cy="344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kern="1200" dirty="0" smtClean="0"/>
            <a:t>Mar</a:t>
          </a:r>
          <a:endParaRPr kumimoji="1" lang="ja-JP" altLang="en-US" sz="2400" kern="1200" dirty="0"/>
        </a:p>
      </dsp:txBody>
      <dsp:txXfrm>
        <a:off x="2060200" y="0"/>
        <a:ext cx="1286823" cy="344730"/>
      </dsp:txXfrm>
    </dsp:sp>
    <dsp:sp modelId="{A0EE8600-44D1-494B-9B61-A8D791F541BC}">
      <dsp:nvSpPr>
        <dsp:cNvPr id="0" name=""/>
        <dsp:cNvSpPr/>
      </dsp:nvSpPr>
      <dsp:spPr>
        <a:xfrm>
          <a:off x="3089658" y="0"/>
          <a:ext cx="1286823" cy="344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kern="1200" dirty="0" smtClean="0"/>
            <a:t>Apr</a:t>
          </a:r>
          <a:endParaRPr kumimoji="1" lang="ja-JP" altLang="en-US" sz="2400" kern="1200" dirty="0"/>
        </a:p>
      </dsp:txBody>
      <dsp:txXfrm>
        <a:off x="3089658" y="0"/>
        <a:ext cx="1286823" cy="344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C0077B-ABBE-C648-A0EF-22E5405483A6}" type="datetimeFigureOut">
              <a:rPr lang="ja-JP" altLang="en-US"/>
              <a:pPr>
                <a:defRPr/>
              </a:pPr>
              <a:t>2013/7/25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43D226F-848F-E145-9914-23CEA3773600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1099569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F9DBEB-806D-F34E-83ED-360C5802A1E3}" type="datetimeFigureOut">
              <a:rPr lang="ja-JP" altLang="en-US"/>
              <a:pPr>
                <a:defRPr/>
              </a:pPr>
              <a:t>2013/7/25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8A84AB-03A6-6B4C-907A-5D79454ECE42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0735659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 smtClean="0"/>
              <a:t>ポンチ絵</a:t>
            </a:r>
          </a:p>
        </p:txBody>
      </p:sp>
      <p:sp>
        <p:nvSpPr>
          <p:cNvPr id="4198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F4FFEA-B3BF-407E-8E80-98ECD3600642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978442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578A4-18AC-4F81-B4B1-F5D01697BF3B}" type="datetime1">
              <a:rPr lang="ja-JP" altLang="en-US" smtClean="0"/>
              <a:t>2013/7/25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MNR2013</a:t>
            </a: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7D5E0-4B91-B545-B8F1-0FAC35679EFE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32699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62F88-ABAB-4DEB-BFEE-02CEDE026BAC}" type="datetime1">
              <a:rPr lang="ja-JP" altLang="en-US" smtClean="0"/>
              <a:t>2013/7/25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MNR2013</a:t>
            </a: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82848-13EA-9E45-A9B9-F50C1C74D9D1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316113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D9765-4692-4C20-9BB0-880B5EBE422B}" type="datetime1">
              <a:rPr lang="ja-JP" altLang="en-US" smtClean="0"/>
              <a:t>2013/7/25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MNR2013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FB4FC-440A-7C49-85AA-EE733EE29FFE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323367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A6B2-6573-4EC8-B277-9072FBF5B805}" type="datetime1">
              <a:rPr lang="ja-JP" altLang="en-US" smtClean="0"/>
              <a:t>2013/7/25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MNR2013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12E8-70E6-6249-B55E-BE152385D89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938408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975" y="1004943"/>
            <a:ext cx="8876682" cy="225904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3"/>
          </p:nvPr>
        </p:nvSpPr>
        <p:spPr>
          <a:xfrm>
            <a:off x="180975" y="4233828"/>
            <a:ext cx="8876682" cy="225904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7410A-AFB7-4AB2-B6BA-B39DE63948E4}" type="datetime1">
              <a:rPr lang="ja-JP" altLang="en-US" smtClean="0"/>
              <a:t>2013/7/25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MNR2013</a:t>
            </a:r>
            <a:endParaRPr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C6C7A-3A34-0442-AC49-05D01E32B6B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691705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14300" y="3759200"/>
            <a:ext cx="4381500" cy="261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3759200"/>
            <a:ext cx="4381500" cy="252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sz="half" idx="13"/>
          </p:nvPr>
        </p:nvSpPr>
        <p:spPr>
          <a:xfrm>
            <a:off x="2381250" y="1033484"/>
            <a:ext cx="4381500" cy="261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6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DD99-1388-41E5-A0B4-F4ADCBAEE4AD}" type="datetime1">
              <a:rPr lang="ja-JP" altLang="en-US" smtClean="0"/>
              <a:t>2013/7/25</a:t>
            </a:fld>
            <a:endParaRPr lang="ja-JP" altLang="en-US"/>
          </a:p>
        </p:txBody>
      </p:sp>
      <p:sp>
        <p:nvSpPr>
          <p:cNvPr id="7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MNR2013</a:t>
            </a:r>
            <a:endParaRPr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C1AEE-38DF-E848-BABF-C34874C9AFF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925533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129" y="1004943"/>
            <a:ext cx="8968528" cy="548793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C25EE-09AE-4B41-AD80-F5033965B26E}" type="datetime1">
              <a:rPr lang="ja-JP" altLang="en-US" smtClean="0"/>
              <a:t>2013/7/25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MNR2013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D5207-9CC5-684F-83E0-129815AE8CA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26400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975" y="1004943"/>
            <a:ext cx="8876682" cy="225904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3"/>
          </p:nvPr>
        </p:nvSpPr>
        <p:spPr>
          <a:xfrm>
            <a:off x="180975" y="4233828"/>
            <a:ext cx="8876682" cy="225904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186EB-8FCB-4CBD-9CBB-7FC5C8EE1294}" type="datetime1">
              <a:rPr lang="ja-JP" altLang="en-US" smtClean="0"/>
              <a:t>2013/7/25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MNR2013</a:t>
            </a:r>
            <a:endParaRPr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D4CED-52E8-C944-BE45-4482F8151D8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45979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2847314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4209389"/>
            <a:ext cx="7772400" cy="725586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xmlns="" val="2166166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67115" y="1214249"/>
            <a:ext cx="4328685" cy="5278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214249"/>
            <a:ext cx="4309188" cy="5278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C8D96-541C-4170-B94F-4A1310CFA85C}" type="datetime1">
              <a:rPr lang="ja-JP" altLang="en-US" smtClean="0"/>
              <a:t>2013/7/25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MNR2013</a:t>
            </a: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27DC0-9E83-5541-8B50-19B1CEDBAA0B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01448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14300" y="3759200"/>
            <a:ext cx="4381500" cy="261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3759200"/>
            <a:ext cx="4381500" cy="252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sz="half" idx="13"/>
          </p:nvPr>
        </p:nvSpPr>
        <p:spPr>
          <a:xfrm>
            <a:off x="2381250" y="1033484"/>
            <a:ext cx="4381500" cy="261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6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0249A-B5BB-42AA-873F-0F8F612BD7DE}" type="datetime1">
              <a:rPr lang="ja-JP" altLang="en-US" smtClean="0"/>
              <a:t>2013/7/25</a:t>
            </a:fld>
            <a:endParaRPr lang="ja-JP" altLang="en-US"/>
          </a:p>
        </p:txBody>
      </p:sp>
      <p:sp>
        <p:nvSpPr>
          <p:cNvPr id="7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MNR2013</a:t>
            </a:r>
            <a:endParaRPr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07D2D-2CBA-B34C-B1D8-F293CBD2DEA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921911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736C5-3C80-4EC1-9E05-23EF7E786EFC}" type="datetime1">
              <a:rPr lang="ja-JP" altLang="en-US" smtClean="0"/>
              <a:t>2013/7/25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MNR2013</a:t>
            </a: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1A88B-017B-BB45-9E5D-C1997150508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44605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8D324-2218-45ED-8AC4-CC7F6CC1B75E}" type="datetime1">
              <a:rPr lang="ja-JP" altLang="en-US" smtClean="0"/>
              <a:t>2013/7/25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MNR2013</a:t>
            </a: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82884-78B2-1043-8F07-127D36040B7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87275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CD3F2-7435-4794-9BC7-1CF308EBD69B}" type="datetime1">
              <a:rPr lang="ja-JP" altLang="en-US" smtClean="0"/>
              <a:t>2013/7/25</a:t>
            </a:fld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MNR2013</a:t>
            </a: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AA37B-2E7F-1444-BB50-8DC3D8367ED2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940960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7000">
              <a:schemeClr val="bg1"/>
            </a:gs>
            <a:gs pos="0">
              <a:schemeClr val="accent5">
                <a:lumMod val="75000"/>
                <a:alpha val="9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0" y="17463"/>
            <a:ext cx="9144000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180975" y="982663"/>
            <a:ext cx="87852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  <a:p>
            <a:pPr lvl="1"/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54FE6EA-1AA1-409C-94DB-33A9569C59D4}" type="datetime1">
              <a:rPr lang="ja-JP" altLang="en-US" smtClean="0"/>
              <a:t>2013/7/25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543050" y="6492875"/>
            <a:ext cx="6259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 smtClean="0"/>
              <a:t>MNR2013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451850" y="6492875"/>
            <a:ext cx="692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6600"/>
                </a:solidFill>
                <a:latin typeface="+mn-ea"/>
                <a:ea typeface="+mn-ea"/>
                <a:cs typeface="+mn-cs"/>
              </a:defRPr>
            </a:lvl1pPr>
          </a:lstStyle>
          <a:p>
            <a:pPr>
              <a:defRPr/>
            </a:pPr>
            <a:fld id="{7BB12B4F-2EE8-0C4E-8CDF-B17E5CE54A99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68" r:id="rId2"/>
    <p:sldLayoutId id="2147483769" r:id="rId3"/>
    <p:sldLayoutId id="2147483781" r:id="rId4"/>
    <p:sldLayoutId id="2147483770" r:id="rId5"/>
    <p:sldLayoutId id="2147483771" r:id="rId6"/>
    <p:sldLayoutId id="2147483772" r:id="rId7"/>
    <p:sldLayoutId id="2147483773" r:id="rId8"/>
    <p:sldLayoutId id="2147483782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kumimoji="1" sz="4400" b="1" kern="120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63000"/>
                  <a:sat val="105000"/>
                </a:schemeClr>
              </a:gs>
              <a:gs pos="90000">
                <a:schemeClr val="accent1">
                  <a:shade val="50000"/>
                  <a:satMod val="100000"/>
                </a:schemeClr>
              </a:gs>
            </a:gsLst>
            <a:lin ang="5400000"/>
          </a:gra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+mj-lt"/>
          <a:ea typeface="+mj-ea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12738" indent="-312738" algn="l" defTabSz="457200" rtl="0" eaLnBrk="1" fontAlgn="base" hangingPunct="1">
        <a:spcBef>
          <a:spcPts val="200"/>
        </a:spcBef>
        <a:spcAft>
          <a:spcPct val="0"/>
        </a:spcAft>
        <a:buClr>
          <a:srgbClr val="31859C"/>
        </a:buClr>
        <a:buSzPct val="80000"/>
        <a:buFont typeface="Wingdings" charset="0"/>
        <a:buChar char="l"/>
        <a:defRPr kumimoji="1" lang="ja-JP" altLang="en-US" sz="3200" kern="1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59690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632523"/>
        </a:buClr>
        <a:buSzPct val="80000"/>
        <a:buFont typeface="Wingdings" charset="0"/>
        <a:buChar char=""/>
        <a:defRPr kumimoji="1" lang="ja-JP" altLang="en-US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403152"/>
        </a:buClr>
        <a:buSzPct val="70000"/>
        <a:buFont typeface="ヒラギノ角ゴ ProN W3" charset="0"/>
        <a:buChar char="▶"/>
        <a:defRPr kumimoji="1" lang="ja-JP" altLang="en-US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7938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77933C"/>
        </a:buClr>
        <a:buSzPct val="90000"/>
        <a:buFont typeface="Arial" charset="0"/>
        <a:buChar char="■"/>
        <a:defRPr kumimoji="1" lang="ja-JP" altLang="en-U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defTabSz="457200" rtl="0" eaLnBrk="1" fontAlgn="base" hangingPunct="1">
        <a:spcBef>
          <a:spcPts val="300"/>
        </a:spcBef>
        <a:spcAft>
          <a:spcPct val="0"/>
        </a:spcAft>
        <a:buClr>
          <a:srgbClr val="17375E"/>
        </a:buClr>
        <a:buSzPct val="60000"/>
        <a:buFont typeface="Arial" charset="0"/>
        <a:buChar char="※"/>
        <a:defRPr kumimoji="1" lang="ja-JP" alt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0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8921" y="4475331"/>
            <a:ext cx="3369679" cy="238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41300" y="1011238"/>
            <a:ext cx="8610600" cy="20621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4000" dirty="0" smtClean="0">
                <a:cs typeface="+mj-cs"/>
              </a:rPr>
              <a:t>Development of hybrid photomultiplier for Hyper-</a:t>
            </a:r>
            <a:r>
              <a:rPr lang="en-US" altLang="ja-JP" sz="4000" dirty="0" err="1" smtClean="0">
                <a:cs typeface="+mj-cs"/>
              </a:rPr>
              <a:t>Kamiokande</a:t>
            </a:r>
            <a:endParaRPr lang="ja-JP" altLang="en-US" sz="4000" dirty="0">
              <a:cs typeface="+mj-cs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92200" y="2862262"/>
            <a:ext cx="7175500" cy="200183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/>
              <a:buNone/>
              <a:defRPr/>
            </a:pPr>
            <a:r>
              <a:rPr lang="en-US" altLang="ja-JP" b="1" dirty="0" err="1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Akimichi</a:t>
            </a:r>
            <a:r>
              <a:rPr lang="en-US" altLang="ja-JP" b="1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 TAKETA</a:t>
            </a:r>
            <a:r>
              <a:rPr lang="en-US" altLang="ja-JP" b="1" baseline="30000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1</a:t>
            </a:r>
            <a:r>
              <a:rPr lang="en-US" altLang="ja-JP" b="1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,  Yasuhiro NISHIMURA</a:t>
            </a:r>
            <a:r>
              <a:rPr lang="en-US" altLang="ja-JP" b="1" baseline="30000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2</a:t>
            </a:r>
          </a:p>
          <a:p>
            <a:pPr fontAlgn="auto"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/>
              <a:buNone/>
              <a:defRPr/>
            </a:pPr>
            <a:r>
              <a:rPr lang="en-US" altLang="ja-JP" b="1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for Hyper-K working group</a:t>
            </a:r>
            <a:endParaRPr lang="en-US" altLang="ja-JP" dirty="0" smtClean="0">
              <a:solidFill>
                <a:schemeClr val="accent6">
                  <a:lumMod val="75000"/>
                </a:schemeClr>
              </a:solidFill>
              <a:cs typeface="+mn-cs"/>
            </a:endParaRPr>
          </a:p>
          <a:p>
            <a:pPr fontAlgn="auto">
              <a:spcAft>
                <a:spcPts val="0"/>
              </a:spcAft>
              <a:buClr>
                <a:schemeClr val="accent5">
                  <a:lumMod val="75000"/>
                </a:schemeClr>
              </a:buClr>
              <a:defRPr/>
            </a:pPr>
            <a:r>
              <a:rPr lang="en-US" altLang="ja-JP" baseline="300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ERI, 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The University of Tokyo</a:t>
            </a:r>
          </a:p>
          <a:p>
            <a:pPr fontAlgn="auto"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/>
              <a:buNone/>
              <a:defRPr/>
            </a:pPr>
            <a:r>
              <a:rPr lang="en-US" altLang="ja-JP" baseline="30000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2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ICRR, The University of Tokyo</a:t>
            </a:r>
          </a:p>
        </p:txBody>
      </p:sp>
      <p:pic>
        <p:nvPicPr>
          <p:cNvPr id="5" name="図 4" descr="DSCF9645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4851785"/>
            <a:ext cx="2298699" cy="1985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Possible solution 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CB6574-FD28-416D-9138-A1DC4E58B9A2}" type="datetime1">
              <a:rPr lang="ja-JP" altLang="en-US" smtClean="0"/>
              <a:t>2013/7/26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MNR2013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03AF1-8BC1-DB4D-834F-B4E7D503EB4D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  <p:sp>
        <p:nvSpPr>
          <p:cNvPr id="264" name="テキスト ボックス 263"/>
          <p:cNvSpPr txBox="1"/>
          <p:nvPr/>
        </p:nvSpPr>
        <p:spPr>
          <a:xfrm>
            <a:off x="63500" y="3746727"/>
            <a:ext cx="716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800" dirty="0" smtClean="0"/>
              <a:t>Low impedance of 1</a:t>
            </a:r>
            <a:r>
              <a:rPr lang="en-US" altLang="ja-JP" sz="2800" baseline="30000" dirty="0" smtClean="0"/>
              <a:t>st</a:t>
            </a:r>
            <a:r>
              <a:rPr lang="en-US" altLang="ja-JP" sz="2800" dirty="0" smtClean="0"/>
              <a:t> full differential amp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2800" dirty="0" smtClean="0"/>
              <a:t>Parasitic capacitance is negligible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2800" dirty="0" smtClean="0"/>
              <a:t>Better frequency response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800" dirty="0" smtClean="0"/>
              <a:t>Multiplex return 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2800" dirty="0" smtClean="0"/>
              <a:t>Reduce trans-impedance amplifier noise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800" dirty="0" smtClean="0"/>
              <a:t>Single power supply (+5V)</a:t>
            </a:r>
            <a:endParaRPr kumimoji="1" lang="ja-JP" altLang="en-US" sz="2800" dirty="0"/>
          </a:p>
        </p:txBody>
      </p:sp>
      <p:pic>
        <p:nvPicPr>
          <p:cNvPr id="1026" name="Picture 2" descr="C:\eri\Hyper-K\HybridPM\analog\am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76" y="1047182"/>
            <a:ext cx="3841750" cy="2229645"/>
          </a:xfrm>
          <a:prstGeom prst="rect">
            <a:avLst/>
          </a:prstGeom>
          <a:noFill/>
        </p:spPr>
      </p:pic>
      <p:pic>
        <p:nvPicPr>
          <p:cNvPr id="1027" name="Picture 3" descr="C:\eri\Hyper-K\HybridPM\analog\circuit\tm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25499"/>
            <a:ext cx="4064000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296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Current status (</a:t>
            </a:r>
            <a:r>
              <a:rPr kumimoji="1" lang="en-US" altLang="ja-JP" dirty="0" err="1" smtClean="0"/>
              <a:t>concludion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 smtClean="0"/>
              <a:t>Production of ten </a:t>
            </a:r>
            <a:r>
              <a:rPr lang="en-US" altLang="ja-JP" sz="2800" dirty="0" smtClean="0"/>
              <a:t>8-inch </a:t>
            </a:r>
            <a:r>
              <a:rPr lang="en-US" altLang="ja-JP" sz="2800" dirty="0" smtClean="0"/>
              <a:t>HPDs has finished. </a:t>
            </a:r>
            <a:r>
              <a:rPr kumimoji="1" lang="en-US" altLang="ja-JP" sz="2800" dirty="0" smtClean="0"/>
              <a:t>for proof test in 200t tank.</a:t>
            </a:r>
          </a:p>
          <a:p>
            <a:pPr lvl="1"/>
            <a:r>
              <a:rPr lang="en-US" altLang="ja-JP" sz="2400" dirty="0" smtClean="0"/>
              <a:t>Long </a:t>
            </a:r>
            <a:r>
              <a:rPr lang="en-US" altLang="ja-JP" sz="2400" dirty="0" smtClean="0"/>
              <a:t>time running, durability of HV switching and safety operation in water were checked.</a:t>
            </a:r>
          </a:p>
          <a:p>
            <a:pPr lvl="1"/>
            <a:r>
              <a:rPr lang="en-US" altLang="ja-JP" sz="2400" dirty="0" smtClean="0"/>
              <a:t>Quality</a:t>
            </a:r>
            <a:r>
              <a:rPr lang="en-US" altLang="ja-JP" sz="2400" dirty="0" smtClean="0"/>
              <a:t> test was finished</a:t>
            </a:r>
            <a:endParaRPr kumimoji="1" lang="en-US" altLang="ja-JP" sz="2400" dirty="0" smtClean="0"/>
          </a:p>
          <a:p>
            <a:pPr lvl="1"/>
            <a:r>
              <a:rPr lang="en-US" altLang="ja-JP" sz="2400" dirty="0" smtClean="0"/>
              <a:t>Proof </a:t>
            </a:r>
            <a:r>
              <a:rPr lang="en-US" altLang="ja-JP" sz="2400" dirty="0" smtClean="0"/>
              <a:t>test will start in </a:t>
            </a:r>
            <a:r>
              <a:rPr lang="en-US" altLang="ja-JP" sz="2400" dirty="0" smtClean="0"/>
              <a:t>this summer</a:t>
            </a:r>
          </a:p>
          <a:p>
            <a:r>
              <a:rPr lang="en-US" altLang="ja-JP" sz="2800" dirty="0" smtClean="0"/>
              <a:t>1</a:t>
            </a:r>
            <a:r>
              <a:rPr lang="en-US" altLang="ja-JP" sz="2800" baseline="30000" dirty="0" smtClean="0"/>
              <a:t>st</a:t>
            </a:r>
            <a:r>
              <a:rPr lang="en-US" altLang="ja-JP" sz="2800" dirty="0" smtClean="0"/>
              <a:t> 20-inch HPD will be produced in this year</a:t>
            </a:r>
            <a:endParaRPr lang="en-US" altLang="ja-JP" sz="2800" dirty="0" smtClean="0"/>
          </a:p>
          <a:p>
            <a:endParaRPr lang="en-US" altLang="ja-JP" sz="2800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0981ED-BD59-411B-9E1C-2E5826A38504}" type="datetime1">
              <a:rPr lang="ja-JP" altLang="en-US" smtClean="0"/>
              <a:t>2013/7/26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MNR2013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D5207-9CC5-684F-83E0-129815AE8CA3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  <p:graphicFrame>
        <p:nvGraphicFramePr>
          <p:cNvPr id="7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34898932"/>
              </p:ext>
            </p:extLst>
          </p:nvPr>
        </p:nvGraphicFramePr>
        <p:xfrm>
          <a:off x="4809473" y="4383143"/>
          <a:ext cx="4381094" cy="340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直線コネクタ 7"/>
          <p:cNvCxnSpPr/>
          <p:nvPr/>
        </p:nvCxnSpPr>
        <p:spPr>
          <a:xfrm>
            <a:off x="6600270" y="4892831"/>
            <a:ext cx="1" cy="400033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22824760"/>
              </p:ext>
            </p:extLst>
          </p:nvPr>
        </p:nvGraphicFramePr>
        <p:xfrm>
          <a:off x="786653" y="4388048"/>
          <a:ext cx="4377765" cy="344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正方形/長方形 9"/>
          <p:cNvSpPr/>
          <p:nvPr/>
        </p:nvSpPr>
        <p:spPr>
          <a:xfrm>
            <a:off x="94191" y="5203813"/>
            <a:ext cx="1055159" cy="70748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8”HPD R&amp;D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798499" y="5937117"/>
            <a:ext cx="2340000" cy="3469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800" dirty="0" smtClean="0"/>
              <a:t>Ten 8” HPD </a:t>
            </a:r>
            <a:r>
              <a:rPr lang="en-US" altLang="ja-JP" sz="1800" dirty="0" smtClean="0"/>
              <a:t>production</a:t>
            </a:r>
            <a:endParaRPr kumimoji="1" lang="ja-JP" altLang="en-US" sz="1800" dirty="0"/>
          </a:p>
        </p:txBody>
      </p:sp>
      <p:sp>
        <p:nvSpPr>
          <p:cNvPr id="12" name="正方形/長方形 11"/>
          <p:cNvSpPr/>
          <p:nvPr/>
        </p:nvSpPr>
        <p:spPr>
          <a:xfrm>
            <a:off x="5188588" y="5275743"/>
            <a:ext cx="2187124" cy="34695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rgbClr val="FFFFFF"/>
              </a:gs>
              <a:gs pos="87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Proof test</a:t>
            </a:r>
            <a:r>
              <a:rPr kumimoji="1" lang="en-US" altLang="ja-JP" dirty="0" smtClean="0"/>
              <a:t> ( </a:t>
            </a:r>
            <a:r>
              <a:rPr lang="en-US" altLang="ja-JP" sz="1400" dirty="0" smtClean="0"/>
              <a:t>tank 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3125996" y="5367854"/>
            <a:ext cx="417133" cy="21239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 flipH="1" flipV="1">
            <a:off x="2688212" y="5651448"/>
            <a:ext cx="1" cy="25199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2674195" y="5366041"/>
            <a:ext cx="216000" cy="215999"/>
          </a:xfrm>
          <a:prstGeom prst="rect">
            <a:avLst/>
          </a:prstGeom>
          <a:solidFill>
            <a:srgbClr val="604A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4174944" y="5562937"/>
            <a:ext cx="830410" cy="0"/>
          </a:xfrm>
          <a:prstGeom prst="line">
            <a:avLst/>
          </a:prstGeom>
          <a:ln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3050819" y="5637123"/>
            <a:ext cx="12081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1800" dirty="0" smtClean="0">
                <a:solidFill>
                  <a:srgbClr val="604A7B"/>
                </a:solidFill>
              </a:rPr>
              <a:t>Calibration</a:t>
            </a:r>
            <a:endParaRPr kumimoji="1" lang="ja-JP" altLang="en-US" sz="1800" dirty="0">
              <a:solidFill>
                <a:srgbClr val="604A7B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31481" y="5030213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>
                <a:solidFill>
                  <a:schemeClr val="accent4">
                    <a:lumMod val="75000"/>
                  </a:schemeClr>
                </a:solidFill>
              </a:rPr>
              <a:t>Durability test</a:t>
            </a:r>
            <a:endParaRPr kumimoji="1" lang="ja-JP" alt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684317" y="5364254"/>
            <a:ext cx="490627" cy="215999"/>
          </a:xfrm>
          <a:prstGeom prst="rect">
            <a:avLst/>
          </a:prstGeom>
          <a:solidFill>
            <a:srgbClr val="604A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628960" y="501075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>
                <a:solidFill>
                  <a:srgbClr val="604A7B"/>
                </a:solidFill>
              </a:rPr>
              <a:t>Test</a:t>
            </a:r>
            <a:endParaRPr kumimoji="1" lang="ja-JP" altLang="en-US" sz="1800" dirty="0">
              <a:solidFill>
                <a:srgbClr val="604A7B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67123" y="4705480"/>
            <a:ext cx="6603975" cy="30769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rgbClr val="FFFFFF"/>
              </a:gs>
              <a:gs pos="87000">
                <a:schemeClr val="accent3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20</a:t>
            </a:r>
            <a:r>
              <a:rPr kumimoji="1" lang="en-US" altLang="ja-JP" dirty="0" smtClean="0"/>
              <a:t>”HPD R&amp;D</a:t>
            </a:r>
            <a:endParaRPr kumimoji="1" lang="ja-JP" altLang="en-US" dirty="0"/>
          </a:p>
        </p:txBody>
      </p:sp>
      <p:cxnSp>
        <p:nvCxnSpPr>
          <p:cNvPr id="22" name="直線コネクタ 21"/>
          <p:cNvCxnSpPr/>
          <p:nvPr/>
        </p:nvCxnSpPr>
        <p:spPr>
          <a:xfrm flipH="1" flipV="1">
            <a:off x="3125139" y="5594675"/>
            <a:ext cx="1" cy="32399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H="1">
            <a:off x="2870494" y="5669379"/>
            <a:ext cx="1" cy="25199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4328722" y="5915503"/>
            <a:ext cx="3046990" cy="324000"/>
          </a:xfrm>
          <a:prstGeom prst="rect">
            <a:avLst/>
          </a:prstGeom>
          <a:gradFill flip="none" rotWithShape="1">
            <a:gsLst>
              <a:gs pos="0">
                <a:srgbClr val="31859C"/>
              </a:gs>
              <a:gs pos="100000">
                <a:srgbClr val="FFFFFF"/>
              </a:gs>
              <a:gs pos="91000">
                <a:srgbClr val="31859C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300" dirty="0" smtClean="0"/>
              <a:t>Performance evaluation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652902" y="5182694"/>
            <a:ext cx="558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200 t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cxnSp>
        <p:nvCxnSpPr>
          <p:cNvPr id="26" name="直線コネクタ 25"/>
          <p:cNvCxnSpPr/>
          <p:nvPr/>
        </p:nvCxnSpPr>
        <p:spPr>
          <a:xfrm>
            <a:off x="4990413" y="5547996"/>
            <a:ext cx="235780" cy="0"/>
          </a:xfrm>
          <a:prstGeom prst="line">
            <a:avLst/>
          </a:prstGeom>
          <a:ln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4146590" y="5562938"/>
            <a:ext cx="182132" cy="324000"/>
          </a:xfrm>
          <a:prstGeom prst="line">
            <a:avLst/>
          </a:prstGeom>
          <a:ln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>
            <a:off x="6370414" y="4705480"/>
            <a:ext cx="180000" cy="3076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4619259" y="5406880"/>
            <a:ext cx="434746" cy="179999"/>
          </a:xfrm>
          <a:prstGeom prst="rect">
            <a:avLst/>
          </a:prstGeom>
          <a:solidFill>
            <a:srgbClr val="604A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345124" y="4966450"/>
            <a:ext cx="123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>
                <a:solidFill>
                  <a:srgbClr val="604A7B"/>
                </a:solidFill>
              </a:rPr>
              <a:t>Installation</a:t>
            </a:r>
            <a:endParaRPr kumimoji="1" lang="ja-JP" altLang="en-US" sz="1800" dirty="0">
              <a:solidFill>
                <a:srgbClr val="604A7B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292573" y="5576366"/>
            <a:ext cx="288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kumimoji="1" lang="ja-JP" alt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203355" y="5267646"/>
            <a:ext cx="288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chemeClr val="accent5">
                    <a:lumMod val="75000"/>
                  </a:schemeClr>
                </a:solidFill>
              </a:rPr>
              <a:t>8</a:t>
            </a:r>
            <a:endParaRPr kumimoji="1" lang="ja-JP" alt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144901" y="4983320"/>
            <a:ext cx="17379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Relative to 20”PMT,</a:t>
            </a:r>
          </a:p>
          <a:p>
            <a:r>
              <a:rPr lang="en-US" altLang="ja-JP" sz="1400" dirty="0" smtClean="0"/>
              <a:t>trigger performance,</a:t>
            </a:r>
          </a:p>
          <a:p>
            <a:r>
              <a:rPr lang="en-US" altLang="ja-JP" sz="1400" dirty="0" smtClean="0"/>
              <a:t>durability, stability,..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628960" y="5954375"/>
            <a:ext cx="512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/>
              <a:t>Uniformity, </a:t>
            </a:r>
            <a:br>
              <a:rPr lang="en-US" altLang="ja-JP" sz="1400" dirty="0" smtClean="0"/>
            </a:br>
            <a:r>
              <a:rPr lang="en-US" altLang="ja-JP" sz="1400" dirty="0" smtClean="0"/>
              <a:t>band width, rate tolerance, thermal</a:t>
            </a:r>
            <a:r>
              <a:rPr lang="ja-JP" altLang="en-US" sz="1400" dirty="0" smtClean="0"/>
              <a:t>・</a:t>
            </a:r>
            <a:r>
              <a:rPr lang="en-US" altLang="ja-JP" sz="1400" dirty="0" smtClean="0"/>
              <a:t>B-field dependence, dark rate..</a:t>
            </a:r>
            <a:endParaRPr kumimoji="1" lang="ja-JP" altLang="en-US" sz="1400" dirty="0"/>
          </a:p>
        </p:txBody>
      </p:sp>
      <p:sp>
        <p:nvSpPr>
          <p:cNvPr id="36" name="正方形/長方形 35"/>
          <p:cNvSpPr/>
          <p:nvPr/>
        </p:nvSpPr>
        <p:spPr>
          <a:xfrm>
            <a:off x="6550415" y="4708598"/>
            <a:ext cx="108956" cy="304580"/>
          </a:xfrm>
          <a:prstGeom prst="rect">
            <a:avLst/>
          </a:prstGeom>
          <a:solidFill>
            <a:srgbClr val="604A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648945" y="526764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bg1"/>
                </a:solidFill>
              </a:rPr>
              <a:t>1</a:t>
            </a:r>
            <a:endParaRPr kumimoji="1" lang="ja-JP" altLang="en-US" sz="1800" dirty="0">
              <a:solidFill>
                <a:schemeClr val="bg1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185261" y="527236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>
                <a:solidFill>
                  <a:schemeClr val="bg1"/>
                </a:solidFill>
              </a:rPr>
              <a:t>2</a:t>
            </a:r>
            <a:endParaRPr kumimoji="1" lang="ja-JP" altLang="en-US" sz="1800" dirty="0">
              <a:solidFill>
                <a:schemeClr val="bg1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775738" y="527051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>
                <a:solidFill>
                  <a:schemeClr val="bg1"/>
                </a:solidFill>
              </a:rPr>
              <a:t>3</a:t>
            </a:r>
            <a:endParaRPr kumimoji="1" lang="ja-JP" altLang="en-US" sz="1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eri\PCB\DesignSPark\HPDAMP2.em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15308" y="2323068"/>
            <a:ext cx="2342349" cy="1381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552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697144" cy="90872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/>
              <a:t>Purpose: </a:t>
            </a:r>
            <a:r>
              <a:rPr lang="en-US" altLang="ja-JP" sz="3600" dirty="0" smtClean="0"/>
              <a:t>Earth composition </a:t>
            </a:r>
            <a:r>
              <a:rPr lang="en-US" altLang="ja-JP" sz="3600" dirty="0" smtClean="0"/>
              <a:t>measurement</a:t>
            </a:r>
            <a:r>
              <a:rPr lang="en-US" altLang="ja-JP" dirty="0" smtClean="0"/>
              <a:t>  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0825" y="1052513"/>
            <a:ext cx="8893175" cy="54403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u"/>
              <a:defRPr/>
            </a:pPr>
            <a:r>
              <a:rPr lang="en-US" altLang="ja-JP" sz="2400" dirty="0" smtClean="0"/>
              <a:t>Hyper-K will measure </a:t>
            </a:r>
            <a:r>
              <a:rPr lang="en-US" altLang="ja-JP" sz="2400" dirty="0" err="1" smtClean="0"/>
              <a:t>atm</a:t>
            </a:r>
            <a:r>
              <a:rPr lang="en-US" altLang="ja-JP" sz="2400" dirty="0" smtClean="0"/>
              <a:t>-</a:t>
            </a:r>
            <a:r>
              <a:rPr lang="el-GR" altLang="ja-JP" sz="2400" dirty="0" smtClean="0"/>
              <a:t>ν</a:t>
            </a:r>
            <a:r>
              <a:rPr lang="en-US" altLang="ja-JP" sz="2400" dirty="0" smtClean="0"/>
              <a:t> oscillation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u"/>
              <a:defRPr/>
            </a:pPr>
            <a:r>
              <a:rPr lang="en-US" altLang="ja-JP" sz="2400" dirty="0" smtClean="0"/>
              <a:t>Oscillation </a:t>
            </a:r>
            <a:r>
              <a:rPr lang="en-US" altLang="ja-JP" sz="2400" dirty="0" smtClean="0"/>
              <a:t>probability </a:t>
            </a:r>
            <a:r>
              <a:rPr lang="en-US" altLang="ja-JP" sz="2400" dirty="0" smtClean="0"/>
              <a:t>depends </a:t>
            </a:r>
            <a:r>
              <a:rPr lang="en-US" altLang="ja-JP" sz="2400" dirty="0" smtClean="0"/>
              <a:t>on </a:t>
            </a:r>
            <a:r>
              <a:rPr lang="en-US" altLang="ja-JP" sz="2400" dirty="0" smtClean="0">
                <a:solidFill>
                  <a:srgbClr val="FF0000"/>
                </a:solidFill>
              </a:rPr>
              <a:t>electron density, not matter density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u"/>
              <a:defRPr/>
            </a:pPr>
            <a:r>
              <a:rPr lang="en-US" altLang="ja-JP" sz="2400" dirty="0" smtClean="0"/>
              <a:t>By using neutrino oscillation, we can measure the electron density of the medium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tx2">
                  <a:tint val="75000"/>
                </a:schemeClr>
              </a:buClr>
              <a:buFont typeface="Wingdings"/>
              <a:buChar char="u"/>
              <a:defRPr/>
            </a:pPr>
            <a:r>
              <a:rPr lang="en-US" altLang="ja-JP" sz="2000" dirty="0" smtClean="0"/>
              <a:t>If sterile neutrino does not exist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u"/>
              <a:defRPr/>
            </a:pPr>
            <a:r>
              <a:rPr lang="en-US" altLang="ja-JP" sz="2400" dirty="0" smtClean="0"/>
              <a:t>We have the precise matter density of the earth</a:t>
            </a:r>
          </a:p>
          <a:p>
            <a:pPr lvl="1" eaLnBrk="1" fontAlgn="auto" hangingPunct="1">
              <a:spcAft>
                <a:spcPts val="0"/>
              </a:spcAft>
              <a:buClr>
                <a:schemeClr val="tx2">
                  <a:tint val="75000"/>
                </a:schemeClr>
              </a:buClr>
              <a:buFont typeface="Wingdings"/>
              <a:buChar char="u"/>
              <a:defRPr/>
            </a:pPr>
            <a:r>
              <a:rPr lang="en-US" altLang="ja-JP" sz="2000" dirty="0" smtClean="0"/>
              <a:t>From seismic wave tomography and free oscillation</a:t>
            </a:r>
          </a:p>
          <a:p>
            <a:pPr lvl="1" eaLnBrk="1" fontAlgn="auto" hangingPunct="1">
              <a:spcAft>
                <a:spcPts val="0"/>
              </a:spcAft>
              <a:buClr>
                <a:schemeClr val="tx2">
                  <a:tint val="75000"/>
                </a:schemeClr>
              </a:buClr>
              <a:buFont typeface="Wingdings"/>
              <a:buChar char="u"/>
              <a:defRPr/>
            </a:pPr>
            <a:r>
              <a:rPr lang="en-US" altLang="ja-JP" sz="2000" dirty="0" smtClean="0"/>
              <a:t>They are not direct observation of matter density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u"/>
              <a:defRPr/>
            </a:pPr>
            <a:r>
              <a:rPr lang="en-US" altLang="ja-JP" sz="2400" dirty="0" smtClean="0"/>
              <a:t>Combining matter density and electron density</a:t>
            </a:r>
            <a:r>
              <a:rPr lang="en-US" altLang="ja-JP" sz="2400" dirty="0" smtClean="0"/>
              <a:t>,                               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we can measure the average chemical composition of the deep earth !</a:t>
            </a:r>
            <a:endParaRPr lang="en-US" altLang="ja-JP" sz="2800" b="1" dirty="0" smtClean="0">
              <a:solidFill>
                <a:srgbClr val="FF0000"/>
              </a:solidFill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tx2">
                  <a:tint val="75000"/>
                </a:schemeClr>
              </a:buClr>
              <a:buFont typeface="Wingdings"/>
              <a:buChar char="u"/>
              <a:defRPr/>
            </a:pPr>
            <a:r>
              <a:rPr lang="en-US" altLang="ja-JP" sz="2000" dirty="0" smtClean="0"/>
              <a:t>Ratio of atomic number to mass number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(Z/A</a:t>
            </a:r>
            <a:r>
              <a:rPr lang="en-US" altLang="ja-JP" sz="2000" dirty="0" smtClean="0"/>
              <a:t>)</a:t>
            </a:r>
          </a:p>
          <a:p>
            <a:pPr fontAlgn="auto">
              <a:spcAft>
                <a:spcPts val="0"/>
              </a:spcAft>
              <a:buClr>
                <a:schemeClr val="tx2">
                  <a:tint val="75000"/>
                </a:schemeClr>
              </a:buClr>
              <a:buFont typeface="Wingdings"/>
              <a:buChar char="u"/>
              <a:defRPr/>
            </a:pPr>
            <a:r>
              <a:rPr lang="en-US" altLang="ja-JP" sz="2400" dirty="0" smtClean="0"/>
              <a:t>Energy and angular resolution is essential for this study</a:t>
            </a:r>
            <a:endParaRPr lang="en-US" altLang="ja-JP" sz="2400" dirty="0" smtClean="0"/>
          </a:p>
        </p:txBody>
      </p:sp>
      <p:sp>
        <p:nvSpPr>
          <p:cNvPr id="24580" name="日付プレースホルダ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84C618-ED63-42D2-9E27-159B0F998C57}" type="datetime1">
              <a:rPr lang="ja-JP" altLang="en-US" smtClean="0"/>
              <a:t>2013/7/26</a:t>
            </a:fld>
            <a:endParaRPr lang="ja-JP" altLang="en-US"/>
          </a:p>
        </p:txBody>
      </p:sp>
      <p:sp>
        <p:nvSpPr>
          <p:cNvPr id="24581" name="スライド番号プレースホルダ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959674-B1BA-4B4E-89E6-C9DA49D4795F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ja-JP" altLang="en-US" smtClean="0"/>
          </a:p>
        </p:txBody>
      </p:sp>
      <p:sp>
        <p:nvSpPr>
          <p:cNvPr id="24582" name="フッター プレースホルダ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mtClean="0"/>
              <a:t>MNR2013</a:t>
            </a:r>
            <a:endParaRPr lang="ja-JP" altLang="en-US"/>
          </a:p>
        </p:txBody>
      </p:sp>
      <p:pic>
        <p:nvPicPr>
          <p:cNvPr id="7" name="図 17" descr="Pe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2200" y="1446213"/>
            <a:ext cx="6172200" cy="43195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HPD (Hybrid Photo Detector)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129" y="5484332"/>
            <a:ext cx="8968528" cy="82176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2400" dirty="0"/>
              <a:t>High performance and low </a:t>
            </a:r>
            <a:r>
              <a:rPr lang="en-US" altLang="ja-JP" sz="2400" dirty="0" smtClean="0"/>
              <a:t>cost : better PID and angular resolution</a:t>
            </a:r>
            <a:endParaRPr lang="en-US" altLang="ja-JP" sz="2400" dirty="0"/>
          </a:p>
          <a:p>
            <a:pPr>
              <a:lnSpc>
                <a:spcPct val="80000"/>
              </a:lnSpc>
            </a:pPr>
            <a:r>
              <a:rPr lang="en-US" altLang="ja-JP" sz="2400" dirty="0"/>
              <a:t>Difficulties to consider viability for practical use in Hyper-K</a:t>
            </a:r>
          </a:p>
          <a:p>
            <a:pPr lvl="1">
              <a:lnSpc>
                <a:spcPct val="80000"/>
              </a:lnSpc>
            </a:pPr>
            <a:r>
              <a:rPr lang="en-US" altLang="ja-JP" sz="2000" dirty="0"/>
              <a:t> Dark noise from AD + Amp., HV around 10kV, low gain, </a:t>
            </a:r>
            <a:br>
              <a:rPr lang="en-US" altLang="ja-JP" sz="2000" dirty="0"/>
            </a:br>
            <a:r>
              <a:rPr lang="en-US" altLang="ja-JP" sz="2000" dirty="0"/>
              <a:t>               thermal dependence of AD gain, No prior experience using  </a:t>
            </a:r>
            <a:endParaRPr lang="ja-JP" altLang="en-US" sz="2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5ECDD2-5E0E-4795-B347-1F8434D19741}" type="datetime1">
              <a:rPr lang="ja-JP" altLang="en-US" smtClean="0"/>
              <a:t>2013/7/25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MNR2013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D5207-9CC5-684F-83E0-129815AE8CA3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524327" y="1420810"/>
            <a:ext cx="2108200" cy="2085975"/>
            <a:chOff x="592" y="1422"/>
            <a:chExt cx="1568" cy="1554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616" y="1531"/>
              <a:ext cx="278" cy="1342"/>
            </a:xfrm>
            <a:custGeom>
              <a:avLst/>
              <a:gdLst>
                <a:gd name="T0" fmla="*/ 218 w 218"/>
                <a:gd name="T1" fmla="*/ 0 h 987"/>
                <a:gd name="T2" fmla="*/ 54 w 218"/>
                <a:gd name="T3" fmla="*/ 183 h 987"/>
                <a:gd name="T4" fmla="*/ 0 w 218"/>
                <a:gd name="T5" fmla="*/ 512 h 987"/>
                <a:gd name="T6" fmla="*/ 54 w 218"/>
                <a:gd name="T7" fmla="*/ 804 h 987"/>
                <a:gd name="T8" fmla="*/ 218 w 218"/>
                <a:gd name="T9" fmla="*/ 98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987">
                  <a:moveTo>
                    <a:pt x="218" y="0"/>
                  </a:moveTo>
                  <a:cubicBezTo>
                    <a:pt x="154" y="49"/>
                    <a:pt x="91" y="98"/>
                    <a:pt x="54" y="183"/>
                  </a:cubicBezTo>
                  <a:cubicBezTo>
                    <a:pt x="18" y="268"/>
                    <a:pt x="0" y="409"/>
                    <a:pt x="0" y="512"/>
                  </a:cubicBezTo>
                  <a:cubicBezTo>
                    <a:pt x="0" y="616"/>
                    <a:pt x="18" y="726"/>
                    <a:pt x="54" y="804"/>
                  </a:cubicBezTo>
                  <a:cubicBezTo>
                    <a:pt x="91" y="884"/>
                    <a:pt x="154" y="936"/>
                    <a:pt x="218" y="987"/>
                  </a:cubicBezTo>
                </a:path>
              </a:pathLst>
            </a:custGeom>
            <a:noFill/>
            <a:ln w="39688" cap="flat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592" y="1422"/>
              <a:ext cx="905" cy="1554"/>
            </a:xfrm>
            <a:custGeom>
              <a:avLst/>
              <a:gdLst>
                <a:gd name="T0" fmla="*/ 700 w 711"/>
                <a:gd name="T1" fmla="*/ 962 h 1143"/>
                <a:gd name="T2" fmla="*/ 404 w 711"/>
                <a:gd name="T3" fmla="*/ 1143 h 1143"/>
                <a:gd name="T4" fmla="*/ 0 w 711"/>
                <a:gd name="T5" fmla="*/ 572 h 1143"/>
                <a:gd name="T6" fmla="*/ 404 w 711"/>
                <a:gd name="T7" fmla="*/ 0 h 1143"/>
                <a:gd name="T8" fmla="*/ 711 w 711"/>
                <a:gd name="T9" fmla="*/ 200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1" h="1143">
                  <a:moveTo>
                    <a:pt x="700" y="962"/>
                  </a:moveTo>
                  <a:cubicBezTo>
                    <a:pt x="623" y="1078"/>
                    <a:pt x="516" y="1143"/>
                    <a:pt x="404" y="1143"/>
                  </a:cubicBezTo>
                  <a:cubicBezTo>
                    <a:pt x="181" y="1143"/>
                    <a:pt x="0" y="887"/>
                    <a:pt x="0" y="572"/>
                  </a:cubicBezTo>
                  <a:cubicBezTo>
                    <a:pt x="0" y="256"/>
                    <a:pt x="181" y="0"/>
                    <a:pt x="404" y="0"/>
                  </a:cubicBezTo>
                  <a:cubicBezTo>
                    <a:pt x="522" y="0"/>
                    <a:pt x="634" y="73"/>
                    <a:pt x="711" y="20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476" y="2628"/>
              <a:ext cx="159" cy="116"/>
            </a:xfrm>
            <a:custGeom>
              <a:avLst/>
              <a:gdLst>
                <a:gd name="T0" fmla="*/ 0 w 125"/>
                <a:gd name="T1" fmla="*/ 85 h 85"/>
                <a:gd name="T2" fmla="*/ 125 w 125"/>
                <a:gd name="T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85">
                  <a:moveTo>
                    <a:pt x="0" y="85"/>
                  </a:moveTo>
                  <a:cubicBezTo>
                    <a:pt x="29" y="37"/>
                    <a:pt x="74" y="6"/>
                    <a:pt x="125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1497" y="1695"/>
              <a:ext cx="162" cy="95"/>
            </a:xfrm>
            <a:custGeom>
              <a:avLst/>
              <a:gdLst>
                <a:gd name="T0" fmla="*/ 127 w 127"/>
                <a:gd name="T1" fmla="*/ 70 h 70"/>
                <a:gd name="T2" fmla="*/ 126 w 127"/>
                <a:gd name="T3" fmla="*/ 70 h 70"/>
                <a:gd name="T4" fmla="*/ 0 w 127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70">
                  <a:moveTo>
                    <a:pt x="127" y="70"/>
                  </a:moveTo>
                  <a:cubicBezTo>
                    <a:pt x="127" y="70"/>
                    <a:pt x="126" y="70"/>
                    <a:pt x="126" y="70"/>
                  </a:cubicBezTo>
                  <a:cubicBezTo>
                    <a:pt x="75" y="70"/>
                    <a:pt x="27" y="43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1627" y="2628"/>
              <a:ext cx="2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1884" y="1784"/>
              <a:ext cx="0" cy="8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1657" y="1790"/>
              <a:ext cx="2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700" y="1788"/>
              <a:ext cx="568" cy="544"/>
            </a:xfrm>
            <a:custGeom>
              <a:avLst/>
              <a:gdLst>
                <a:gd name="T0" fmla="*/ 298 w 7007"/>
                <a:gd name="T1" fmla="*/ 576 h 6284"/>
                <a:gd name="T2" fmla="*/ 526 w 7007"/>
                <a:gd name="T3" fmla="*/ 1144 h 6284"/>
                <a:gd name="T4" fmla="*/ 766 w 7007"/>
                <a:gd name="T5" fmla="*/ 1701 h 6284"/>
                <a:gd name="T6" fmla="*/ 1027 w 7007"/>
                <a:gd name="T7" fmla="*/ 2238 h 6284"/>
                <a:gd name="T8" fmla="*/ 1314 w 7007"/>
                <a:gd name="T9" fmla="*/ 2751 h 6284"/>
                <a:gd name="T10" fmla="*/ 1636 w 7007"/>
                <a:gd name="T11" fmla="*/ 3234 h 6284"/>
                <a:gd name="T12" fmla="*/ 1997 w 7007"/>
                <a:gd name="T13" fmla="*/ 3680 h 6284"/>
                <a:gd name="T14" fmla="*/ 2195 w 7007"/>
                <a:gd name="T15" fmla="*/ 3888 h 6284"/>
                <a:gd name="T16" fmla="*/ 2406 w 7007"/>
                <a:gd name="T17" fmla="*/ 4084 h 6284"/>
                <a:gd name="T18" fmla="*/ 2630 w 7007"/>
                <a:gd name="T19" fmla="*/ 4269 h 6284"/>
                <a:gd name="T20" fmla="*/ 2867 w 7007"/>
                <a:gd name="T21" fmla="*/ 4443 h 6284"/>
                <a:gd name="T22" fmla="*/ 3377 w 7007"/>
                <a:gd name="T23" fmla="*/ 4760 h 6284"/>
                <a:gd name="T24" fmla="*/ 3928 w 7007"/>
                <a:gd name="T25" fmla="*/ 5042 h 6284"/>
                <a:gd name="T26" fmla="*/ 4513 w 7007"/>
                <a:gd name="T27" fmla="*/ 5293 h 6284"/>
                <a:gd name="T28" fmla="*/ 5127 w 7007"/>
                <a:gd name="T29" fmla="*/ 5522 h 6284"/>
                <a:gd name="T30" fmla="*/ 5762 w 7007"/>
                <a:gd name="T31" fmla="*/ 5733 h 6284"/>
                <a:gd name="T32" fmla="*/ 6411 w 7007"/>
                <a:gd name="T33" fmla="*/ 5932 h 6284"/>
                <a:gd name="T34" fmla="*/ 6916 w 7007"/>
                <a:gd name="T35" fmla="*/ 6167 h 6284"/>
                <a:gd name="T36" fmla="*/ 6060 w 7007"/>
                <a:gd name="T37" fmla="*/ 5913 h 6284"/>
                <a:gd name="T38" fmla="*/ 5416 w 7007"/>
                <a:gd name="T39" fmla="*/ 5708 h 6284"/>
                <a:gd name="T40" fmla="*/ 4787 w 7007"/>
                <a:gd name="T41" fmla="*/ 5488 h 6284"/>
                <a:gd name="T42" fmla="*/ 4182 w 7007"/>
                <a:gd name="T43" fmla="*/ 5247 h 6284"/>
                <a:gd name="T44" fmla="*/ 3608 w 7007"/>
                <a:gd name="T45" fmla="*/ 4978 h 6284"/>
                <a:gd name="T46" fmla="*/ 3071 w 7007"/>
                <a:gd name="T47" fmla="*/ 4676 h 6284"/>
                <a:gd name="T48" fmla="*/ 2697 w 7007"/>
                <a:gd name="T49" fmla="*/ 4423 h 6284"/>
                <a:gd name="T50" fmla="*/ 2463 w 7007"/>
                <a:gd name="T51" fmla="*/ 4241 h 6284"/>
                <a:gd name="T52" fmla="*/ 2241 w 7007"/>
                <a:gd name="T53" fmla="*/ 4048 h 6284"/>
                <a:gd name="T54" fmla="*/ 2033 w 7007"/>
                <a:gd name="T55" fmla="*/ 3842 h 6284"/>
                <a:gd name="T56" fmla="*/ 1745 w 7007"/>
                <a:gd name="T57" fmla="*/ 3513 h 6284"/>
                <a:gd name="T58" fmla="*/ 1400 w 7007"/>
                <a:gd name="T59" fmla="*/ 3042 h 6284"/>
                <a:gd name="T60" fmla="*/ 1093 w 7007"/>
                <a:gd name="T61" fmla="*/ 2538 h 6284"/>
                <a:gd name="T62" fmla="*/ 818 w 7007"/>
                <a:gd name="T63" fmla="*/ 2008 h 6284"/>
                <a:gd name="T64" fmla="*/ 567 w 7007"/>
                <a:gd name="T65" fmla="*/ 1457 h 6284"/>
                <a:gd name="T66" fmla="*/ 333 w 7007"/>
                <a:gd name="T67" fmla="*/ 892 h 6284"/>
                <a:gd name="T68" fmla="*/ 0 w 7007"/>
                <a:gd name="T69" fmla="*/ 30 h 6284"/>
                <a:gd name="T70" fmla="*/ 6640 w 7007"/>
                <a:gd name="T71" fmla="*/ 5762 h 6284"/>
                <a:gd name="T72" fmla="*/ 6488 w 7007"/>
                <a:gd name="T73" fmla="*/ 6278 h 6284"/>
                <a:gd name="T74" fmla="*/ 6468 w 7007"/>
                <a:gd name="T75" fmla="*/ 6198 h 6284"/>
                <a:gd name="T76" fmla="*/ 6897 w 7007"/>
                <a:gd name="T77" fmla="*/ 6156 h 6284"/>
                <a:gd name="T78" fmla="*/ 6581 w 7007"/>
                <a:gd name="T79" fmla="*/ 5760 h 6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007" h="6284">
                  <a:moveTo>
                    <a:pt x="78" y="0"/>
                  </a:moveTo>
                  <a:lnTo>
                    <a:pt x="298" y="576"/>
                  </a:lnTo>
                  <a:lnTo>
                    <a:pt x="411" y="861"/>
                  </a:lnTo>
                  <a:lnTo>
                    <a:pt x="526" y="1144"/>
                  </a:lnTo>
                  <a:lnTo>
                    <a:pt x="643" y="1425"/>
                  </a:lnTo>
                  <a:lnTo>
                    <a:pt x="766" y="1701"/>
                  </a:lnTo>
                  <a:lnTo>
                    <a:pt x="893" y="1972"/>
                  </a:lnTo>
                  <a:lnTo>
                    <a:pt x="1027" y="2238"/>
                  </a:lnTo>
                  <a:lnTo>
                    <a:pt x="1167" y="2499"/>
                  </a:lnTo>
                  <a:lnTo>
                    <a:pt x="1314" y="2751"/>
                  </a:lnTo>
                  <a:lnTo>
                    <a:pt x="1470" y="2997"/>
                  </a:lnTo>
                  <a:lnTo>
                    <a:pt x="1636" y="3234"/>
                  </a:lnTo>
                  <a:lnTo>
                    <a:pt x="1811" y="3463"/>
                  </a:lnTo>
                  <a:lnTo>
                    <a:pt x="1997" y="3680"/>
                  </a:lnTo>
                  <a:lnTo>
                    <a:pt x="2094" y="3785"/>
                  </a:lnTo>
                  <a:lnTo>
                    <a:pt x="2195" y="3888"/>
                  </a:lnTo>
                  <a:lnTo>
                    <a:pt x="2299" y="3987"/>
                  </a:lnTo>
                  <a:lnTo>
                    <a:pt x="2406" y="4084"/>
                  </a:lnTo>
                  <a:lnTo>
                    <a:pt x="2516" y="4178"/>
                  </a:lnTo>
                  <a:lnTo>
                    <a:pt x="2630" y="4269"/>
                  </a:lnTo>
                  <a:lnTo>
                    <a:pt x="2747" y="4357"/>
                  </a:lnTo>
                  <a:lnTo>
                    <a:pt x="2867" y="4443"/>
                  </a:lnTo>
                  <a:lnTo>
                    <a:pt x="3116" y="4606"/>
                  </a:lnTo>
                  <a:lnTo>
                    <a:pt x="3377" y="4760"/>
                  </a:lnTo>
                  <a:lnTo>
                    <a:pt x="3648" y="4905"/>
                  </a:lnTo>
                  <a:lnTo>
                    <a:pt x="3928" y="5042"/>
                  </a:lnTo>
                  <a:lnTo>
                    <a:pt x="4217" y="5171"/>
                  </a:lnTo>
                  <a:lnTo>
                    <a:pt x="4513" y="5293"/>
                  </a:lnTo>
                  <a:lnTo>
                    <a:pt x="4817" y="5411"/>
                  </a:lnTo>
                  <a:lnTo>
                    <a:pt x="5127" y="5522"/>
                  </a:lnTo>
                  <a:lnTo>
                    <a:pt x="5442" y="5630"/>
                  </a:lnTo>
                  <a:lnTo>
                    <a:pt x="5762" y="5733"/>
                  </a:lnTo>
                  <a:lnTo>
                    <a:pt x="6085" y="5834"/>
                  </a:lnTo>
                  <a:lnTo>
                    <a:pt x="6411" y="5932"/>
                  </a:lnTo>
                  <a:lnTo>
                    <a:pt x="6939" y="6087"/>
                  </a:lnTo>
                  <a:lnTo>
                    <a:pt x="6916" y="6167"/>
                  </a:lnTo>
                  <a:lnTo>
                    <a:pt x="6387" y="6011"/>
                  </a:lnTo>
                  <a:lnTo>
                    <a:pt x="6060" y="5913"/>
                  </a:lnTo>
                  <a:lnTo>
                    <a:pt x="5736" y="5812"/>
                  </a:lnTo>
                  <a:lnTo>
                    <a:pt x="5416" y="5708"/>
                  </a:lnTo>
                  <a:lnTo>
                    <a:pt x="5099" y="5601"/>
                  </a:lnTo>
                  <a:lnTo>
                    <a:pt x="4787" y="5488"/>
                  </a:lnTo>
                  <a:lnTo>
                    <a:pt x="4482" y="5370"/>
                  </a:lnTo>
                  <a:lnTo>
                    <a:pt x="4182" y="5247"/>
                  </a:lnTo>
                  <a:lnTo>
                    <a:pt x="3891" y="5116"/>
                  </a:lnTo>
                  <a:lnTo>
                    <a:pt x="3608" y="4978"/>
                  </a:lnTo>
                  <a:lnTo>
                    <a:pt x="3334" y="4831"/>
                  </a:lnTo>
                  <a:lnTo>
                    <a:pt x="3071" y="4676"/>
                  </a:lnTo>
                  <a:lnTo>
                    <a:pt x="2819" y="4510"/>
                  </a:lnTo>
                  <a:lnTo>
                    <a:pt x="2697" y="4423"/>
                  </a:lnTo>
                  <a:lnTo>
                    <a:pt x="2578" y="4334"/>
                  </a:lnTo>
                  <a:lnTo>
                    <a:pt x="2463" y="4241"/>
                  </a:lnTo>
                  <a:lnTo>
                    <a:pt x="2350" y="4146"/>
                  </a:lnTo>
                  <a:lnTo>
                    <a:pt x="2241" y="4048"/>
                  </a:lnTo>
                  <a:lnTo>
                    <a:pt x="2136" y="3946"/>
                  </a:lnTo>
                  <a:lnTo>
                    <a:pt x="2033" y="3842"/>
                  </a:lnTo>
                  <a:lnTo>
                    <a:pt x="1934" y="3735"/>
                  </a:lnTo>
                  <a:lnTo>
                    <a:pt x="1745" y="3513"/>
                  </a:lnTo>
                  <a:lnTo>
                    <a:pt x="1567" y="3282"/>
                  </a:lnTo>
                  <a:lnTo>
                    <a:pt x="1400" y="3042"/>
                  </a:lnTo>
                  <a:lnTo>
                    <a:pt x="1242" y="2793"/>
                  </a:lnTo>
                  <a:lnTo>
                    <a:pt x="1093" y="2538"/>
                  </a:lnTo>
                  <a:lnTo>
                    <a:pt x="952" y="2276"/>
                  </a:lnTo>
                  <a:lnTo>
                    <a:pt x="818" y="2008"/>
                  </a:lnTo>
                  <a:lnTo>
                    <a:pt x="690" y="1734"/>
                  </a:lnTo>
                  <a:lnTo>
                    <a:pt x="567" y="1457"/>
                  </a:lnTo>
                  <a:lnTo>
                    <a:pt x="448" y="1176"/>
                  </a:lnTo>
                  <a:lnTo>
                    <a:pt x="333" y="892"/>
                  </a:lnTo>
                  <a:lnTo>
                    <a:pt x="221" y="605"/>
                  </a:lnTo>
                  <a:lnTo>
                    <a:pt x="0" y="30"/>
                  </a:lnTo>
                  <a:lnTo>
                    <a:pt x="78" y="0"/>
                  </a:lnTo>
                  <a:close/>
                  <a:moveTo>
                    <a:pt x="6640" y="5762"/>
                  </a:moveTo>
                  <a:lnTo>
                    <a:pt x="7007" y="6151"/>
                  </a:lnTo>
                  <a:lnTo>
                    <a:pt x="6488" y="6278"/>
                  </a:lnTo>
                  <a:cubicBezTo>
                    <a:pt x="6466" y="6284"/>
                    <a:pt x="6443" y="6270"/>
                    <a:pt x="6437" y="6248"/>
                  </a:cubicBezTo>
                  <a:cubicBezTo>
                    <a:pt x="6432" y="6226"/>
                    <a:pt x="6446" y="6203"/>
                    <a:pt x="6468" y="6198"/>
                  </a:cubicBezTo>
                  <a:lnTo>
                    <a:pt x="6918" y="6087"/>
                  </a:lnTo>
                  <a:lnTo>
                    <a:pt x="6897" y="6156"/>
                  </a:lnTo>
                  <a:lnTo>
                    <a:pt x="6580" y="5819"/>
                  </a:lnTo>
                  <a:cubicBezTo>
                    <a:pt x="6564" y="5802"/>
                    <a:pt x="6565" y="5776"/>
                    <a:pt x="6581" y="5760"/>
                  </a:cubicBezTo>
                  <a:cubicBezTo>
                    <a:pt x="6598" y="5744"/>
                    <a:pt x="6624" y="5745"/>
                    <a:pt x="6640" y="5762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867" y="1996"/>
              <a:ext cx="7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sz="1400" dirty="0">
                  <a:solidFill>
                    <a:srgbClr val="0000FF"/>
                  </a:solidFill>
                  <a:latin typeface="ＭＳ Ｐゴシック" charset="0"/>
                </a:rPr>
                <a:t>ｅ</a:t>
              </a:r>
              <a:endParaRPr lang="ja-JP" altLang="en-US" sz="3200" dirty="0">
                <a:latin typeface="Arial" charset="0"/>
              </a:endParaRPr>
            </a:p>
          </p:txBody>
        </p:sp>
        <p:grpSp>
          <p:nvGrpSpPr>
            <p:cNvPr id="17" name="Group 12"/>
            <p:cNvGrpSpPr>
              <a:grpSpLocks/>
            </p:cNvGrpSpPr>
            <p:nvPr/>
          </p:nvGrpSpPr>
          <p:grpSpPr bwMode="auto">
            <a:xfrm>
              <a:off x="1914" y="2106"/>
              <a:ext cx="246" cy="175"/>
              <a:chOff x="1537" y="1925"/>
              <a:chExt cx="193" cy="129"/>
            </a:xfrm>
          </p:grpSpPr>
          <p:sp>
            <p:nvSpPr>
              <p:cNvPr id="97" name="Freeform 13"/>
              <p:cNvSpPr>
                <a:spLocks/>
              </p:cNvSpPr>
              <p:nvPr/>
            </p:nvSpPr>
            <p:spPr bwMode="auto">
              <a:xfrm>
                <a:off x="1537" y="1925"/>
                <a:ext cx="193" cy="129"/>
              </a:xfrm>
              <a:custGeom>
                <a:avLst/>
                <a:gdLst>
                  <a:gd name="T0" fmla="*/ 145 w 193"/>
                  <a:gd name="T1" fmla="*/ 129 h 129"/>
                  <a:gd name="T2" fmla="*/ 145 w 193"/>
                  <a:gd name="T3" fmla="*/ 97 h 129"/>
                  <a:gd name="T4" fmla="*/ 0 w 193"/>
                  <a:gd name="T5" fmla="*/ 97 h 129"/>
                  <a:gd name="T6" fmla="*/ 0 w 193"/>
                  <a:gd name="T7" fmla="*/ 32 h 129"/>
                  <a:gd name="T8" fmla="*/ 145 w 193"/>
                  <a:gd name="T9" fmla="*/ 32 h 129"/>
                  <a:gd name="T10" fmla="*/ 145 w 193"/>
                  <a:gd name="T11" fmla="*/ 0 h 129"/>
                  <a:gd name="T12" fmla="*/ 193 w 193"/>
                  <a:gd name="T13" fmla="*/ 64 h 129"/>
                  <a:gd name="T14" fmla="*/ 145 w 193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129">
                    <a:moveTo>
                      <a:pt x="145" y="129"/>
                    </a:moveTo>
                    <a:lnTo>
                      <a:pt x="145" y="97"/>
                    </a:lnTo>
                    <a:lnTo>
                      <a:pt x="0" y="97"/>
                    </a:lnTo>
                    <a:lnTo>
                      <a:pt x="0" y="32"/>
                    </a:lnTo>
                    <a:lnTo>
                      <a:pt x="145" y="32"/>
                    </a:lnTo>
                    <a:lnTo>
                      <a:pt x="145" y="0"/>
                    </a:lnTo>
                    <a:lnTo>
                      <a:pt x="193" y="64"/>
                    </a:lnTo>
                    <a:lnTo>
                      <a:pt x="145" y="129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" name="Freeform 14"/>
              <p:cNvSpPr>
                <a:spLocks/>
              </p:cNvSpPr>
              <p:nvPr/>
            </p:nvSpPr>
            <p:spPr bwMode="auto">
              <a:xfrm>
                <a:off x="1537" y="1925"/>
                <a:ext cx="193" cy="129"/>
              </a:xfrm>
              <a:custGeom>
                <a:avLst/>
                <a:gdLst>
                  <a:gd name="T0" fmla="*/ 145 w 193"/>
                  <a:gd name="T1" fmla="*/ 129 h 129"/>
                  <a:gd name="T2" fmla="*/ 145 w 193"/>
                  <a:gd name="T3" fmla="*/ 97 h 129"/>
                  <a:gd name="T4" fmla="*/ 0 w 193"/>
                  <a:gd name="T5" fmla="*/ 97 h 129"/>
                  <a:gd name="T6" fmla="*/ 0 w 193"/>
                  <a:gd name="T7" fmla="*/ 32 h 129"/>
                  <a:gd name="T8" fmla="*/ 145 w 193"/>
                  <a:gd name="T9" fmla="*/ 32 h 129"/>
                  <a:gd name="T10" fmla="*/ 145 w 193"/>
                  <a:gd name="T11" fmla="*/ 0 h 129"/>
                  <a:gd name="T12" fmla="*/ 193 w 193"/>
                  <a:gd name="T13" fmla="*/ 64 h 129"/>
                  <a:gd name="T14" fmla="*/ 145 w 193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129">
                    <a:moveTo>
                      <a:pt x="145" y="129"/>
                    </a:moveTo>
                    <a:lnTo>
                      <a:pt x="145" y="97"/>
                    </a:lnTo>
                    <a:lnTo>
                      <a:pt x="0" y="97"/>
                    </a:lnTo>
                    <a:lnTo>
                      <a:pt x="0" y="32"/>
                    </a:lnTo>
                    <a:lnTo>
                      <a:pt x="145" y="32"/>
                    </a:lnTo>
                    <a:lnTo>
                      <a:pt x="145" y="0"/>
                    </a:lnTo>
                    <a:lnTo>
                      <a:pt x="193" y="64"/>
                    </a:lnTo>
                    <a:lnTo>
                      <a:pt x="145" y="129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235" y="2054"/>
              <a:ext cx="254" cy="87"/>
            </a:xfrm>
            <a:custGeom>
              <a:avLst/>
              <a:gdLst>
                <a:gd name="T0" fmla="*/ 0 w 199"/>
                <a:gd name="T1" fmla="*/ 36 h 64"/>
                <a:gd name="T2" fmla="*/ 35 w 199"/>
                <a:gd name="T3" fmla="*/ 10 h 64"/>
                <a:gd name="T4" fmla="*/ 92 w 199"/>
                <a:gd name="T5" fmla="*/ 3 h 64"/>
                <a:gd name="T6" fmla="*/ 160 w 199"/>
                <a:gd name="T7" fmla="*/ 30 h 64"/>
                <a:gd name="T8" fmla="*/ 199 w 199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64">
                  <a:moveTo>
                    <a:pt x="0" y="36"/>
                  </a:moveTo>
                  <a:cubicBezTo>
                    <a:pt x="5" y="32"/>
                    <a:pt x="19" y="15"/>
                    <a:pt x="35" y="10"/>
                  </a:cubicBezTo>
                  <a:cubicBezTo>
                    <a:pt x="50" y="5"/>
                    <a:pt x="71" y="0"/>
                    <a:pt x="92" y="3"/>
                  </a:cubicBezTo>
                  <a:cubicBezTo>
                    <a:pt x="113" y="6"/>
                    <a:pt x="142" y="20"/>
                    <a:pt x="160" y="30"/>
                  </a:cubicBezTo>
                  <a:cubicBezTo>
                    <a:pt x="178" y="40"/>
                    <a:pt x="191" y="56"/>
                    <a:pt x="199" y="64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520" y="2136"/>
              <a:ext cx="138" cy="54"/>
            </a:xfrm>
            <a:custGeom>
              <a:avLst/>
              <a:gdLst>
                <a:gd name="T0" fmla="*/ 0 w 108"/>
                <a:gd name="T1" fmla="*/ 40 h 40"/>
                <a:gd name="T2" fmla="*/ 23 w 108"/>
                <a:gd name="T3" fmla="*/ 14 h 40"/>
                <a:gd name="T4" fmla="*/ 56 w 108"/>
                <a:gd name="T5" fmla="*/ 0 h 40"/>
                <a:gd name="T6" fmla="*/ 91 w 108"/>
                <a:gd name="T7" fmla="*/ 13 h 40"/>
                <a:gd name="T8" fmla="*/ 108 w 108"/>
                <a:gd name="T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40">
                  <a:moveTo>
                    <a:pt x="0" y="40"/>
                  </a:moveTo>
                  <a:cubicBezTo>
                    <a:pt x="4" y="36"/>
                    <a:pt x="14" y="21"/>
                    <a:pt x="23" y="14"/>
                  </a:cubicBezTo>
                  <a:cubicBezTo>
                    <a:pt x="33" y="8"/>
                    <a:pt x="45" y="1"/>
                    <a:pt x="56" y="0"/>
                  </a:cubicBezTo>
                  <a:cubicBezTo>
                    <a:pt x="68" y="0"/>
                    <a:pt x="82" y="7"/>
                    <a:pt x="91" y="13"/>
                  </a:cubicBezTo>
                  <a:cubicBezTo>
                    <a:pt x="99" y="18"/>
                    <a:pt x="104" y="30"/>
                    <a:pt x="108" y="3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407" y="2302"/>
              <a:ext cx="173" cy="66"/>
            </a:xfrm>
            <a:custGeom>
              <a:avLst/>
              <a:gdLst>
                <a:gd name="T0" fmla="*/ 136 w 136"/>
                <a:gd name="T1" fmla="*/ 17 h 49"/>
                <a:gd name="T2" fmla="*/ 108 w 136"/>
                <a:gd name="T3" fmla="*/ 40 h 49"/>
                <a:gd name="T4" fmla="*/ 67 w 136"/>
                <a:gd name="T5" fmla="*/ 47 h 49"/>
                <a:gd name="T6" fmla="*/ 22 w 136"/>
                <a:gd name="T7" fmla="*/ 27 h 49"/>
                <a:gd name="T8" fmla="*/ 0 w 136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49">
                  <a:moveTo>
                    <a:pt x="136" y="17"/>
                  </a:moveTo>
                  <a:cubicBezTo>
                    <a:pt x="131" y="21"/>
                    <a:pt x="119" y="35"/>
                    <a:pt x="108" y="40"/>
                  </a:cubicBezTo>
                  <a:cubicBezTo>
                    <a:pt x="96" y="45"/>
                    <a:pt x="81" y="49"/>
                    <a:pt x="67" y="47"/>
                  </a:cubicBezTo>
                  <a:cubicBezTo>
                    <a:pt x="52" y="45"/>
                    <a:pt x="34" y="35"/>
                    <a:pt x="22" y="27"/>
                  </a:cubicBezTo>
                  <a:cubicBezTo>
                    <a:pt x="11" y="20"/>
                    <a:pt x="4" y="6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190" y="2171"/>
              <a:ext cx="169" cy="237"/>
            </a:xfrm>
            <a:custGeom>
              <a:avLst/>
              <a:gdLst>
                <a:gd name="T0" fmla="*/ 0 w 132"/>
                <a:gd name="T1" fmla="*/ 174 h 174"/>
                <a:gd name="T2" fmla="*/ 36 w 132"/>
                <a:gd name="T3" fmla="*/ 166 h 174"/>
                <a:gd name="T4" fmla="*/ 81 w 132"/>
                <a:gd name="T5" fmla="*/ 126 h 174"/>
                <a:gd name="T6" fmla="*/ 118 w 132"/>
                <a:gd name="T7" fmla="*/ 54 h 174"/>
                <a:gd name="T8" fmla="*/ 132 w 132"/>
                <a:gd name="T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74">
                  <a:moveTo>
                    <a:pt x="0" y="174"/>
                  </a:moveTo>
                  <a:cubicBezTo>
                    <a:pt x="5" y="173"/>
                    <a:pt x="23" y="174"/>
                    <a:pt x="36" y="166"/>
                  </a:cubicBezTo>
                  <a:cubicBezTo>
                    <a:pt x="49" y="157"/>
                    <a:pt x="67" y="145"/>
                    <a:pt x="81" y="126"/>
                  </a:cubicBezTo>
                  <a:cubicBezTo>
                    <a:pt x="94" y="107"/>
                    <a:pt x="109" y="75"/>
                    <a:pt x="118" y="54"/>
                  </a:cubicBezTo>
                  <a:cubicBezTo>
                    <a:pt x="127" y="33"/>
                    <a:pt x="129" y="11"/>
                    <a:pt x="132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1261" y="2061"/>
              <a:ext cx="45" cy="262"/>
            </a:xfrm>
            <a:custGeom>
              <a:avLst/>
              <a:gdLst>
                <a:gd name="T0" fmla="*/ 32 w 36"/>
                <a:gd name="T1" fmla="*/ 193 h 193"/>
                <a:gd name="T2" fmla="*/ 26 w 36"/>
                <a:gd name="T3" fmla="*/ 187 h 193"/>
                <a:gd name="T4" fmla="*/ 20 w 36"/>
                <a:gd name="T5" fmla="*/ 181 h 193"/>
                <a:gd name="T6" fmla="*/ 15 w 36"/>
                <a:gd name="T7" fmla="*/ 174 h 193"/>
                <a:gd name="T8" fmla="*/ 10 w 36"/>
                <a:gd name="T9" fmla="*/ 167 h 193"/>
                <a:gd name="T10" fmla="*/ 8 w 36"/>
                <a:gd name="T11" fmla="*/ 163 h 193"/>
                <a:gd name="T12" fmla="*/ 6 w 36"/>
                <a:gd name="T13" fmla="*/ 159 h 193"/>
                <a:gd name="T14" fmla="*/ 4 w 36"/>
                <a:gd name="T15" fmla="*/ 154 h 193"/>
                <a:gd name="T16" fmla="*/ 2 w 36"/>
                <a:gd name="T17" fmla="*/ 150 h 193"/>
                <a:gd name="T18" fmla="*/ 1 w 36"/>
                <a:gd name="T19" fmla="*/ 145 h 193"/>
                <a:gd name="T20" fmla="*/ 0 w 36"/>
                <a:gd name="T21" fmla="*/ 140 h 193"/>
                <a:gd name="T22" fmla="*/ 0 w 36"/>
                <a:gd name="T23" fmla="*/ 134 h 193"/>
                <a:gd name="T24" fmla="*/ 0 w 36"/>
                <a:gd name="T25" fmla="*/ 128 h 193"/>
                <a:gd name="T26" fmla="*/ 0 w 36"/>
                <a:gd name="T27" fmla="*/ 122 h 193"/>
                <a:gd name="T28" fmla="*/ 0 w 36"/>
                <a:gd name="T29" fmla="*/ 115 h 193"/>
                <a:gd name="T30" fmla="*/ 1 w 36"/>
                <a:gd name="T31" fmla="*/ 108 h 193"/>
                <a:gd name="T32" fmla="*/ 2 w 36"/>
                <a:gd name="T33" fmla="*/ 101 h 193"/>
                <a:gd name="T34" fmla="*/ 4 w 36"/>
                <a:gd name="T35" fmla="*/ 93 h 193"/>
                <a:gd name="T36" fmla="*/ 6 w 36"/>
                <a:gd name="T37" fmla="*/ 85 h 193"/>
                <a:gd name="T38" fmla="*/ 7 w 36"/>
                <a:gd name="T39" fmla="*/ 78 h 193"/>
                <a:gd name="T40" fmla="*/ 10 w 36"/>
                <a:gd name="T41" fmla="*/ 69 h 193"/>
                <a:gd name="T42" fmla="*/ 14 w 36"/>
                <a:gd name="T43" fmla="*/ 52 h 193"/>
                <a:gd name="T44" fmla="*/ 20 w 36"/>
                <a:gd name="T45" fmla="*/ 35 h 193"/>
                <a:gd name="T46" fmla="*/ 26 w 36"/>
                <a:gd name="T47" fmla="*/ 17 h 193"/>
                <a:gd name="T48" fmla="*/ 27 w 36"/>
                <a:gd name="T49" fmla="*/ 11 h 193"/>
                <a:gd name="T50" fmla="*/ 32 w 36"/>
                <a:gd name="T51" fmla="*/ 13 h 193"/>
                <a:gd name="T52" fmla="*/ 30 w 36"/>
                <a:gd name="T53" fmla="*/ 18 h 193"/>
                <a:gd name="T54" fmla="*/ 24 w 36"/>
                <a:gd name="T55" fmla="*/ 36 h 193"/>
                <a:gd name="T56" fmla="*/ 19 w 36"/>
                <a:gd name="T57" fmla="*/ 54 h 193"/>
                <a:gd name="T58" fmla="*/ 14 w 36"/>
                <a:gd name="T59" fmla="*/ 70 h 193"/>
                <a:gd name="T60" fmla="*/ 12 w 36"/>
                <a:gd name="T61" fmla="*/ 78 h 193"/>
                <a:gd name="T62" fmla="*/ 10 w 36"/>
                <a:gd name="T63" fmla="*/ 86 h 193"/>
                <a:gd name="T64" fmla="*/ 8 w 36"/>
                <a:gd name="T65" fmla="*/ 94 h 193"/>
                <a:gd name="T66" fmla="*/ 7 w 36"/>
                <a:gd name="T67" fmla="*/ 101 h 193"/>
                <a:gd name="T68" fmla="*/ 5 w 36"/>
                <a:gd name="T69" fmla="*/ 109 h 193"/>
                <a:gd name="T70" fmla="*/ 4 w 36"/>
                <a:gd name="T71" fmla="*/ 115 h 193"/>
                <a:gd name="T72" fmla="*/ 4 w 36"/>
                <a:gd name="T73" fmla="*/ 122 h 193"/>
                <a:gd name="T74" fmla="*/ 4 w 36"/>
                <a:gd name="T75" fmla="*/ 128 h 193"/>
                <a:gd name="T76" fmla="*/ 4 w 36"/>
                <a:gd name="T77" fmla="*/ 134 h 193"/>
                <a:gd name="T78" fmla="*/ 4 w 36"/>
                <a:gd name="T79" fmla="*/ 139 h 193"/>
                <a:gd name="T80" fmla="*/ 5 w 36"/>
                <a:gd name="T81" fmla="*/ 144 h 193"/>
                <a:gd name="T82" fmla="*/ 6 w 36"/>
                <a:gd name="T83" fmla="*/ 148 h 193"/>
                <a:gd name="T84" fmla="*/ 8 w 36"/>
                <a:gd name="T85" fmla="*/ 153 h 193"/>
                <a:gd name="T86" fmla="*/ 10 w 36"/>
                <a:gd name="T87" fmla="*/ 157 h 193"/>
                <a:gd name="T88" fmla="*/ 11 w 36"/>
                <a:gd name="T89" fmla="*/ 161 h 193"/>
                <a:gd name="T90" fmla="*/ 13 w 36"/>
                <a:gd name="T91" fmla="*/ 165 h 193"/>
                <a:gd name="T92" fmla="*/ 18 w 36"/>
                <a:gd name="T93" fmla="*/ 172 h 193"/>
                <a:gd name="T94" fmla="*/ 23 w 36"/>
                <a:gd name="T95" fmla="*/ 178 h 193"/>
                <a:gd name="T96" fmla="*/ 29 w 36"/>
                <a:gd name="T97" fmla="*/ 184 h 193"/>
                <a:gd name="T98" fmla="*/ 35 w 36"/>
                <a:gd name="T99" fmla="*/ 190 h 193"/>
                <a:gd name="T100" fmla="*/ 32 w 36"/>
                <a:gd name="T101" fmla="*/ 193 h 193"/>
                <a:gd name="T102" fmla="*/ 20 w 36"/>
                <a:gd name="T103" fmla="*/ 13 h 193"/>
                <a:gd name="T104" fmla="*/ 34 w 36"/>
                <a:gd name="T105" fmla="*/ 0 h 193"/>
                <a:gd name="T106" fmla="*/ 36 w 36"/>
                <a:gd name="T107" fmla="*/ 19 h 193"/>
                <a:gd name="T108" fmla="*/ 20 w 36"/>
                <a:gd name="T109" fmla="*/ 1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" h="193">
                  <a:moveTo>
                    <a:pt x="32" y="193"/>
                  </a:moveTo>
                  <a:lnTo>
                    <a:pt x="26" y="187"/>
                  </a:lnTo>
                  <a:lnTo>
                    <a:pt x="20" y="181"/>
                  </a:lnTo>
                  <a:lnTo>
                    <a:pt x="15" y="174"/>
                  </a:lnTo>
                  <a:lnTo>
                    <a:pt x="10" y="167"/>
                  </a:lnTo>
                  <a:lnTo>
                    <a:pt x="8" y="163"/>
                  </a:lnTo>
                  <a:lnTo>
                    <a:pt x="6" y="159"/>
                  </a:lnTo>
                  <a:lnTo>
                    <a:pt x="4" y="154"/>
                  </a:lnTo>
                  <a:lnTo>
                    <a:pt x="2" y="150"/>
                  </a:lnTo>
                  <a:lnTo>
                    <a:pt x="1" y="145"/>
                  </a:lnTo>
                  <a:lnTo>
                    <a:pt x="0" y="140"/>
                  </a:lnTo>
                  <a:lnTo>
                    <a:pt x="0" y="134"/>
                  </a:lnTo>
                  <a:lnTo>
                    <a:pt x="0" y="128"/>
                  </a:lnTo>
                  <a:lnTo>
                    <a:pt x="0" y="122"/>
                  </a:lnTo>
                  <a:lnTo>
                    <a:pt x="0" y="115"/>
                  </a:lnTo>
                  <a:lnTo>
                    <a:pt x="1" y="108"/>
                  </a:lnTo>
                  <a:lnTo>
                    <a:pt x="2" y="101"/>
                  </a:lnTo>
                  <a:lnTo>
                    <a:pt x="4" y="93"/>
                  </a:lnTo>
                  <a:lnTo>
                    <a:pt x="6" y="85"/>
                  </a:lnTo>
                  <a:lnTo>
                    <a:pt x="7" y="78"/>
                  </a:lnTo>
                  <a:lnTo>
                    <a:pt x="10" y="69"/>
                  </a:lnTo>
                  <a:lnTo>
                    <a:pt x="14" y="52"/>
                  </a:lnTo>
                  <a:lnTo>
                    <a:pt x="20" y="35"/>
                  </a:lnTo>
                  <a:lnTo>
                    <a:pt x="26" y="17"/>
                  </a:lnTo>
                  <a:lnTo>
                    <a:pt x="27" y="11"/>
                  </a:lnTo>
                  <a:lnTo>
                    <a:pt x="32" y="13"/>
                  </a:lnTo>
                  <a:lnTo>
                    <a:pt x="30" y="18"/>
                  </a:lnTo>
                  <a:lnTo>
                    <a:pt x="24" y="36"/>
                  </a:lnTo>
                  <a:lnTo>
                    <a:pt x="19" y="54"/>
                  </a:lnTo>
                  <a:lnTo>
                    <a:pt x="14" y="70"/>
                  </a:lnTo>
                  <a:lnTo>
                    <a:pt x="12" y="78"/>
                  </a:lnTo>
                  <a:lnTo>
                    <a:pt x="10" y="86"/>
                  </a:lnTo>
                  <a:lnTo>
                    <a:pt x="8" y="94"/>
                  </a:lnTo>
                  <a:lnTo>
                    <a:pt x="7" y="101"/>
                  </a:lnTo>
                  <a:lnTo>
                    <a:pt x="5" y="109"/>
                  </a:lnTo>
                  <a:lnTo>
                    <a:pt x="4" y="115"/>
                  </a:lnTo>
                  <a:lnTo>
                    <a:pt x="4" y="122"/>
                  </a:lnTo>
                  <a:lnTo>
                    <a:pt x="4" y="128"/>
                  </a:lnTo>
                  <a:lnTo>
                    <a:pt x="4" y="134"/>
                  </a:lnTo>
                  <a:lnTo>
                    <a:pt x="4" y="139"/>
                  </a:lnTo>
                  <a:lnTo>
                    <a:pt x="5" y="144"/>
                  </a:lnTo>
                  <a:lnTo>
                    <a:pt x="6" y="148"/>
                  </a:lnTo>
                  <a:lnTo>
                    <a:pt x="8" y="153"/>
                  </a:lnTo>
                  <a:lnTo>
                    <a:pt x="10" y="157"/>
                  </a:lnTo>
                  <a:lnTo>
                    <a:pt x="11" y="161"/>
                  </a:lnTo>
                  <a:lnTo>
                    <a:pt x="13" y="165"/>
                  </a:lnTo>
                  <a:lnTo>
                    <a:pt x="18" y="172"/>
                  </a:lnTo>
                  <a:lnTo>
                    <a:pt x="23" y="178"/>
                  </a:lnTo>
                  <a:lnTo>
                    <a:pt x="29" y="184"/>
                  </a:lnTo>
                  <a:lnTo>
                    <a:pt x="35" y="190"/>
                  </a:lnTo>
                  <a:lnTo>
                    <a:pt x="32" y="193"/>
                  </a:lnTo>
                  <a:close/>
                  <a:moveTo>
                    <a:pt x="20" y="13"/>
                  </a:moveTo>
                  <a:lnTo>
                    <a:pt x="34" y="0"/>
                  </a:lnTo>
                  <a:lnTo>
                    <a:pt x="36" y="19"/>
                  </a:lnTo>
                  <a:lnTo>
                    <a:pt x="20" y="13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1333" y="2051"/>
              <a:ext cx="128" cy="306"/>
            </a:xfrm>
            <a:custGeom>
              <a:avLst/>
              <a:gdLst>
                <a:gd name="T0" fmla="*/ 1 w 100"/>
                <a:gd name="T1" fmla="*/ 0 h 225"/>
                <a:gd name="T2" fmla="*/ 13 w 100"/>
                <a:gd name="T3" fmla="*/ 3 h 225"/>
                <a:gd name="T4" fmla="*/ 26 w 100"/>
                <a:gd name="T5" fmla="*/ 6 h 225"/>
                <a:gd name="T6" fmla="*/ 32 w 100"/>
                <a:gd name="T7" fmla="*/ 8 h 225"/>
                <a:gd name="T8" fmla="*/ 38 w 100"/>
                <a:gd name="T9" fmla="*/ 10 h 225"/>
                <a:gd name="T10" fmla="*/ 44 w 100"/>
                <a:gd name="T11" fmla="*/ 13 h 225"/>
                <a:gd name="T12" fmla="*/ 50 w 100"/>
                <a:gd name="T13" fmla="*/ 16 h 225"/>
                <a:gd name="T14" fmla="*/ 55 w 100"/>
                <a:gd name="T15" fmla="*/ 19 h 225"/>
                <a:gd name="T16" fmla="*/ 60 w 100"/>
                <a:gd name="T17" fmla="*/ 22 h 225"/>
                <a:gd name="T18" fmla="*/ 65 w 100"/>
                <a:gd name="T19" fmla="*/ 26 h 225"/>
                <a:gd name="T20" fmla="*/ 70 w 100"/>
                <a:gd name="T21" fmla="*/ 31 h 225"/>
                <a:gd name="T22" fmla="*/ 74 w 100"/>
                <a:gd name="T23" fmla="*/ 36 h 225"/>
                <a:gd name="T24" fmla="*/ 78 w 100"/>
                <a:gd name="T25" fmla="*/ 41 h 225"/>
                <a:gd name="T26" fmla="*/ 82 w 100"/>
                <a:gd name="T27" fmla="*/ 47 h 225"/>
                <a:gd name="T28" fmla="*/ 85 w 100"/>
                <a:gd name="T29" fmla="*/ 54 h 225"/>
                <a:gd name="T30" fmla="*/ 88 w 100"/>
                <a:gd name="T31" fmla="*/ 62 h 225"/>
                <a:gd name="T32" fmla="*/ 90 w 100"/>
                <a:gd name="T33" fmla="*/ 70 h 225"/>
                <a:gd name="T34" fmla="*/ 92 w 100"/>
                <a:gd name="T35" fmla="*/ 79 h 225"/>
                <a:gd name="T36" fmla="*/ 93 w 100"/>
                <a:gd name="T37" fmla="*/ 88 h 225"/>
                <a:gd name="T38" fmla="*/ 94 w 100"/>
                <a:gd name="T39" fmla="*/ 98 h 225"/>
                <a:gd name="T40" fmla="*/ 95 w 100"/>
                <a:gd name="T41" fmla="*/ 108 h 225"/>
                <a:gd name="T42" fmla="*/ 96 w 100"/>
                <a:gd name="T43" fmla="*/ 118 h 225"/>
                <a:gd name="T44" fmla="*/ 96 w 100"/>
                <a:gd name="T45" fmla="*/ 129 h 225"/>
                <a:gd name="T46" fmla="*/ 96 w 100"/>
                <a:gd name="T47" fmla="*/ 141 h 225"/>
                <a:gd name="T48" fmla="*/ 96 w 100"/>
                <a:gd name="T49" fmla="*/ 152 h 225"/>
                <a:gd name="T50" fmla="*/ 96 w 100"/>
                <a:gd name="T51" fmla="*/ 164 h 225"/>
                <a:gd name="T52" fmla="*/ 96 w 100"/>
                <a:gd name="T53" fmla="*/ 176 h 225"/>
                <a:gd name="T54" fmla="*/ 95 w 100"/>
                <a:gd name="T55" fmla="*/ 200 h 225"/>
                <a:gd name="T56" fmla="*/ 94 w 100"/>
                <a:gd name="T57" fmla="*/ 213 h 225"/>
                <a:gd name="T58" fmla="*/ 89 w 100"/>
                <a:gd name="T59" fmla="*/ 212 h 225"/>
                <a:gd name="T60" fmla="*/ 89 w 100"/>
                <a:gd name="T61" fmla="*/ 200 h 225"/>
                <a:gd name="T62" fmla="*/ 90 w 100"/>
                <a:gd name="T63" fmla="*/ 176 h 225"/>
                <a:gd name="T64" fmla="*/ 91 w 100"/>
                <a:gd name="T65" fmla="*/ 164 h 225"/>
                <a:gd name="T66" fmla="*/ 91 w 100"/>
                <a:gd name="T67" fmla="*/ 152 h 225"/>
                <a:gd name="T68" fmla="*/ 91 w 100"/>
                <a:gd name="T69" fmla="*/ 141 h 225"/>
                <a:gd name="T70" fmla="*/ 91 w 100"/>
                <a:gd name="T71" fmla="*/ 129 h 225"/>
                <a:gd name="T72" fmla="*/ 91 w 100"/>
                <a:gd name="T73" fmla="*/ 119 h 225"/>
                <a:gd name="T74" fmla="*/ 90 w 100"/>
                <a:gd name="T75" fmla="*/ 108 h 225"/>
                <a:gd name="T76" fmla="*/ 89 w 100"/>
                <a:gd name="T77" fmla="*/ 98 h 225"/>
                <a:gd name="T78" fmla="*/ 88 w 100"/>
                <a:gd name="T79" fmla="*/ 89 h 225"/>
                <a:gd name="T80" fmla="*/ 87 w 100"/>
                <a:gd name="T81" fmla="*/ 80 h 225"/>
                <a:gd name="T82" fmla="*/ 85 w 100"/>
                <a:gd name="T83" fmla="*/ 71 h 225"/>
                <a:gd name="T84" fmla="*/ 83 w 100"/>
                <a:gd name="T85" fmla="*/ 64 h 225"/>
                <a:gd name="T86" fmla="*/ 80 w 100"/>
                <a:gd name="T87" fmla="*/ 57 h 225"/>
                <a:gd name="T88" fmla="*/ 77 w 100"/>
                <a:gd name="T89" fmla="*/ 50 h 225"/>
                <a:gd name="T90" fmla="*/ 74 w 100"/>
                <a:gd name="T91" fmla="*/ 44 h 225"/>
                <a:gd name="T92" fmla="*/ 70 w 100"/>
                <a:gd name="T93" fmla="*/ 39 h 225"/>
                <a:gd name="T94" fmla="*/ 66 w 100"/>
                <a:gd name="T95" fmla="*/ 34 h 225"/>
                <a:gd name="T96" fmla="*/ 62 w 100"/>
                <a:gd name="T97" fmla="*/ 30 h 225"/>
                <a:gd name="T98" fmla="*/ 57 w 100"/>
                <a:gd name="T99" fmla="*/ 27 h 225"/>
                <a:gd name="T100" fmla="*/ 52 w 100"/>
                <a:gd name="T101" fmla="*/ 23 h 225"/>
                <a:gd name="T102" fmla="*/ 47 w 100"/>
                <a:gd name="T103" fmla="*/ 20 h 225"/>
                <a:gd name="T104" fmla="*/ 42 w 100"/>
                <a:gd name="T105" fmla="*/ 18 h 225"/>
                <a:gd name="T106" fmla="*/ 36 w 100"/>
                <a:gd name="T107" fmla="*/ 15 h 225"/>
                <a:gd name="T108" fmla="*/ 30 w 100"/>
                <a:gd name="T109" fmla="*/ 13 h 225"/>
                <a:gd name="T110" fmla="*/ 25 w 100"/>
                <a:gd name="T111" fmla="*/ 11 h 225"/>
                <a:gd name="T112" fmla="*/ 12 w 100"/>
                <a:gd name="T113" fmla="*/ 8 h 225"/>
                <a:gd name="T114" fmla="*/ 0 w 100"/>
                <a:gd name="T115" fmla="*/ 5 h 225"/>
                <a:gd name="T116" fmla="*/ 1 w 100"/>
                <a:gd name="T117" fmla="*/ 0 h 225"/>
                <a:gd name="T118" fmla="*/ 100 w 100"/>
                <a:gd name="T119" fmla="*/ 209 h 225"/>
                <a:gd name="T120" fmla="*/ 91 w 100"/>
                <a:gd name="T121" fmla="*/ 225 h 225"/>
                <a:gd name="T122" fmla="*/ 83 w 100"/>
                <a:gd name="T123" fmla="*/ 208 h 225"/>
                <a:gd name="T124" fmla="*/ 100 w 100"/>
                <a:gd name="T125" fmla="*/ 20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0" h="225">
                  <a:moveTo>
                    <a:pt x="1" y="0"/>
                  </a:moveTo>
                  <a:lnTo>
                    <a:pt x="13" y="3"/>
                  </a:lnTo>
                  <a:lnTo>
                    <a:pt x="26" y="6"/>
                  </a:lnTo>
                  <a:lnTo>
                    <a:pt x="32" y="8"/>
                  </a:lnTo>
                  <a:lnTo>
                    <a:pt x="38" y="10"/>
                  </a:lnTo>
                  <a:lnTo>
                    <a:pt x="44" y="13"/>
                  </a:lnTo>
                  <a:lnTo>
                    <a:pt x="50" y="16"/>
                  </a:lnTo>
                  <a:lnTo>
                    <a:pt x="55" y="19"/>
                  </a:lnTo>
                  <a:lnTo>
                    <a:pt x="60" y="22"/>
                  </a:lnTo>
                  <a:lnTo>
                    <a:pt x="65" y="26"/>
                  </a:lnTo>
                  <a:lnTo>
                    <a:pt x="70" y="31"/>
                  </a:lnTo>
                  <a:lnTo>
                    <a:pt x="74" y="36"/>
                  </a:lnTo>
                  <a:lnTo>
                    <a:pt x="78" y="41"/>
                  </a:lnTo>
                  <a:lnTo>
                    <a:pt x="82" y="47"/>
                  </a:lnTo>
                  <a:lnTo>
                    <a:pt x="85" y="54"/>
                  </a:lnTo>
                  <a:lnTo>
                    <a:pt x="88" y="62"/>
                  </a:lnTo>
                  <a:lnTo>
                    <a:pt x="90" y="70"/>
                  </a:lnTo>
                  <a:lnTo>
                    <a:pt x="92" y="79"/>
                  </a:lnTo>
                  <a:lnTo>
                    <a:pt x="93" y="88"/>
                  </a:lnTo>
                  <a:lnTo>
                    <a:pt x="94" y="98"/>
                  </a:lnTo>
                  <a:lnTo>
                    <a:pt x="95" y="108"/>
                  </a:lnTo>
                  <a:lnTo>
                    <a:pt x="96" y="118"/>
                  </a:lnTo>
                  <a:lnTo>
                    <a:pt x="96" y="129"/>
                  </a:lnTo>
                  <a:lnTo>
                    <a:pt x="96" y="141"/>
                  </a:lnTo>
                  <a:lnTo>
                    <a:pt x="96" y="152"/>
                  </a:lnTo>
                  <a:lnTo>
                    <a:pt x="96" y="164"/>
                  </a:lnTo>
                  <a:lnTo>
                    <a:pt x="96" y="176"/>
                  </a:lnTo>
                  <a:lnTo>
                    <a:pt x="95" y="200"/>
                  </a:lnTo>
                  <a:lnTo>
                    <a:pt x="94" y="213"/>
                  </a:lnTo>
                  <a:lnTo>
                    <a:pt x="89" y="212"/>
                  </a:lnTo>
                  <a:lnTo>
                    <a:pt x="89" y="200"/>
                  </a:lnTo>
                  <a:lnTo>
                    <a:pt x="90" y="176"/>
                  </a:lnTo>
                  <a:lnTo>
                    <a:pt x="91" y="164"/>
                  </a:lnTo>
                  <a:lnTo>
                    <a:pt x="91" y="152"/>
                  </a:lnTo>
                  <a:lnTo>
                    <a:pt x="91" y="141"/>
                  </a:lnTo>
                  <a:lnTo>
                    <a:pt x="91" y="129"/>
                  </a:lnTo>
                  <a:lnTo>
                    <a:pt x="91" y="119"/>
                  </a:lnTo>
                  <a:lnTo>
                    <a:pt x="90" y="108"/>
                  </a:lnTo>
                  <a:lnTo>
                    <a:pt x="89" y="98"/>
                  </a:lnTo>
                  <a:lnTo>
                    <a:pt x="88" y="89"/>
                  </a:lnTo>
                  <a:lnTo>
                    <a:pt x="87" y="80"/>
                  </a:lnTo>
                  <a:lnTo>
                    <a:pt x="85" y="71"/>
                  </a:lnTo>
                  <a:lnTo>
                    <a:pt x="83" y="64"/>
                  </a:lnTo>
                  <a:lnTo>
                    <a:pt x="80" y="57"/>
                  </a:lnTo>
                  <a:lnTo>
                    <a:pt x="77" y="50"/>
                  </a:lnTo>
                  <a:lnTo>
                    <a:pt x="74" y="44"/>
                  </a:lnTo>
                  <a:lnTo>
                    <a:pt x="70" y="39"/>
                  </a:lnTo>
                  <a:lnTo>
                    <a:pt x="66" y="34"/>
                  </a:lnTo>
                  <a:lnTo>
                    <a:pt x="62" y="30"/>
                  </a:lnTo>
                  <a:lnTo>
                    <a:pt x="57" y="27"/>
                  </a:lnTo>
                  <a:lnTo>
                    <a:pt x="52" y="23"/>
                  </a:lnTo>
                  <a:lnTo>
                    <a:pt x="47" y="20"/>
                  </a:lnTo>
                  <a:lnTo>
                    <a:pt x="42" y="18"/>
                  </a:lnTo>
                  <a:lnTo>
                    <a:pt x="36" y="15"/>
                  </a:lnTo>
                  <a:lnTo>
                    <a:pt x="30" y="13"/>
                  </a:lnTo>
                  <a:lnTo>
                    <a:pt x="25" y="11"/>
                  </a:lnTo>
                  <a:lnTo>
                    <a:pt x="12" y="8"/>
                  </a:lnTo>
                  <a:lnTo>
                    <a:pt x="0" y="5"/>
                  </a:lnTo>
                  <a:lnTo>
                    <a:pt x="1" y="0"/>
                  </a:lnTo>
                  <a:close/>
                  <a:moveTo>
                    <a:pt x="100" y="209"/>
                  </a:moveTo>
                  <a:lnTo>
                    <a:pt x="91" y="225"/>
                  </a:lnTo>
                  <a:lnTo>
                    <a:pt x="83" y="208"/>
                  </a:lnTo>
                  <a:lnTo>
                    <a:pt x="100" y="209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Freeform 21"/>
            <p:cNvSpPr>
              <a:spLocks noEditPoints="1"/>
            </p:cNvSpPr>
            <p:nvPr/>
          </p:nvSpPr>
          <p:spPr bwMode="auto">
            <a:xfrm>
              <a:off x="1611" y="2152"/>
              <a:ext cx="99" cy="197"/>
            </a:xfrm>
            <a:custGeom>
              <a:avLst/>
              <a:gdLst>
                <a:gd name="T0" fmla="*/ 1 w 78"/>
                <a:gd name="T1" fmla="*/ 0 h 145"/>
                <a:gd name="T2" fmla="*/ 8 w 78"/>
                <a:gd name="T3" fmla="*/ 2 h 145"/>
                <a:gd name="T4" fmla="*/ 16 w 78"/>
                <a:gd name="T5" fmla="*/ 4 h 145"/>
                <a:gd name="T6" fmla="*/ 23 w 78"/>
                <a:gd name="T7" fmla="*/ 6 h 145"/>
                <a:gd name="T8" fmla="*/ 27 w 78"/>
                <a:gd name="T9" fmla="*/ 8 h 145"/>
                <a:gd name="T10" fmla="*/ 30 w 78"/>
                <a:gd name="T11" fmla="*/ 10 h 145"/>
                <a:gd name="T12" fmla="*/ 34 w 78"/>
                <a:gd name="T13" fmla="*/ 12 h 145"/>
                <a:gd name="T14" fmla="*/ 37 w 78"/>
                <a:gd name="T15" fmla="*/ 14 h 145"/>
                <a:gd name="T16" fmla="*/ 40 w 78"/>
                <a:gd name="T17" fmla="*/ 16 h 145"/>
                <a:gd name="T18" fmla="*/ 44 w 78"/>
                <a:gd name="T19" fmla="*/ 19 h 145"/>
                <a:gd name="T20" fmla="*/ 46 w 78"/>
                <a:gd name="T21" fmla="*/ 23 h 145"/>
                <a:gd name="T22" fmla="*/ 49 w 78"/>
                <a:gd name="T23" fmla="*/ 26 h 145"/>
                <a:gd name="T24" fmla="*/ 52 w 78"/>
                <a:gd name="T25" fmla="*/ 30 h 145"/>
                <a:gd name="T26" fmla="*/ 54 w 78"/>
                <a:gd name="T27" fmla="*/ 35 h 145"/>
                <a:gd name="T28" fmla="*/ 56 w 78"/>
                <a:gd name="T29" fmla="*/ 39 h 145"/>
                <a:gd name="T30" fmla="*/ 58 w 78"/>
                <a:gd name="T31" fmla="*/ 45 h 145"/>
                <a:gd name="T32" fmla="*/ 60 w 78"/>
                <a:gd name="T33" fmla="*/ 50 h 145"/>
                <a:gd name="T34" fmla="*/ 62 w 78"/>
                <a:gd name="T35" fmla="*/ 56 h 145"/>
                <a:gd name="T36" fmla="*/ 63 w 78"/>
                <a:gd name="T37" fmla="*/ 63 h 145"/>
                <a:gd name="T38" fmla="*/ 65 w 78"/>
                <a:gd name="T39" fmla="*/ 69 h 145"/>
                <a:gd name="T40" fmla="*/ 66 w 78"/>
                <a:gd name="T41" fmla="*/ 76 h 145"/>
                <a:gd name="T42" fmla="*/ 67 w 78"/>
                <a:gd name="T43" fmla="*/ 83 h 145"/>
                <a:gd name="T44" fmla="*/ 68 w 78"/>
                <a:gd name="T45" fmla="*/ 90 h 145"/>
                <a:gd name="T46" fmla="*/ 69 w 78"/>
                <a:gd name="T47" fmla="*/ 98 h 145"/>
                <a:gd name="T48" fmla="*/ 71 w 78"/>
                <a:gd name="T49" fmla="*/ 113 h 145"/>
                <a:gd name="T50" fmla="*/ 72 w 78"/>
                <a:gd name="T51" fmla="*/ 133 h 145"/>
                <a:gd name="T52" fmla="*/ 68 w 78"/>
                <a:gd name="T53" fmla="*/ 133 h 145"/>
                <a:gd name="T54" fmla="*/ 66 w 78"/>
                <a:gd name="T55" fmla="*/ 114 h 145"/>
                <a:gd name="T56" fmla="*/ 65 w 78"/>
                <a:gd name="T57" fmla="*/ 98 h 145"/>
                <a:gd name="T58" fmla="*/ 64 w 78"/>
                <a:gd name="T59" fmla="*/ 91 h 145"/>
                <a:gd name="T60" fmla="*/ 63 w 78"/>
                <a:gd name="T61" fmla="*/ 84 h 145"/>
                <a:gd name="T62" fmla="*/ 62 w 78"/>
                <a:gd name="T63" fmla="*/ 77 h 145"/>
                <a:gd name="T64" fmla="*/ 61 w 78"/>
                <a:gd name="T65" fmla="*/ 70 h 145"/>
                <a:gd name="T66" fmla="*/ 59 w 78"/>
                <a:gd name="T67" fmla="*/ 64 h 145"/>
                <a:gd name="T68" fmla="*/ 58 w 78"/>
                <a:gd name="T69" fmla="*/ 57 h 145"/>
                <a:gd name="T70" fmla="*/ 56 w 78"/>
                <a:gd name="T71" fmla="*/ 52 h 145"/>
                <a:gd name="T72" fmla="*/ 54 w 78"/>
                <a:gd name="T73" fmla="*/ 46 h 145"/>
                <a:gd name="T74" fmla="*/ 53 w 78"/>
                <a:gd name="T75" fmla="*/ 41 h 145"/>
                <a:gd name="T76" fmla="*/ 51 w 78"/>
                <a:gd name="T77" fmla="*/ 37 h 145"/>
                <a:gd name="T78" fmla="*/ 48 w 78"/>
                <a:gd name="T79" fmla="*/ 32 h 145"/>
                <a:gd name="T80" fmla="*/ 46 w 78"/>
                <a:gd name="T81" fmla="*/ 29 h 145"/>
                <a:gd name="T82" fmla="*/ 43 w 78"/>
                <a:gd name="T83" fmla="*/ 25 h 145"/>
                <a:gd name="T84" fmla="*/ 41 w 78"/>
                <a:gd name="T85" fmla="*/ 22 h 145"/>
                <a:gd name="T86" fmla="*/ 38 w 78"/>
                <a:gd name="T87" fmla="*/ 20 h 145"/>
                <a:gd name="T88" fmla="*/ 35 w 78"/>
                <a:gd name="T89" fmla="*/ 17 h 145"/>
                <a:gd name="T90" fmla="*/ 32 w 78"/>
                <a:gd name="T91" fmla="*/ 15 h 145"/>
                <a:gd name="T92" fmla="*/ 28 w 78"/>
                <a:gd name="T93" fmla="*/ 13 h 145"/>
                <a:gd name="T94" fmla="*/ 25 w 78"/>
                <a:gd name="T95" fmla="*/ 12 h 145"/>
                <a:gd name="T96" fmla="*/ 22 w 78"/>
                <a:gd name="T97" fmla="*/ 10 h 145"/>
                <a:gd name="T98" fmla="*/ 15 w 78"/>
                <a:gd name="T99" fmla="*/ 8 h 145"/>
                <a:gd name="T100" fmla="*/ 7 w 78"/>
                <a:gd name="T101" fmla="*/ 6 h 145"/>
                <a:gd name="T102" fmla="*/ 0 w 78"/>
                <a:gd name="T103" fmla="*/ 4 h 145"/>
                <a:gd name="T104" fmla="*/ 1 w 78"/>
                <a:gd name="T105" fmla="*/ 0 h 145"/>
                <a:gd name="T106" fmla="*/ 78 w 78"/>
                <a:gd name="T107" fmla="*/ 128 h 145"/>
                <a:gd name="T108" fmla="*/ 71 w 78"/>
                <a:gd name="T109" fmla="*/ 145 h 145"/>
                <a:gd name="T110" fmla="*/ 61 w 78"/>
                <a:gd name="T111" fmla="*/ 129 h 145"/>
                <a:gd name="T112" fmla="*/ 78 w 78"/>
                <a:gd name="T113" fmla="*/ 12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" h="145">
                  <a:moveTo>
                    <a:pt x="1" y="0"/>
                  </a:moveTo>
                  <a:lnTo>
                    <a:pt x="8" y="2"/>
                  </a:lnTo>
                  <a:lnTo>
                    <a:pt x="16" y="4"/>
                  </a:lnTo>
                  <a:lnTo>
                    <a:pt x="23" y="6"/>
                  </a:lnTo>
                  <a:lnTo>
                    <a:pt x="27" y="8"/>
                  </a:lnTo>
                  <a:lnTo>
                    <a:pt x="30" y="10"/>
                  </a:lnTo>
                  <a:lnTo>
                    <a:pt x="34" y="12"/>
                  </a:lnTo>
                  <a:lnTo>
                    <a:pt x="37" y="14"/>
                  </a:lnTo>
                  <a:lnTo>
                    <a:pt x="40" y="16"/>
                  </a:lnTo>
                  <a:lnTo>
                    <a:pt x="44" y="19"/>
                  </a:lnTo>
                  <a:lnTo>
                    <a:pt x="46" y="23"/>
                  </a:lnTo>
                  <a:lnTo>
                    <a:pt x="49" y="26"/>
                  </a:lnTo>
                  <a:lnTo>
                    <a:pt x="52" y="30"/>
                  </a:lnTo>
                  <a:lnTo>
                    <a:pt x="54" y="35"/>
                  </a:lnTo>
                  <a:lnTo>
                    <a:pt x="56" y="39"/>
                  </a:lnTo>
                  <a:lnTo>
                    <a:pt x="58" y="45"/>
                  </a:lnTo>
                  <a:lnTo>
                    <a:pt x="60" y="50"/>
                  </a:lnTo>
                  <a:lnTo>
                    <a:pt x="62" y="56"/>
                  </a:lnTo>
                  <a:lnTo>
                    <a:pt x="63" y="63"/>
                  </a:lnTo>
                  <a:lnTo>
                    <a:pt x="65" y="69"/>
                  </a:lnTo>
                  <a:lnTo>
                    <a:pt x="66" y="76"/>
                  </a:lnTo>
                  <a:lnTo>
                    <a:pt x="67" y="83"/>
                  </a:lnTo>
                  <a:lnTo>
                    <a:pt x="68" y="90"/>
                  </a:lnTo>
                  <a:lnTo>
                    <a:pt x="69" y="98"/>
                  </a:lnTo>
                  <a:lnTo>
                    <a:pt x="71" y="113"/>
                  </a:lnTo>
                  <a:lnTo>
                    <a:pt x="72" y="133"/>
                  </a:lnTo>
                  <a:lnTo>
                    <a:pt x="68" y="133"/>
                  </a:lnTo>
                  <a:lnTo>
                    <a:pt x="66" y="114"/>
                  </a:lnTo>
                  <a:lnTo>
                    <a:pt x="65" y="98"/>
                  </a:lnTo>
                  <a:lnTo>
                    <a:pt x="64" y="91"/>
                  </a:lnTo>
                  <a:lnTo>
                    <a:pt x="63" y="84"/>
                  </a:lnTo>
                  <a:lnTo>
                    <a:pt x="62" y="77"/>
                  </a:lnTo>
                  <a:lnTo>
                    <a:pt x="61" y="70"/>
                  </a:lnTo>
                  <a:lnTo>
                    <a:pt x="59" y="64"/>
                  </a:lnTo>
                  <a:lnTo>
                    <a:pt x="58" y="57"/>
                  </a:lnTo>
                  <a:lnTo>
                    <a:pt x="56" y="52"/>
                  </a:lnTo>
                  <a:lnTo>
                    <a:pt x="54" y="46"/>
                  </a:lnTo>
                  <a:lnTo>
                    <a:pt x="53" y="41"/>
                  </a:lnTo>
                  <a:lnTo>
                    <a:pt x="51" y="37"/>
                  </a:lnTo>
                  <a:lnTo>
                    <a:pt x="48" y="32"/>
                  </a:lnTo>
                  <a:lnTo>
                    <a:pt x="46" y="29"/>
                  </a:lnTo>
                  <a:lnTo>
                    <a:pt x="43" y="25"/>
                  </a:lnTo>
                  <a:lnTo>
                    <a:pt x="41" y="22"/>
                  </a:lnTo>
                  <a:lnTo>
                    <a:pt x="38" y="20"/>
                  </a:lnTo>
                  <a:lnTo>
                    <a:pt x="35" y="17"/>
                  </a:lnTo>
                  <a:lnTo>
                    <a:pt x="32" y="15"/>
                  </a:lnTo>
                  <a:lnTo>
                    <a:pt x="28" y="13"/>
                  </a:lnTo>
                  <a:lnTo>
                    <a:pt x="25" y="12"/>
                  </a:lnTo>
                  <a:lnTo>
                    <a:pt x="22" y="10"/>
                  </a:lnTo>
                  <a:lnTo>
                    <a:pt x="15" y="8"/>
                  </a:lnTo>
                  <a:lnTo>
                    <a:pt x="7" y="6"/>
                  </a:lnTo>
                  <a:lnTo>
                    <a:pt x="0" y="4"/>
                  </a:lnTo>
                  <a:lnTo>
                    <a:pt x="1" y="0"/>
                  </a:lnTo>
                  <a:close/>
                  <a:moveTo>
                    <a:pt x="78" y="128"/>
                  </a:moveTo>
                  <a:lnTo>
                    <a:pt x="71" y="145"/>
                  </a:lnTo>
                  <a:lnTo>
                    <a:pt x="61" y="129"/>
                  </a:lnTo>
                  <a:lnTo>
                    <a:pt x="78" y="128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Freeform 22"/>
            <p:cNvSpPr>
              <a:spLocks noEditPoints="1"/>
            </p:cNvSpPr>
            <p:nvPr/>
          </p:nvSpPr>
          <p:spPr bwMode="auto">
            <a:xfrm>
              <a:off x="1449" y="2133"/>
              <a:ext cx="126" cy="222"/>
            </a:xfrm>
            <a:custGeom>
              <a:avLst/>
              <a:gdLst>
                <a:gd name="T0" fmla="*/ 0 w 99"/>
                <a:gd name="T1" fmla="*/ 159 h 163"/>
                <a:gd name="T2" fmla="*/ 6 w 99"/>
                <a:gd name="T3" fmla="*/ 156 h 163"/>
                <a:gd name="T4" fmla="*/ 12 w 99"/>
                <a:gd name="T5" fmla="*/ 153 h 163"/>
                <a:gd name="T6" fmla="*/ 18 w 99"/>
                <a:gd name="T7" fmla="*/ 150 h 163"/>
                <a:gd name="T8" fmla="*/ 21 w 99"/>
                <a:gd name="T9" fmla="*/ 148 h 163"/>
                <a:gd name="T10" fmla="*/ 24 w 99"/>
                <a:gd name="T11" fmla="*/ 146 h 163"/>
                <a:gd name="T12" fmla="*/ 26 w 99"/>
                <a:gd name="T13" fmla="*/ 144 h 163"/>
                <a:gd name="T14" fmla="*/ 29 w 99"/>
                <a:gd name="T15" fmla="*/ 142 h 163"/>
                <a:gd name="T16" fmla="*/ 32 w 99"/>
                <a:gd name="T17" fmla="*/ 139 h 163"/>
                <a:gd name="T18" fmla="*/ 35 w 99"/>
                <a:gd name="T19" fmla="*/ 136 h 163"/>
                <a:gd name="T20" fmla="*/ 38 w 99"/>
                <a:gd name="T21" fmla="*/ 132 h 163"/>
                <a:gd name="T22" fmla="*/ 41 w 99"/>
                <a:gd name="T23" fmla="*/ 128 h 163"/>
                <a:gd name="T24" fmla="*/ 44 w 99"/>
                <a:gd name="T25" fmla="*/ 124 h 163"/>
                <a:gd name="T26" fmla="*/ 47 w 99"/>
                <a:gd name="T27" fmla="*/ 119 h 163"/>
                <a:gd name="T28" fmla="*/ 50 w 99"/>
                <a:gd name="T29" fmla="*/ 114 h 163"/>
                <a:gd name="T30" fmla="*/ 53 w 99"/>
                <a:gd name="T31" fmla="*/ 109 h 163"/>
                <a:gd name="T32" fmla="*/ 56 w 99"/>
                <a:gd name="T33" fmla="*/ 103 h 163"/>
                <a:gd name="T34" fmla="*/ 59 w 99"/>
                <a:gd name="T35" fmla="*/ 96 h 163"/>
                <a:gd name="T36" fmla="*/ 62 w 99"/>
                <a:gd name="T37" fmla="*/ 89 h 163"/>
                <a:gd name="T38" fmla="*/ 65 w 99"/>
                <a:gd name="T39" fmla="*/ 82 h 163"/>
                <a:gd name="T40" fmla="*/ 68 w 99"/>
                <a:gd name="T41" fmla="*/ 75 h 163"/>
                <a:gd name="T42" fmla="*/ 71 w 99"/>
                <a:gd name="T43" fmla="*/ 67 h 163"/>
                <a:gd name="T44" fmla="*/ 74 w 99"/>
                <a:gd name="T45" fmla="*/ 59 h 163"/>
                <a:gd name="T46" fmla="*/ 77 w 99"/>
                <a:gd name="T47" fmla="*/ 51 h 163"/>
                <a:gd name="T48" fmla="*/ 83 w 99"/>
                <a:gd name="T49" fmla="*/ 34 h 163"/>
                <a:gd name="T50" fmla="*/ 89 w 99"/>
                <a:gd name="T51" fmla="*/ 17 h 163"/>
                <a:gd name="T52" fmla="*/ 91 w 99"/>
                <a:gd name="T53" fmla="*/ 12 h 163"/>
                <a:gd name="T54" fmla="*/ 95 w 99"/>
                <a:gd name="T55" fmla="*/ 13 h 163"/>
                <a:gd name="T56" fmla="*/ 93 w 99"/>
                <a:gd name="T57" fmla="*/ 19 h 163"/>
                <a:gd name="T58" fmla="*/ 87 w 99"/>
                <a:gd name="T59" fmla="*/ 36 h 163"/>
                <a:gd name="T60" fmla="*/ 81 w 99"/>
                <a:gd name="T61" fmla="*/ 53 h 163"/>
                <a:gd name="T62" fmla="*/ 78 w 99"/>
                <a:gd name="T63" fmla="*/ 61 h 163"/>
                <a:gd name="T64" fmla="*/ 75 w 99"/>
                <a:gd name="T65" fmla="*/ 69 h 163"/>
                <a:gd name="T66" fmla="*/ 72 w 99"/>
                <a:gd name="T67" fmla="*/ 77 h 163"/>
                <a:gd name="T68" fmla="*/ 69 w 99"/>
                <a:gd name="T69" fmla="*/ 84 h 163"/>
                <a:gd name="T70" fmla="*/ 66 w 99"/>
                <a:gd name="T71" fmla="*/ 91 h 163"/>
                <a:gd name="T72" fmla="*/ 63 w 99"/>
                <a:gd name="T73" fmla="*/ 98 h 163"/>
                <a:gd name="T74" fmla="*/ 60 w 99"/>
                <a:gd name="T75" fmla="*/ 105 h 163"/>
                <a:gd name="T76" fmla="*/ 57 w 99"/>
                <a:gd name="T77" fmla="*/ 111 h 163"/>
                <a:gd name="T78" fmla="*/ 54 w 99"/>
                <a:gd name="T79" fmla="*/ 116 h 163"/>
                <a:gd name="T80" fmla="*/ 51 w 99"/>
                <a:gd name="T81" fmla="*/ 122 h 163"/>
                <a:gd name="T82" fmla="*/ 48 w 99"/>
                <a:gd name="T83" fmla="*/ 127 h 163"/>
                <a:gd name="T84" fmla="*/ 44 w 99"/>
                <a:gd name="T85" fmla="*/ 131 h 163"/>
                <a:gd name="T86" fmla="*/ 41 w 99"/>
                <a:gd name="T87" fmla="*/ 135 h 163"/>
                <a:gd name="T88" fmla="*/ 38 w 99"/>
                <a:gd name="T89" fmla="*/ 139 h 163"/>
                <a:gd name="T90" fmla="*/ 35 w 99"/>
                <a:gd name="T91" fmla="*/ 142 h 163"/>
                <a:gd name="T92" fmla="*/ 32 w 99"/>
                <a:gd name="T93" fmla="*/ 145 h 163"/>
                <a:gd name="T94" fmla="*/ 29 w 99"/>
                <a:gd name="T95" fmla="*/ 148 h 163"/>
                <a:gd name="T96" fmla="*/ 26 w 99"/>
                <a:gd name="T97" fmla="*/ 150 h 163"/>
                <a:gd name="T98" fmla="*/ 23 w 99"/>
                <a:gd name="T99" fmla="*/ 152 h 163"/>
                <a:gd name="T100" fmla="*/ 20 w 99"/>
                <a:gd name="T101" fmla="*/ 154 h 163"/>
                <a:gd name="T102" fmla="*/ 14 w 99"/>
                <a:gd name="T103" fmla="*/ 157 h 163"/>
                <a:gd name="T104" fmla="*/ 8 w 99"/>
                <a:gd name="T105" fmla="*/ 160 h 163"/>
                <a:gd name="T106" fmla="*/ 2 w 99"/>
                <a:gd name="T107" fmla="*/ 163 h 163"/>
                <a:gd name="T108" fmla="*/ 0 w 99"/>
                <a:gd name="T109" fmla="*/ 159 h 163"/>
                <a:gd name="T110" fmla="*/ 83 w 99"/>
                <a:gd name="T111" fmla="*/ 14 h 163"/>
                <a:gd name="T112" fmla="*/ 97 w 99"/>
                <a:gd name="T113" fmla="*/ 0 h 163"/>
                <a:gd name="T114" fmla="*/ 99 w 99"/>
                <a:gd name="T115" fmla="*/ 19 h 163"/>
                <a:gd name="T116" fmla="*/ 83 w 99"/>
                <a:gd name="T117" fmla="*/ 1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9" h="163">
                  <a:moveTo>
                    <a:pt x="0" y="159"/>
                  </a:moveTo>
                  <a:lnTo>
                    <a:pt x="6" y="156"/>
                  </a:lnTo>
                  <a:lnTo>
                    <a:pt x="12" y="153"/>
                  </a:lnTo>
                  <a:lnTo>
                    <a:pt x="18" y="150"/>
                  </a:lnTo>
                  <a:lnTo>
                    <a:pt x="21" y="148"/>
                  </a:lnTo>
                  <a:lnTo>
                    <a:pt x="24" y="146"/>
                  </a:lnTo>
                  <a:lnTo>
                    <a:pt x="26" y="144"/>
                  </a:lnTo>
                  <a:lnTo>
                    <a:pt x="29" y="142"/>
                  </a:lnTo>
                  <a:lnTo>
                    <a:pt x="32" y="139"/>
                  </a:lnTo>
                  <a:lnTo>
                    <a:pt x="35" y="136"/>
                  </a:lnTo>
                  <a:lnTo>
                    <a:pt x="38" y="132"/>
                  </a:lnTo>
                  <a:lnTo>
                    <a:pt x="41" y="128"/>
                  </a:lnTo>
                  <a:lnTo>
                    <a:pt x="44" y="124"/>
                  </a:lnTo>
                  <a:lnTo>
                    <a:pt x="47" y="119"/>
                  </a:lnTo>
                  <a:lnTo>
                    <a:pt x="50" y="114"/>
                  </a:lnTo>
                  <a:lnTo>
                    <a:pt x="53" y="109"/>
                  </a:lnTo>
                  <a:lnTo>
                    <a:pt x="56" y="103"/>
                  </a:lnTo>
                  <a:lnTo>
                    <a:pt x="59" y="96"/>
                  </a:lnTo>
                  <a:lnTo>
                    <a:pt x="62" y="89"/>
                  </a:lnTo>
                  <a:lnTo>
                    <a:pt x="65" y="82"/>
                  </a:lnTo>
                  <a:lnTo>
                    <a:pt x="68" y="75"/>
                  </a:lnTo>
                  <a:lnTo>
                    <a:pt x="71" y="67"/>
                  </a:lnTo>
                  <a:lnTo>
                    <a:pt x="74" y="59"/>
                  </a:lnTo>
                  <a:lnTo>
                    <a:pt x="77" y="51"/>
                  </a:lnTo>
                  <a:lnTo>
                    <a:pt x="83" y="34"/>
                  </a:lnTo>
                  <a:lnTo>
                    <a:pt x="89" y="17"/>
                  </a:lnTo>
                  <a:lnTo>
                    <a:pt x="91" y="12"/>
                  </a:lnTo>
                  <a:lnTo>
                    <a:pt x="95" y="13"/>
                  </a:lnTo>
                  <a:lnTo>
                    <a:pt x="93" y="19"/>
                  </a:lnTo>
                  <a:lnTo>
                    <a:pt x="87" y="36"/>
                  </a:lnTo>
                  <a:lnTo>
                    <a:pt x="81" y="53"/>
                  </a:lnTo>
                  <a:lnTo>
                    <a:pt x="78" y="61"/>
                  </a:lnTo>
                  <a:lnTo>
                    <a:pt x="75" y="69"/>
                  </a:lnTo>
                  <a:lnTo>
                    <a:pt x="72" y="77"/>
                  </a:lnTo>
                  <a:lnTo>
                    <a:pt x="69" y="84"/>
                  </a:lnTo>
                  <a:lnTo>
                    <a:pt x="66" y="91"/>
                  </a:lnTo>
                  <a:lnTo>
                    <a:pt x="63" y="98"/>
                  </a:lnTo>
                  <a:lnTo>
                    <a:pt x="60" y="105"/>
                  </a:lnTo>
                  <a:lnTo>
                    <a:pt x="57" y="111"/>
                  </a:lnTo>
                  <a:lnTo>
                    <a:pt x="54" y="116"/>
                  </a:lnTo>
                  <a:lnTo>
                    <a:pt x="51" y="122"/>
                  </a:lnTo>
                  <a:lnTo>
                    <a:pt x="48" y="127"/>
                  </a:lnTo>
                  <a:lnTo>
                    <a:pt x="44" y="131"/>
                  </a:lnTo>
                  <a:lnTo>
                    <a:pt x="41" y="135"/>
                  </a:lnTo>
                  <a:lnTo>
                    <a:pt x="38" y="139"/>
                  </a:lnTo>
                  <a:lnTo>
                    <a:pt x="35" y="142"/>
                  </a:lnTo>
                  <a:lnTo>
                    <a:pt x="32" y="145"/>
                  </a:lnTo>
                  <a:lnTo>
                    <a:pt x="29" y="148"/>
                  </a:lnTo>
                  <a:lnTo>
                    <a:pt x="26" y="150"/>
                  </a:lnTo>
                  <a:lnTo>
                    <a:pt x="23" y="152"/>
                  </a:lnTo>
                  <a:lnTo>
                    <a:pt x="20" y="154"/>
                  </a:lnTo>
                  <a:lnTo>
                    <a:pt x="14" y="157"/>
                  </a:lnTo>
                  <a:lnTo>
                    <a:pt x="8" y="160"/>
                  </a:lnTo>
                  <a:lnTo>
                    <a:pt x="2" y="163"/>
                  </a:lnTo>
                  <a:lnTo>
                    <a:pt x="0" y="159"/>
                  </a:lnTo>
                  <a:close/>
                  <a:moveTo>
                    <a:pt x="83" y="14"/>
                  </a:moveTo>
                  <a:lnTo>
                    <a:pt x="97" y="0"/>
                  </a:lnTo>
                  <a:lnTo>
                    <a:pt x="99" y="19"/>
                  </a:lnTo>
                  <a:lnTo>
                    <a:pt x="83" y="14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H="1" flipV="1">
              <a:off x="1695" y="2159"/>
              <a:ext cx="122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1603" y="2298"/>
              <a:ext cx="174" cy="58"/>
            </a:xfrm>
            <a:custGeom>
              <a:avLst/>
              <a:gdLst>
                <a:gd name="T0" fmla="*/ 136 w 136"/>
                <a:gd name="T1" fmla="*/ 0 h 43"/>
                <a:gd name="T2" fmla="*/ 113 w 136"/>
                <a:gd name="T3" fmla="*/ 27 h 43"/>
                <a:gd name="T4" fmla="*/ 74 w 136"/>
                <a:gd name="T5" fmla="*/ 42 h 43"/>
                <a:gd name="T6" fmla="*/ 27 w 136"/>
                <a:gd name="T7" fmla="*/ 31 h 43"/>
                <a:gd name="T8" fmla="*/ 0 w 136"/>
                <a:gd name="T9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43">
                  <a:moveTo>
                    <a:pt x="136" y="0"/>
                  </a:moveTo>
                  <a:cubicBezTo>
                    <a:pt x="133" y="4"/>
                    <a:pt x="123" y="21"/>
                    <a:pt x="113" y="27"/>
                  </a:cubicBezTo>
                  <a:cubicBezTo>
                    <a:pt x="103" y="34"/>
                    <a:pt x="88" y="42"/>
                    <a:pt x="74" y="42"/>
                  </a:cubicBezTo>
                  <a:cubicBezTo>
                    <a:pt x="60" y="43"/>
                    <a:pt x="40" y="36"/>
                    <a:pt x="27" y="31"/>
                  </a:cubicBezTo>
                  <a:cubicBezTo>
                    <a:pt x="15" y="25"/>
                    <a:pt x="5" y="14"/>
                    <a:pt x="0" y="9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Freeform 25"/>
            <p:cNvSpPr>
              <a:spLocks noEditPoints="1"/>
            </p:cNvSpPr>
            <p:nvPr/>
          </p:nvSpPr>
          <p:spPr bwMode="auto">
            <a:xfrm>
              <a:off x="1267" y="2058"/>
              <a:ext cx="90" cy="256"/>
            </a:xfrm>
            <a:custGeom>
              <a:avLst/>
              <a:gdLst>
                <a:gd name="T0" fmla="*/ 28 w 71"/>
                <a:gd name="T1" fmla="*/ 188 h 188"/>
                <a:gd name="T2" fmla="*/ 21 w 71"/>
                <a:gd name="T3" fmla="*/ 181 h 188"/>
                <a:gd name="T4" fmla="*/ 16 w 71"/>
                <a:gd name="T5" fmla="*/ 173 h 188"/>
                <a:gd name="T6" fmla="*/ 13 w 71"/>
                <a:gd name="T7" fmla="*/ 169 h 188"/>
                <a:gd name="T8" fmla="*/ 10 w 71"/>
                <a:gd name="T9" fmla="*/ 165 h 188"/>
                <a:gd name="T10" fmla="*/ 8 w 71"/>
                <a:gd name="T11" fmla="*/ 161 h 188"/>
                <a:gd name="T12" fmla="*/ 6 w 71"/>
                <a:gd name="T13" fmla="*/ 156 h 188"/>
                <a:gd name="T14" fmla="*/ 4 w 71"/>
                <a:gd name="T15" fmla="*/ 152 h 188"/>
                <a:gd name="T16" fmla="*/ 3 w 71"/>
                <a:gd name="T17" fmla="*/ 147 h 188"/>
                <a:gd name="T18" fmla="*/ 1 w 71"/>
                <a:gd name="T19" fmla="*/ 143 h 188"/>
                <a:gd name="T20" fmla="*/ 1 w 71"/>
                <a:gd name="T21" fmla="*/ 137 h 188"/>
                <a:gd name="T22" fmla="*/ 0 w 71"/>
                <a:gd name="T23" fmla="*/ 132 h 188"/>
                <a:gd name="T24" fmla="*/ 0 w 71"/>
                <a:gd name="T25" fmla="*/ 127 h 188"/>
                <a:gd name="T26" fmla="*/ 1 w 71"/>
                <a:gd name="T27" fmla="*/ 121 h 188"/>
                <a:gd name="T28" fmla="*/ 2 w 71"/>
                <a:gd name="T29" fmla="*/ 115 h 188"/>
                <a:gd name="T30" fmla="*/ 4 w 71"/>
                <a:gd name="T31" fmla="*/ 109 h 188"/>
                <a:gd name="T32" fmla="*/ 6 w 71"/>
                <a:gd name="T33" fmla="*/ 103 h 188"/>
                <a:gd name="T34" fmla="*/ 8 w 71"/>
                <a:gd name="T35" fmla="*/ 96 h 188"/>
                <a:gd name="T36" fmla="*/ 11 w 71"/>
                <a:gd name="T37" fmla="*/ 89 h 188"/>
                <a:gd name="T38" fmla="*/ 15 w 71"/>
                <a:gd name="T39" fmla="*/ 82 h 188"/>
                <a:gd name="T40" fmla="*/ 19 w 71"/>
                <a:gd name="T41" fmla="*/ 75 h 188"/>
                <a:gd name="T42" fmla="*/ 23 w 71"/>
                <a:gd name="T43" fmla="*/ 68 h 188"/>
                <a:gd name="T44" fmla="*/ 27 w 71"/>
                <a:gd name="T45" fmla="*/ 61 h 188"/>
                <a:gd name="T46" fmla="*/ 32 w 71"/>
                <a:gd name="T47" fmla="*/ 53 h 188"/>
                <a:gd name="T48" fmla="*/ 37 w 71"/>
                <a:gd name="T49" fmla="*/ 46 h 188"/>
                <a:gd name="T50" fmla="*/ 42 w 71"/>
                <a:gd name="T51" fmla="*/ 38 h 188"/>
                <a:gd name="T52" fmla="*/ 47 w 71"/>
                <a:gd name="T53" fmla="*/ 30 h 188"/>
                <a:gd name="T54" fmla="*/ 58 w 71"/>
                <a:gd name="T55" fmla="*/ 14 h 188"/>
                <a:gd name="T56" fmla="*/ 62 w 71"/>
                <a:gd name="T57" fmla="*/ 9 h 188"/>
                <a:gd name="T58" fmla="*/ 66 w 71"/>
                <a:gd name="T59" fmla="*/ 11 h 188"/>
                <a:gd name="T60" fmla="*/ 62 w 71"/>
                <a:gd name="T61" fmla="*/ 17 h 188"/>
                <a:gd name="T62" fmla="*/ 51 w 71"/>
                <a:gd name="T63" fmla="*/ 32 h 188"/>
                <a:gd name="T64" fmla="*/ 46 w 71"/>
                <a:gd name="T65" fmla="*/ 40 h 188"/>
                <a:gd name="T66" fmla="*/ 40 w 71"/>
                <a:gd name="T67" fmla="*/ 48 h 188"/>
                <a:gd name="T68" fmla="*/ 36 w 71"/>
                <a:gd name="T69" fmla="*/ 55 h 188"/>
                <a:gd name="T70" fmla="*/ 31 w 71"/>
                <a:gd name="T71" fmla="*/ 63 h 188"/>
                <a:gd name="T72" fmla="*/ 26 w 71"/>
                <a:gd name="T73" fmla="*/ 70 h 188"/>
                <a:gd name="T74" fmla="*/ 22 w 71"/>
                <a:gd name="T75" fmla="*/ 77 h 188"/>
                <a:gd name="T76" fmla="*/ 19 w 71"/>
                <a:gd name="T77" fmla="*/ 84 h 188"/>
                <a:gd name="T78" fmla="*/ 15 w 71"/>
                <a:gd name="T79" fmla="*/ 91 h 188"/>
                <a:gd name="T80" fmla="*/ 12 w 71"/>
                <a:gd name="T81" fmla="*/ 98 h 188"/>
                <a:gd name="T82" fmla="*/ 10 w 71"/>
                <a:gd name="T83" fmla="*/ 104 h 188"/>
                <a:gd name="T84" fmla="*/ 8 w 71"/>
                <a:gd name="T85" fmla="*/ 110 h 188"/>
                <a:gd name="T86" fmla="*/ 6 w 71"/>
                <a:gd name="T87" fmla="*/ 116 h 188"/>
                <a:gd name="T88" fmla="*/ 5 w 71"/>
                <a:gd name="T89" fmla="*/ 122 h 188"/>
                <a:gd name="T90" fmla="*/ 4 w 71"/>
                <a:gd name="T91" fmla="*/ 127 h 188"/>
                <a:gd name="T92" fmla="*/ 4 w 71"/>
                <a:gd name="T93" fmla="*/ 132 h 188"/>
                <a:gd name="T94" fmla="*/ 5 w 71"/>
                <a:gd name="T95" fmla="*/ 137 h 188"/>
                <a:gd name="T96" fmla="*/ 5 w 71"/>
                <a:gd name="T97" fmla="*/ 142 h 188"/>
                <a:gd name="T98" fmla="*/ 7 w 71"/>
                <a:gd name="T99" fmla="*/ 146 h 188"/>
                <a:gd name="T100" fmla="*/ 8 w 71"/>
                <a:gd name="T101" fmla="*/ 150 h 188"/>
                <a:gd name="T102" fmla="*/ 10 w 71"/>
                <a:gd name="T103" fmla="*/ 155 h 188"/>
                <a:gd name="T104" fmla="*/ 12 w 71"/>
                <a:gd name="T105" fmla="*/ 159 h 188"/>
                <a:gd name="T106" fmla="*/ 14 w 71"/>
                <a:gd name="T107" fmla="*/ 163 h 188"/>
                <a:gd name="T108" fmla="*/ 16 w 71"/>
                <a:gd name="T109" fmla="*/ 167 h 188"/>
                <a:gd name="T110" fmla="*/ 19 w 71"/>
                <a:gd name="T111" fmla="*/ 171 h 188"/>
                <a:gd name="T112" fmla="*/ 25 w 71"/>
                <a:gd name="T113" fmla="*/ 178 h 188"/>
                <a:gd name="T114" fmla="*/ 31 w 71"/>
                <a:gd name="T115" fmla="*/ 186 h 188"/>
                <a:gd name="T116" fmla="*/ 28 w 71"/>
                <a:gd name="T117" fmla="*/ 188 h 188"/>
                <a:gd name="T118" fmla="*/ 55 w 71"/>
                <a:gd name="T119" fmla="*/ 9 h 188"/>
                <a:gd name="T120" fmla="*/ 71 w 71"/>
                <a:gd name="T121" fmla="*/ 0 h 188"/>
                <a:gd name="T122" fmla="*/ 69 w 71"/>
                <a:gd name="T123" fmla="*/ 18 h 188"/>
                <a:gd name="T124" fmla="*/ 55 w 71"/>
                <a:gd name="T125" fmla="*/ 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" h="188">
                  <a:moveTo>
                    <a:pt x="28" y="188"/>
                  </a:moveTo>
                  <a:lnTo>
                    <a:pt x="21" y="181"/>
                  </a:lnTo>
                  <a:lnTo>
                    <a:pt x="16" y="173"/>
                  </a:lnTo>
                  <a:lnTo>
                    <a:pt x="13" y="169"/>
                  </a:lnTo>
                  <a:lnTo>
                    <a:pt x="10" y="165"/>
                  </a:lnTo>
                  <a:lnTo>
                    <a:pt x="8" y="161"/>
                  </a:lnTo>
                  <a:lnTo>
                    <a:pt x="6" y="156"/>
                  </a:lnTo>
                  <a:lnTo>
                    <a:pt x="4" y="152"/>
                  </a:lnTo>
                  <a:lnTo>
                    <a:pt x="3" y="147"/>
                  </a:lnTo>
                  <a:lnTo>
                    <a:pt x="1" y="143"/>
                  </a:lnTo>
                  <a:lnTo>
                    <a:pt x="1" y="137"/>
                  </a:lnTo>
                  <a:lnTo>
                    <a:pt x="0" y="132"/>
                  </a:lnTo>
                  <a:lnTo>
                    <a:pt x="0" y="127"/>
                  </a:lnTo>
                  <a:lnTo>
                    <a:pt x="1" y="121"/>
                  </a:lnTo>
                  <a:lnTo>
                    <a:pt x="2" y="115"/>
                  </a:lnTo>
                  <a:lnTo>
                    <a:pt x="4" y="109"/>
                  </a:lnTo>
                  <a:lnTo>
                    <a:pt x="6" y="103"/>
                  </a:lnTo>
                  <a:lnTo>
                    <a:pt x="8" y="96"/>
                  </a:lnTo>
                  <a:lnTo>
                    <a:pt x="11" y="89"/>
                  </a:lnTo>
                  <a:lnTo>
                    <a:pt x="15" y="82"/>
                  </a:lnTo>
                  <a:lnTo>
                    <a:pt x="19" y="75"/>
                  </a:lnTo>
                  <a:lnTo>
                    <a:pt x="23" y="68"/>
                  </a:lnTo>
                  <a:lnTo>
                    <a:pt x="27" y="61"/>
                  </a:lnTo>
                  <a:lnTo>
                    <a:pt x="32" y="53"/>
                  </a:lnTo>
                  <a:lnTo>
                    <a:pt x="37" y="46"/>
                  </a:lnTo>
                  <a:lnTo>
                    <a:pt x="42" y="38"/>
                  </a:lnTo>
                  <a:lnTo>
                    <a:pt x="47" y="30"/>
                  </a:lnTo>
                  <a:lnTo>
                    <a:pt x="58" y="14"/>
                  </a:lnTo>
                  <a:lnTo>
                    <a:pt x="62" y="9"/>
                  </a:lnTo>
                  <a:lnTo>
                    <a:pt x="66" y="11"/>
                  </a:lnTo>
                  <a:lnTo>
                    <a:pt x="62" y="17"/>
                  </a:lnTo>
                  <a:lnTo>
                    <a:pt x="51" y="32"/>
                  </a:lnTo>
                  <a:lnTo>
                    <a:pt x="46" y="40"/>
                  </a:lnTo>
                  <a:lnTo>
                    <a:pt x="40" y="48"/>
                  </a:lnTo>
                  <a:lnTo>
                    <a:pt x="36" y="55"/>
                  </a:lnTo>
                  <a:lnTo>
                    <a:pt x="31" y="63"/>
                  </a:lnTo>
                  <a:lnTo>
                    <a:pt x="26" y="70"/>
                  </a:lnTo>
                  <a:lnTo>
                    <a:pt x="22" y="77"/>
                  </a:lnTo>
                  <a:lnTo>
                    <a:pt x="19" y="84"/>
                  </a:lnTo>
                  <a:lnTo>
                    <a:pt x="15" y="91"/>
                  </a:lnTo>
                  <a:lnTo>
                    <a:pt x="12" y="98"/>
                  </a:lnTo>
                  <a:lnTo>
                    <a:pt x="10" y="104"/>
                  </a:lnTo>
                  <a:lnTo>
                    <a:pt x="8" y="110"/>
                  </a:lnTo>
                  <a:lnTo>
                    <a:pt x="6" y="116"/>
                  </a:lnTo>
                  <a:lnTo>
                    <a:pt x="5" y="122"/>
                  </a:lnTo>
                  <a:lnTo>
                    <a:pt x="4" y="127"/>
                  </a:lnTo>
                  <a:lnTo>
                    <a:pt x="4" y="132"/>
                  </a:lnTo>
                  <a:lnTo>
                    <a:pt x="5" y="137"/>
                  </a:lnTo>
                  <a:lnTo>
                    <a:pt x="5" y="142"/>
                  </a:lnTo>
                  <a:lnTo>
                    <a:pt x="7" y="146"/>
                  </a:lnTo>
                  <a:lnTo>
                    <a:pt x="8" y="150"/>
                  </a:lnTo>
                  <a:lnTo>
                    <a:pt x="10" y="155"/>
                  </a:lnTo>
                  <a:lnTo>
                    <a:pt x="12" y="159"/>
                  </a:lnTo>
                  <a:lnTo>
                    <a:pt x="14" y="163"/>
                  </a:lnTo>
                  <a:lnTo>
                    <a:pt x="16" y="167"/>
                  </a:lnTo>
                  <a:lnTo>
                    <a:pt x="19" y="171"/>
                  </a:lnTo>
                  <a:lnTo>
                    <a:pt x="25" y="178"/>
                  </a:lnTo>
                  <a:lnTo>
                    <a:pt x="31" y="186"/>
                  </a:lnTo>
                  <a:lnTo>
                    <a:pt x="28" y="188"/>
                  </a:lnTo>
                  <a:close/>
                  <a:moveTo>
                    <a:pt x="55" y="9"/>
                  </a:moveTo>
                  <a:lnTo>
                    <a:pt x="71" y="0"/>
                  </a:lnTo>
                  <a:lnTo>
                    <a:pt x="69" y="18"/>
                  </a:lnTo>
                  <a:lnTo>
                    <a:pt x="55" y="9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Freeform 26"/>
            <p:cNvSpPr>
              <a:spLocks noEditPoints="1"/>
            </p:cNvSpPr>
            <p:nvPr/>
          </p:nvSpPr>
          <p:spPr bwMode="auto">
            <a:xfrm>
              <a:off x="1308" y="2058"/>
              <a:ext cx="214" cy="313"/>
            </a:xfrm>
            <a:custGeom>
              <a:avLst/>
              <a:gdLst>
                <a:gd name="T0" fmla="*/ 15 w 168"/>
                <a:gd name="T1" fmla="*/ 0 h 230"/>
                <a:gd name="T2" fmla="*/ 30 w 168"/>
                <a:gd name="T3" fmla="*/ 0 h 230"/>
                <a:gd name="T4" fmla="*/ 44 w 168"/>
                <a:gd name="T5" fmla="*/ 2 h 230"/>
                <a:gd name="T6" fmla="*/ 59 w 168"/>
                <a:gd name="T7" fmla="*/ 5 h 230"/>
                <a:gd name="T8" fmla="*/ 73 w 168"/>
                <a:gd name="T9" fmla="*/ 9 h 230"/>
                <a:gd name="T10" fmla="*/ 86 w 168"/>
                <a:gd name="T11" fmla="*/ 16 h 230"/>
                <a:gd name="T12" fmla="*/ 95 w 168"/>
                <a:gd name="T13" fmla="*/ 23 h 230"/>
                <a:gd name="T14" fmla="*/ 101 w 168"/>
                <a:gd name="T15" fmla="*/ 29 h 230"/>
                <a:gd name="T16" fmla="*/ 106 w 168"/>
                <a:gd name="T17" fmla="*/ 35 h 230"/>
                <a:gd name="T18" fmla="*/ 112 w 168"/>
                <a:gd name="T19" fmla="*/ 43 h 230"/>
                <a:gd name="T20" fmla="*/ 117 w 168"/>
                <a:gd name="T21" fmla="*/ 51 h 230"/>
                <a:gd name="T22" fmla="*/ 121 w 168"/>
                <a:gd name="T23" fmla="*/ 60 h 230"/>
                <a:gd name="T24" fmla="*/ 128 w 168"/>
                <a:gd name="T25" fmla="*/ 74 h 230"/>
                <a:gd name="T26" fmla="*/ 135 w 168"/>
                <a:gd name="T27" fmla="*/ 96 h 230"/>
                <a:gd name="T28" fmla="*/ 142 w 168"/>
                <a:gd name="T29" fmla="*/ 120 h 230"/>
                <a:gd name="T30" fmla="*/ 149 w 168"/>
                <a:gd name="T31" fmla="*/ 146 h 230"/>
                <a:gd name="T32" fmla="*/ 155 w 168"/>
                <a:gd name="T33" fmla="*/ 173 h 230"/>
                <a:gd name="T34" fmla="*/ 160 w 168"/>
                <a:gd name="T35" fmla="*/ 201 h 230"/>
                <a:gd name="T36" fmla="*/ 158 w 168"/>
                <a:gd name="T37" fmla="*/ 218 h 230"/>
                <a:gd name="T38" fmla="*/ 152 w 168"/>
                <a:gd name="T39" fmla="*/ 188 h 230"/>
                <a:gd name="T40" fmla="*/ 146 w 168"/>
                <a:gd name="T41" fmla="*/ 161 h 230"/>
                <a:gd name="T42" fmla="*/ 140 w 168"/>
                <a:gd name="T43" fmla="*/ 134 h 230"/>
                <a:gd name="T44" fmla="*/ 134 w 168"/>
                <a:gd name="T45" fmla="*/ 110 h 230"/>
                <a:gd name="T46" fmla="*/ 127 w 168"/>
                <a:gd name="T47" fmla="*/ 87 h 230"/>
                <a:gd name="T48" fmla="*/ 119 w 168"/>
                <a:gd name="T49" fmla="*/ 67 h 230"/>
                <a:gd name="T50" fmla="*/ 114 w 168"/>
                <a:gd name="T51" fmla="*/ 58 h 230"/>
                <a:gd name="T52" fmla="*/ 110 w 168"/>
                <a:gd name="T53" fmla="*/ 49 h 230"/>
                <a:gd name="T54" fmla="*/ 105 w 168"/>
                <a:gd name="T55" fmla="*/ 42 h 230"/>
                <a:gd name="T56" fmla="*/ 100 w 168"/>
                <a:gd name="T57" fmla="*/ 35 h 230"/>
                <a:gd name="T58" fmla="*/ 94 w 168"/>
                <a:gd name="T59" fmla="*/ 30 h 230"/>
                <a:gd name="T60" fmla="*/ 89 w 168"/>
                <a:gd name="T61" fmla="*/ 25 h 230"/>
                <a:gd name="T62" fmla="*/ 77 w 168"/>
                <a:gd name="T63" fmla="*/ 17 h 230"/>
                <a:gd name="T64" fmla="*/ 64 w 168"/>
                <a:gd name="T65" fmla="*/ 12 h 230"/>
                <a:gd name="T66" fmla="*/ 51 w 168"/>
                <a:gd name="T67" fmla="*/ 8 h 230"/>
                <a:gd name="T68" fmla="*/ 37 w 168"/>
                <a:gd name="T69" fmla="*/ 6 h 230"/>
                <a:gd name="T70" fmla="*/ 22 w 168"/>
                <a:gd name="T71" fmla="*/ 5 h 230"/>
                <a:gd name="T72" fmla="*/ 0 w 168"/>
                <a:gd name="T73" fmla="*/ 5 h 230"/>
                <a:gd name="T74" fmla="*/ 168 w 168"/>
                <a:gd name="T75" fmla="*/ 212 h 230"/>
                <a:gd name="T76" fmla="*/ 151 w 168"/>
                <a:gd name="T77" fmla="*/ 21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8" h="230">
                  <a:moveTo>
                    <a:pt x="0" y="0"/>
                  </a:moveTo>
                  <a:lnTo>
                    <a:pt x="15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7" y="1"/>
                  </a:lnTo>
                  <a:lnTo>
                    <a:pt x="44" y="2"/>
                  </a:lnTo>
                  <a:lnTo>
                    <a:pt x="52" y="3"/>
                  </a:lnTo>
                  <a:lnTo>
                    <a:pt x="59" y="5"/>
                  </a:lnTo>
                  <a:lnTo>
                    <a:pt x="66" y="7"/>
                  </a:lnTo>
                  <a:lnTo>
                    <a:pt x="73" y="9"/>
                  </a:lnTo>
                  <a:lnTo>
                    <a:pt x="79" y="12"/>
                  </a:lnTo>
                  <a:lnTo>
                    <a:pt x="86" y="16"/>
                  </a:lnTo>
                  <a:lnTo>
                    <a:pt x="92" y="21"/>
                  </a:lnTo>
                  <a:lnTo>
                    <a:pt x="95" y="23"/>
                  </a:lnTo>
                  <a:lnTo>
                    <a:pt x="98" y="26"/>
                  </a:lnTo>
                  <a:lnTo>
                    <a:pt x="101" y="29"/>
                  </a:lnTo>
                  <a:lnTo>
                    <a:pt x="104" y="32"/>
                  </a:lnTo>
                  <a:lnTo>
                    <a:pt x="106" y="35"/>
                  </a:lnTo>
                  <a:lnTo>
                    <a:pt x="109" y="39"/>
                  </a:lnTo>
                  <a:lnTo>
                    <a:pt x="112" y="43"/>
                  </a:lnTo>
                  <a:lnTo>
                    <a:pt x="114" y="46"/>
                  </a:lnTo>
                  <a:lnTo>
                    <a:pt x="117" y="51"/>
                  </a:lnTo>
                  <a:lnTo>
                    <a:pt x="119" y="55"/>
                  </a:lnTo>
                  <a:lnTo>
                    <a:pt x="121" y="60"/>
                  </a:lnTo>
                  <a:lnTo>
                    <a:pt x="123" y="64"/>
                  </a:lnTo>
                  <a:lnTo>
                    <a:pt x="128" y="74"/>
                  </a:lnTo>
                  <a:lnTo>
                    <a:pt x="132" y="85"/>
                  </a:lnTo>
                  <a:lnTo>
                    <a:pt x="135" y="96"/>
                  </a:lnTo>
                  <a:lnTo>
                    <a:pt x="139" y="108"/>
                  </a:lnTo>
                  <a:lnTo>
                    <a:pt x="142" y="120"/>
                  </a:lnTo>
                  <a:lnTo>
                    <a:pt x="146" y="133"/>
                  </a:lnTo>
                  <a:lnTo>
                    <a:pt x="149" y="146"/>
                  </a:lnTo>
                  <a:lnTo>
                    <a:pt x="152" y="160"/>
                  </a:lnTo>
                  <a:lnTo>
                    <a:pt x="155" y="173"/>
                  </a:lnTo>
                  <a:lnTo>
                    <a:pt x="157" y="187"/>
                  </a:lnTo>
                  <a:lnTo>
                    <a:pt x="160" y="201"/>
                  </a:lnTo>
                  <a:lnTo>
                    <a:pt x="163" y="217"/>
                  </a:lnTo>
                  <a:lnTo>
                    <a:pt x="158" y="218"/>
                  </a:lnTo>
                  <a:lnTo>
                    <a:pt x="155" y="202"/>
                  </a:lnTo>
                  <a:lnTo>
                    <a:pt x="152" y="188"/>
                  </a:lnTo>
                  <a:lnTo>
                    <a:pt x="149" y="174"/>
                  </a:lnTo>
                  <a:lnTo>
                    <a:pt x="146" y="161"/>
                  </a:lnTo>
                  <a:lnTo>
                    <a:pt x="144" y="147"/>
                  </a:lnTo>
                  <a:lnTo>
                    <a:pt x="140" y="134"/>
                  </a:lnTo>
                  <a:lnTo>
                    <a:pt x="137" y="122"/>
                  </a:lnTo>
                  <a:lnTo>
                    <a:pt x="134" y="110"/>
                  </a:lnTo>
                  <a:lnTo>
                    <a:pt x="130" y="98"/>
                  </a:lnTo>
                  <a:lnTo>
                    <a:pt x="127" y="87"/>
                  </a:lnTo>
                  <a:lnTo>
                    <a:pt x="123" y="76"/>
                  </a:lnTo>
                  <a:lnTo>
                    <a:pt x="119" y="67"/>
                  </a:lnTo>
                  <a:lnTo>
                    <a:pt x="117" y="62"/>
                  </a:lnTo>
                  <a:lnTo>
                    <a:pt x="114" y="58"/>
                  </a:lnTo>
                  <a:lnTo>
                    <a:pt x="112" y="53"/>
                  </a:lnTo>
                  <a:lnTo>
                    <a:pt x="110" y="49"/>
                  </a:lnTo>
                  <a:lnTo>
                    <a:pt x="107" y="46"/>
                  </a:lnTo>
                  <a:lnTo>
                    <a:pt x="105" y="42"/>
                  </a:lnTo>
                  <a:lnTo>
                    <a:pt x="102" y="39"/>
                  </a:lnTo>
                  <a:lnTo>
                    <a:pt x="100" y="35"/>
                  </a:lnTo>
                  <a:lnTo>
                    <a:pt x="97" y="33"/>
                  </a:lnTo>
                  <a:lnTo>
                    <a:pt x="94" y="30"/>
                  </a:lnTo>
                  <a:lnTo>
                    <a:pt x="92" y="27"/>
                  </a:lnTo>
                  <a:lnTo>
                    <a:pt x="89" y="25"/>
                  </a:lnTo>
                  <a:lnTo>
                    <a:pt x="83" y="21"/>
                  </a:lnTo>
                  <a:lnTo>
                    <a:pt x="77" y="17"/>
                  </a:lnTo>
                  <a:lnTo>
                    <a:pt x="71" y="14"/>
                  </a:lnTo>
                  <a:lnTo>
                    <a:pt x="64" y="12"/>
                  </a:lnTo>
                  <a:lnTo>
                    <a:pt x="57" y="10"/>
                  </a:lnTo>
                  <a:lnTo>
                    <a:pt x="51" y="8"/>
                  </a:lnTo>
                  <a:lnTo>
                    <a:pt x="44" y="7"/>
                  </a:lnTo>
                  <a:lnTo>
                    <a:pt x="37" y="6"/>
                  </a:lnTo>
                  <a:lnTo>
                    <a:pt x="29" y="6"/>
                  </a:lnTo>
                  <a:lnTo>
                    <a:pt x="22" y="5"/>
                  </a:lnTo>
                  <a:lnTo>
                    <a:pt x="15" y="5"/>
                  </a:lnTo>
                  <a:lnTo>
                    <a:pt x="0" y="5"/>
                  </a:lnTo>
                  <a:lnTo>
                    <a:pt x="0" y="0"/>
                  </a:lnTo>
                  <a:close/>
                  <a:moveTo>
                    <a:pt x="168" y="212"/>
                  </a:moveTo>
                  <a:lnTo>
                    <a:pt x="163" y="230"/>
                  </a:lnTo>
                  <a:lnTo>
                    <a:pt x="151" y="215"/>
                  </a:lnTo>
                  <a:lnTo>
                    <a:pt x="168" y="212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Freeform 27"/>
            <p:cNvSpPr>
              <a:spLocks noEditPoints="1"/>
            </p:cNvSpPr>
            <p:nvPr/>
          </p:nvSpPr>
          <p:spPr bwMode="auto">
            <a:xfrm>
              <a:off x="1449" y="2133"/>
              <a:ext cx="164" cy="222"/>
            </a:xfrm>
            <a:custGeom>
              <a:avLst/>
              <a:gdLst>
                <a:gd name="T0" fmla="*/ 0 w 129"/>
                <a:gd name="T1" fmla="*/ 159 h 163"/>
                <a:gd name="T2" fmla="*/ 8 w 129"/>
                <a:gd name="T3" fmla="*/ 156 h 163"/>
                <a:gd name="T4" fmla="*/ 16 w 129"/>
                <a:gd name="T5" fmla="*/ 153 h 163"/>
                <a:gd name="T6" fmla="*/ 24 w 129"/>
                <a:gd name="T7" fmla="*/ 150 h 163"/>
                <a:gd name="T8" fmla="*/ 28 w 129"/>
                <a:gd name="T9" fmla="*/ 148 h 163"/>
                <a:gd name="T10" fmla="*/ 32 w 129"/>
                <a:gd name="T11" fmla="*/ 146 h 163"/>
                <a:gd name="T12" fmla="*/ 36 w 129"/>
                <a:gd name="T13" fmla="*/ 144 h 163"/>
                <a:gd name="T14" fmla="*/ 40 w 129"/>
                <a:gd name="T15" fmla="*/ 141 h 163"/>
                <a:gd name="T16" fmla="*/ 44 w 129"/>
                <a:gd name="T17" fmla="*/ 139 h 163"/>
                <a:gd name="T18" fmla="*/ 47 w 129"/>
                <a:gd name="T19" fmla="*/ 136 h 163"/>
                <a:gd name="T20" fmla="*/ 51 w 129"/>
                <a:gd name="T21" fmla="*/ 132 h 163"/>
                <a:gd name="T22" fmla="*/ 55 w 129"/>
                <a:gd name="T23" fmla="*/ 128 h 163"/>
                <a:gd name="T24" fmla="*/ 59 w 129"/>
                <a:gd name="T25" fmla="*/ 124 h 163"/>
                <a:gd name="T26" fmla="*/ 63 w 129"/>
                <a:gd name="T27" fmla="*/ 119 h 163"/>
                <a:gd name="T28" fmla="*/ 67 w 129"/>
                <a:gd name="T29" fmla="*/ 114 h 163"/>
                <a:gd name="T30" fmla="*/ 71 w 129"/>
                <a:gd name="T31" fmla="*/ 108 h 163"/>
                <a:gd name="T32" fmla="*/ 75 w 129"/>
                <a:gd name="T33" fmla="*/ 102 h 163"/>
                <a:gd name="T34" fmla="*/ 79 w 129"/>
                <a:gd name="T35" fmla="*/ 96 h 163"/>
                <a:gd name="T36" fmla="*/ 83 w 129"/>
                <a:gd name="T37" fmla="*/ 89 h 163"/>
                <a:gd name="T38" fmla="*/ 87 w 129"/>
                <a:gd name="T39" fmla="*/ 82 h 163"/>
                <a:gd name="T40" fmla="*/ 91 w 129"/>
                <a:gd name="T41" fmla="*/ 75 h 163"/>
                <a:gd name="T42" fmla="*/ 95 w 129"/>
                <a:gd name="T43" fmla="*/ 67 h 163"/>
                <a:gd name="T44" fmla="*/ 99 w 129"/>
                <a:gd name="T45" fmla="*/ 59 h 163"/>
                <a:gd name="T46" fmla="*/ 103 w 129"/>
                <a:gd name="T47" fmla="*/ 51 h 163"/>
                <a:gd name="T48" fmla="*/ 111 w 129"/>
                <a:gd name="T49" fmla="*/ 34 h 163"/>
                <a:gd name="T50" fmla="*/ 119 w 129"/>
                <a:gd name="T51" fmla="*/ 17 h 163"/>
                <a:gd name="T52" fmla="*/ 121 w 129"/>
                <a:gd name="T53" fmla="*/ 11 h 163"/>
                <a:gd name="T54" fmla="*/ 125 w 129"/>
                <a:gd name="T55" fmla="*/ 13 h 163"/>
                <a:gd name="T56" fmla="*/ 123 w 129"/>
                <a:gd name="T57" fmla="*/ 19 h 163"/>
                <a:gd name="T58" fmla="*/ 115 w 129"/>
                <a:gd name="T59" fmla="*/ 36 h 163"/>
                <a:gd name="T60" fmla="*/ 107 w 129"/>
                <a:gd name="T61" fmla="*/ 53 h 163"/>
                <a:gd name="T62" fmla="*/ 103 w 129"/>
                <a:gd name="T63" fmla="*/ 61 h 163"/>
                <a:gd name="T64" fmla="*/ 99 w 129"/>
                <a:gd name="T65" fmla="*/ 69 h 163"/>
                <a:gd name="T66" fmla="*/ 95 w 129"/>
                <a:gd name="T67" fmla="*/ 77 h 163"/>
                <a:gd name="T68" fmla="*/ 91 w 129"/>
                <a:gd name="T69" fmla="*/ 84 h 163"/>
                <a:gd name="T70" fmla="*/ 87 w 129"/>
                <a:gd name="T71" fmla="*/ 91 h 163"/>
                <a:gd name="T72" fmla="*/ 82 w 129"/>
                <a:gd name="T73" fmla="*/ 98 h 163"/>
                <a:gd name="T74" fmla="*/ 78 w 129"/>
                <a:gd name="T75" fmla="*/ 105 h 163"/>
                <a:gd name="T76" fmla="*/ 74 w 129"/>
                <a:gd name="T77" fmla="*/ 111 h 163"/>
                <a:gd name="T78" fmla="*/ 70 w 129"/>
                <a:gd name="T79" fmla="*/ 117 h 163"/>
                <a:gd name="T80" fmla="*/ 66 w 129"/>
                <a:gd name="T81" fmla="*/ 122 h 163"/>
                <a:gd name="T82" fmla="*/ 62 w 129"/>
                <a:gd name="T83" fmla="*/ 127 h 163"/>
                <a:gd name="T84" fmla="*/ 58 w 129"/>
                <a:gd name="T85" fmla="*/ 131 h 163"/>
                <a:gd name="T86" fmla="*/ 54 w 129"/>
                <a:gd name="T87" fmla="*/ 135 h 163"/>
                <a:gd name="T88" fmla="*/ 50 w 129"/>
                <a:gd name="T89" fmla="*/ 139 h 163"/>
                <a:gd name="T90" fmla="*/ 46 w 129"/>
                <a:gd name="T91" fmla="*/ 142 h 163"/>
                <a:gd name="T92" fmla="*/ 42 w 129"/>
                <a:gd name="T93" fmla="*/ 145 h 163"/>
                <a:gd name="T94" fmla="*/ 38 w 129"/>
                <a:gd name="T95" fmla="*/ 148 h 163"/>
                <a:gd name="T96" fmla="*/ 34 w 129"/>
                <a:gd name="T97" fmla="*/ 150 h 163"/>
                <a:gd name="T98" fmla="*/ 30 w 129"/>
                <a:gd name="T99" fmla="*/ 152 h 163"/>
                <a:gd name="T100" fmla="*/ 26 w 129"/>
                <a:gd name="T101" fmla="*/ 154 h 163"/>
                <a:gd name="T102" fmla="*/ 17 w 129"/>
                <a:gd name="T103" fmla="*/ 157 h 163"/>
                <a:gd name="T104" fmla="*/ 9 w 129"/>
                <a:gd name="T105" fmla="*/ 160 h 163"/>
                <a:gd name="T106" fmla="*/ 1 w 129"/>
                <a:gd name="T107" fmla="*/ 163 h 163"/>
                <a:gd name="T108" fmla="*/ 0 w 129"/>
                <a:gd name="T109" fmla="*/ 159 h 163"/>
                <a:gd name="T110" fmla="*/ 114 w 129"/>
                <a:gd name="T111" fmla="*/ 12 h 163"/>
                <a:gd name="T112" fmla="*/ 129 w 129"/>
                <a:gd name="T113" fmla="*/ 0 h 163"/>
                <a:gd name="T114" fmla="*/ 129 w 129"/>
                <a:gd name="T115" fmla="*/ 19 h 163"/>
                <a:gd name="T116" fmla="*/ 114 w 129"/>
                <a:gd name="T117" fmla="*/ 1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9" h="163">
                  <a:moveTo>
                    <a:pt x="0" y="159"/>
                  </a:moveTo>
                  <a:lnTo>
                    <a:pt x="8" y="156"/>
                  </a:lnTo>
                  <a:lnTo>
                    <a:pt x="16" y="153"/>
                  </a:lnTo>
                  <a:lnTo>
                    <a:pt x="24" y="150"/>
                  </a:lnTo>
                  <a:lnTo>
                    <a:pt x="28" y="148"/>
                  </a:lnTo>
                  <a:lnTo>
                    <a:pt x="32" y="146"/>
                  </a:lnTo>
                  <a:lnTo>
                    <a:pt x="36" y="144"/>
                  </a:lnTo>
                  <a:lnTo>
                    <a:pt x="40" y="141"/>
                  </a:lnTo>
                  <a:lnTo>
                    <a:pt x="44" y="139"/>
                  </a:lnTo>
                  <a:lnTo>
                    <a:pt x="47" y="136"/>
                  </a:lnTo>
                  <a:lnTo>
                    <a:pt x="51" y="132"/>
                  </a:lnTo>
                  <a:lnTo>
                    <a:pt x="55" y="128"/>
                  </a:lnTo>
                  <a:lnTo>
                    <a:pt x="59" y="124"/>
                  </a:lnTo>
                  <a:lnTo>
                    <a:pt x="63" y="119"/>
                  </a:lnTo>
                  <a:lnTo>
                    <a:pt x="67" y="114"/>
                  </a:lnTo>
                  <a:lnTo>
                    <a:pt x="71" y="108"/>
                  </a:lnTo>
                  <a:lnTo>
                    <a:pt x="75" y="102"/>
                  </a:lnTo>
                  <a:lnTo>
                    <a:pt x="79" y="96"/>
                  </a:lnTo>
                  <a:lnTo>
                    <a:pt x="83" y="89"/>
                  </a:lnTo>
                  <a:lnTo>
                    <a:pt x="87" y="82"/>
                  </a:lnTo>
                  <a:lnTo>
                    <a:pt x="91" y="75"/>
                  </a:lnTo>
                  <a:lnTo>
                    <a:pt x="95" y="67"/>
                  </a:lnTo>
                  <a:lnTo>
                    <a:pt x="99" y="59"/>
                  </a:lnTo>
                  <a:lnTo>
                    <a:pt x="103" y="51"/>
                  </a:lnTo>
                  <a:lnTo>
                    <a:pt x="111" y="34"/>
                  </a:lnTo>
                  <a:lnTo>
                    <a:pt x="119" y="17"/>
                  </a:lnTo>
                  <a:lnTo>
                    <a:pt x="121" y="11"/>
                  </a:lnTo>
                  <a:lnTo>
                    <a:pt x="125" y="13"/>
                  </a:lnTo>
                  <a:lnTo>
                    <a:pt x="123" y="19"/>
                  </a:lnTo>
                  <a:lnTo>
                    <a:pt x="115" y="36"/>
                  </a:lnTo>
                  <a:lnTo>
                    <a:pt x="107" y="53"/>
                  </a:lnTo>
                  <a:lnTo>
                    <a:pt x="103" y="61"/>
                  </a:lnTo>
                  <a:lnTo>
                    <a:pt x="99" y="69"/>
                  </a:lnTo>
                  <a:lnTo>
                    <a:pt x="95" y="77"/>
                  </a:lnTo>
                  <a:lnTo>
                    <a:pt x="91" y="84"/>
                  </a:lnTo>
                  <a:lnTo>
                    <a:pt x="87" y="91"/>
                  </a:lnTo>
                  <a:lnTo>
                    <a:pt x="82" y="98"/>
                  </a:lnTo>
                  <a:lnTo>
                    <a:pt x="78" y="105"/>
                  </a:lnTo>
                  <a:lnTo>
                    <a:pt x="74" y="111"/>
                  </a:lnTo>
                  <a:lnTo>
                    <a:pt x="70" y="117"/>
                  </a:lnTo>
                  <a:lnTo>
                    <a:pt x="66" y="122"/>
                  </a:lnTo>
                  <a:lnTo>
                    <a:pt x="62" y="127"/>
                  </a:lnTo>
                  <a:lnTo>
                    <a:pt x="58" y="131"/>
                  </a:lnTo>
                  <a:lnTo>
                    <a:pt x="54" y="135"/>
                  </a:lnTo>
                  <a:lnTo>
                    <a:pt x="50" y="139"/>
                  </a:lnTo>
                  <a:lnTo>
                    <a:pt x="46" y="142"/>
                  </a:lnTo>
                  <a:lnTo>
                    <a:pt x="42" y="145"/>
                  </a:lnTo>
                  <a:lnTo>
                    <a:pt x="38" y="148"/>
                  </a:lnTo>
                  <a:lnTo>
                    <a:pt x="34" y="150"/>
                  </a:lnTo>
                  <a:lnTo>
                    <a:pt x="30" y="152"/>
                  </a:lnTo>
                  <a:lnTo>
                    <a:pt x="26" y="154"/>
                  </a:lnTo>
                  <a:lnTo>
                    <a:pt x="17" y="157"/>
                  </a:lnTo>
                  <a:lnTo>
                    <a:pt x="9" y="160"/>
                  </a:lnTo>
                  <a:lnTo>
                    <a:pt x="1" y="163"/>
                  </a:lnTo>
                  <a:lnTo>
                    <a:pt x="0" y="159"/>
                  </a:lnTo>
                  <a:close/>
                  <a:moveTo>
                    <a:pt x="114" y="12"/>
                  </a:moveTo>
                  <a:lnTo>
                    <a:pt x="129" y="0"/>
                  </a:lnTo>
                  <a:lnTo>
                    <a:pt x="129" y="19"/>
                  </a:lnTo>
                  <a:lnTo>
                    <a:pt x="114" y="12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Freeform 28"/>
            <p:cNvSpPr>
              <a:spLocks noEditPoints="1"/>
            </p:cNvSpPr>
            <p:nvPr/>
          </p:nvSpPr>
          <p:spPr bwMode="auto">
            <a:xfrm>
              <a:off x="1469" y="2155"/>
              <a:ext cx="167" cy="189"/>
            </a:xfrm>
            <a:custGeom>
              <a:avLst/>
              <a:gdLst>
                <a:gd name="T0" fmla="*/ 0 w 131"/>
                <a:gd name="T1" fmla="*/ 135 h 139"/>
                <a:gd name="T2" fmla="*/ 8 w 131"/>
                <a:gd name="T3" fmla="*/ 133 h 139"/>
                <a:gd name="T4" fmla="*/ 16 w 131"/>
                <a:gd name="T5" fmla="*/ 130 h 139"/>
                <a:gd name="T6" fmla="*/ 24 w 131"/>
                <a:gd name="T7" fmla="*/ 127 h 139"/>
                <a:gd name="T8" fmla="*/ 28 w 131"/>
                <a:gd name="T9" fmla="*/ 126 h 139"/>
                <a:gd name="T10" fmla="*/ 32 w 131"/>
                <a:gd name="T11" fmla="*/ 124 h 139"/>
                <a:gd name="T12" fmla="*/ 36 w 131"/>
                <a:gd name="T13" fmla="*/ 122 h 139"/>
                <a:gd name="T14" fmla="*/ 40 w 131"/>
                <a:gd name="T15" fmla="*/ 120 h 139"/>
                <a:gd name="T16" fmla="*/ 44 w 131"/>
                <a:gd name="T17" fmla="*/ 118 h 139"/>
                <a:gd name="T18" fmla="*/ 48 w 131"/>
                <a:gd name="T19" fmla="*/ 115 h 139"/>
                <a:gd name="T20" fmla="*/ 52 w 131"/>
                <a:gd name="T21" fmla="*/ 112 h 139"/>
                <a:gd name="T22" fmla="*/ 56 w 131"/>
                <a:gd name="T23" fmla="*/ 109 h 139"/>
                <a:gd name="T24" fmla="*/ 60 w 131"/>
                <a:gd name="T25" fmla="*/ 105 h 139"/>
                <a:gd name="T26" fmla="*/ 64 w 131"/>
                <a:gd name="T27" fmla="*/ 101 h 139"/>
                <a:gd name="T28" fmla="*/ 68 w 131"/>
                <a:gd name="T29" fmla="*/ 97 h 139"/>
                <a:gd name="T30" fmla="*/ 72 w 131"/>
                <a:gd name="T31" fmla="*/ 92 h 139"/>
                <a:gd name="T32" fmla="*/ 76 w 131"/>
                <a:gd name="T33" fmla="*/ 87 h 139"/>
                <a:gd name="T34" fmla="*/ 81 w 131"/>
                <a:gd name="T35" fmla="*/ 81 h 139"/>
                <a:gd name="T36" fmla="*/ 85 w 131"/>
                <a:gd name="T37" fmla="*/ 76 h 139"/>
                <a:gd name="T38" fmla="*/ 89 w 131"/>
                <a:gd name="T39" fmla="*/ 70 h 139"/>
                <a:gd name="T40" fmla="*/ 93 w 131"/>
                <a:gd name="T41" fmla="*/ 63 h 139"/>
                <a:gd name="T42" fmla="*/ 97 w 131"/>
                <a:gd name="T43" fmla="*/ 57 h 139"/>
                <a:gd name="T44" fmla="*/ 101 w 131"/>
                <a:gd name="T45" fmla="*/ 50 h 139"/>
                <a:gd name="T46" fmla="*/ 105 w 131"/>
                <a:gd name="T47" fmla="*/ 43 h 139"/>
                <a:gd name="T48" fmla="*/ 113 w 131"/>
                <a:gd name="T49" fmla="*/ 29 h 139"/>
                <a:gd name="T50" fmla="*/ 123 w 131"/>
                <a:gd name="T51" fmla="*/ 11 h 139"/>
                <a:gd name="T52" fmla="*/ 127 w 131"/>
                <a:gd name="T53" fmla="*/ 13 h 139"/>
                <a:gd name="T54" fmla="*/ 117 w 131"/>
                <a:gd name="T55" fmla="*/ 31 h 139"/>
                <a:gd name="T56" fmla="*/ 109 w 131"/>
                <a:gd name="T57" fmla="*/ 45 h 139"/>
                <a:gd name="T58" fmla="*/ 105 w 131"/>
                <a:gd name="T59" fmla="*/ 52 h 139"/>
                <a:gd name="T60" fmla="*/ 100 w 131"/>
                <a:gd name="T61" fmla="*/ 59 h 139"/>
                <a:gd name="T62" fmla="*/ 96 w 131"/>
                <a:gd name="T63" fmla="*/ 66 h 139"/>
                <a:gd name="T64" fmla="*/ 92 w 131"/>
                <a:gd name="T65" fmla="*/ 72 h 139"/>
                <a:gd name="T66" fmla="*/ 88 w 131"/>
                <a:gd name="T67" fmla="*/ 78 h 139"/>
                <a:gd name="T68" fmla="*/ 84 w 131"/>
                <a:gd name="T69" fmla="*/ 84 h 139"/>
                <a:gd name="T70" fmla="*/ 80 w 131"/>
                <a:gd name="T71" fmla="*/ 89 h 139"/>
                <a:gd name="T72" fmla="*/ 76 w 131"/>
                <a:gd name="T73" fmla="*/ 95 h 139"/>
                <a:gd name="T74" fmla="*/ 72 w 131"/>
                <a:gd name="T75" fmla="*/ 100 h 139"/>
                <a:gd name="T76" fmla="*/ 67 w 131"/>
                <a:gd name="T77" fmla="*/ 104 h 139"/>
                <a:gd name="T78" fmla="*/ 63 w 131"/>
                <a:gd name="T79" fmla="*/ 108 h 139"/>
                <a:gd name="T80" fmla="*/ 59 w 131"/>
                <a:gd name="T81" fmla="*/ 112 h 139"/>
                <a:gd name="T82" fmla="*/ 55 w 131"/>
                <a:gd name="T83" fmla="*/ 115 h 139"/>
                <a:gd name="T84" fmla="*/ 51 w 131"/>
                <a:gd name="T85" fmla="*/ 119 h 139"/>
                <a:gd name="T86" fmla="*/ 47 w 131"/>
                <a:gd name="T87" fmla="*/ 121 h 139"/>
                <a:gd name="T88" fmla="*/ 42 w 131"/>
                <a:gd name="T89" fmla="*/ 124 h 139"/>
                <a:gd name="T90" fmla="*/ 38 w 131"/>
                <a:gd name="T91" fmla="*/ 126 h 139"/>
                <a:gd name="T92" fmla="*/ 34 w 131"/>
                <a:gd name="T93" fmla="*/ 128 h 139"/>
                <a:gd name="T94" fmla="*/ 30 w 131"/>
                <a:gd name="T95" fmla="*/ 130 h 139"/>
                <a:gd name="T96" fmla="*/ 26 w 131"/>
                <a:gd name="T97" fmla="*/ 131 h 139"/>
                <a:gd name="T98" fmla="*/ 18 w 131"/>
                <a:gd name="T99" fmla="*/ 134 h 139"/>
                <a:gd name="T100" fmla="*/ 9 w 131"/>
                <a:gd name="T101" fmla="*/ 137 h 139"/>
                <a:gd name="T102" fmla="*/ 1 w 131"/>
                <a:gd name="T103" fmla="*/ 139 h 139"/>
                <a:gd name="T104" fmla="*/ 0 w 131"/>
                <a:gd name="T105" fmla="*/ 135 h 139"/>
                <a:gd name="T106" fmla="*/ 116 w 131"/>
                <a:gd name="T107" fmla="*/ 11 h 139"/>
                <a:gd name="T108" fmla="*/ 131 w 131"/>
                <a:gd name="T109" fmla="*/ 0 h 139"/>
                <a:gd name="T110" fmla="*/ 131 w 131"/>
                <a:gd name="T111" fmla="*/ 19 h 139"/>
                <a:gd name="T112" fmla="*/ 116 w 131"/>
                <a:gd name="T113" fmla="*/ 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1" h="139">
                  <a:moveTo>
                    <a:pt x="0" y="135"/>
                  </a:moveTo>
                  <a:lnTo>
                    <a:pt x="8" y="133"/>
                  </a:lnTo>
                  <a:lnTo>
                    <a:pt x="16" y="130"/>
                  </a:lnTo>
                  <a:lnTo>
                    <a:pt x="24" y="127"/>
                  </a:lnTo>
                  <a:lnTo>
                    <a:pt x="28" y="126"/>
                  </a:lnTo>
                  <a:lnTo>
                    <a:pt x="32" y="124"/>
                  </a:lnTo>
                  <a:lnTo>
                    <a:pt x="36" y="122"/>
                  </a:lnTo>
                  <a:lnTo>
                    <a:pt x="40" y="120"/>
                  </a:lnTo>
                  <a:lnTo>
                    <a:pt x="44" y="118"/>
                  </a:lnTo>
                  <a:lnTo>
                    <a:pt x="48" y="115"/>
                  </a:lnTo>
                  <a:lnTo>
                    <a:pt x="52" y="112"/>
                  </a:lnTo>
                  <a:lnTo>
                    <a:pt x="56" y="109"/>
                  </a:lnTo>
                  <a:lnTo>
                    <a:pt x="60" y="105"/>
                  </a:lnTo>
                  <a:lnTo>
                    <a:pt x="64" y="101"/>
                  </a:lnTo>
                  <a:lnTo>
                    <a:pt x="68" y="97"/>
                  </a:lnTo>
                  <a:lnTo>
                    <a:pt x="72" y="92"/>
                  </a:lnTo>
                  <a:lnTo>
                    <a:pt x="76" y="87"/>
                  </a:lnTo>
                  <a:lnTo>
                    <a:pt x="81" y="81"/>
                  </a:lnTo>
                  <a:lnTo>
                    <a:pt x="85" y="76"/>
                  </a:lnTo>
                  <a:lnTo>
                    <a:pt x="89" y="70"/>
                  </a:lnTo>
                  <a:lnTo>
                    <a:pt x="93" y="63"/>
                  </a:lnTo>
                  <a:lnTo>
                    <a:pt x="97" y="57"/>
                  </a:lnTo>
                  <a:lnTo>
                    <a:pt x="101" y="50"/>
                  </a:lnTo>
                  <a:lnTo>
                    <a:pt x="105" y="43"/>
                  </a:lnTo>
                  <a:lnTo>
                    <a:pt x="113" y="29"/>
                  </a:lnTo>
                  <a:lnTo>
                    <a:pt x="123" y="11"/>
                  </a:lnTo>
                  <a:lnTo>
                    <a:pt x="127" y="13"/>
                  </a:lnTo>
                  <a:lnTo>
                    <a:pt x="117" y="31"/>
                  </a:lnTo>
                  <a:lnTo>
                    <a:pt x="109" y="45"/>
                  </a:lnTo>
                  <a:lnTo>
                    <a:pt x="105" y="52"/>
                  </a:lnTo>
                  <a:lnTo>
                    <a:pt x="100" y="59"/>
                  </a:lnTo>
                  <a:lnTo>
                    <a:pt x="96" y="66"/>
                  </a:lnTo>
                  <a:lnTo>
                    <a:pt x="92" y="72"/>
                  </a:lnTo>
                  <a:lnTo>
                    <a:pt x="88" y="78"/>
                  </a:lnTo>
                  <a:lnTo>
                    <a:pt x="84" y="84"/>
                  </a:lnTo>
                  <a:lnTo>
                    <a:pt x="80" y="89"/>
                  </a:lnTo>
                  <a:lnTo>
                    <a:pt x="76" y="95"/>
                  </a:lnTo>
                  <a:lnTo>
                    <a:pt x="72" y="100"/>
                  </a:lnTo>
                  <a:lnTo>
                    <a:pt x="67" y="104"/>
                  </a:lnTo>
                  <a:lnTo>
                    <a:pt x="63" y="108"/>
                  </a:lnTo>
                  <a:lnTo>
                    <a:pt x="59" y="112"/>
                  </a:lnTo>
                  <a:lnTo>
                    <a:pt x="55" y="115"/>
                  </a:lnTo>
                  <a:lnTo>
                    <a:pt x="51" y="119"/>
                  </a:lnTo>
                  <a:lnTo>
                    <a:pt x="47" y="121"/>
                  </a:lnTo>
                  <a:lnTo>
                    <a:pt x="42" y="124"/>
                  </a:lnTo>
                  <a:lnTo>
                    <a:pt x="38" y="126"/>
                  </a:lnTo>
                  <a:lnTo>
                    <a:pt x="34" y="128"/>
                  </a:lnTo>
                  <a:lnTo>
                    <a:pt x="30" y="130"/>
                  </a:lnTo>
                  <a:lnTo>
                    <a:pt x="26" y="131"/>
                  </a:lnTo>
                  <a:lnTo>
                    <a:pt x="18" y="134"/>
                  </a:lnTo>
                  <a:lnTo>
                    <a:pt x="9" y="137"/>
                  </a:lnTo>
                  <a:lnTo>
                    <a:pt x="1" y="139"/>
                  </a:lnTo>
                  <a:lnTo>
                    <a:pt x="0" y="135"/>
                  </a:lnTo>
                  <a:close/>
                  <a:moveTo>
                    <a:pt x="116" y="11"/>
                  </a:moveTo>
                  <a:lnTo>
                    <a:pt x="131" y="0"/>
                  </a:lnTo>
                  <a:lnTo>
                    <a:pt x="131" y="19"/>
                  </a:lnTo>
                  <a:lnTo>
                    <a:pt x="116" y="11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32" name="Group 29"/>
            <p:cNvGrpSpPr>
              <a:grpSpLocks/>
            </p:cNvGrpSpPr>
            <p:nvPr/>
          </p:nvGrpSpPr>
          <p:grpSpPr bwMode="auto">
            <a:xfrm>
              <a:off x="1463" y="2137"/>
              <a:ext cx="187" cy="220"/>
              <a:chOff x="1183" y="1948"/>
              <a:chExt cx="147" cy="162"/>
            </a:xfrm>
          </p:grpSpPr>
          <p:sp>
            <p:nvSpPr>
              <p:cNvPr id="94" name="Freeform 30"/>
              <p:cNvSpPr>
                <a:spLocks noEditPoints="1"/>
              </p:cNvSpPr>
              <p:nvPr/>
            </p:nvSpPr>
            <p:spPr bwMode="auto">
              <a:xfrm>
                <a:off x="1183" y="1948"/>
                <a:ext cx="99" cy="162"/>
              </a:xfrm>
              <a:custGeom>
                <a:avLst/>
                <a:gdLst>
                  <a:gd name="T0" fmla="*/ 0 w 99"/>
                  <a:gd name="T1" fmla="*/ 158 h 162"/>
                  <a:gd name="T2" fmla="*/ 6 w 99"/>
                  <a:gd name="T3" fmla="*/ 156 h 162"/>
                  <a:gd name="T4" fmla="*/ 11 w 99"/>
                  <a:gd name="T5" fmla="*/ 153 h 162"/>
                  <a:gd name="T6" fmla="*/ 17 w 99"/>
                  <a:gd name="T7" fmla="*/ 150 h 162"/>
                  <a:gd name="T8" fmla="*/ 20 w 99"/>
                  <a:gd name="T9" fmla="*/ 148 h 162"/>
                  <a:gd name="T10" fmla="*/ 23 w 99"/>
                  <a:gd name="T11" fmla="*/ 146 h 162"/>
                  <a:gd name="T12" fmla="*/ 26 w 99"/>
                  <a:gd name="T13" fmla="*/ 144 h 162"/>
                  <a:gd name="T14" fmla="*/ 29 w 99"/>
                  <a:gd name="T15" fmla="*/ 141 h 162"/>
                  <a:gd name="T16" fmla="*/ 32 w 99"/>
                  <a:gd name="T17" fmla="*/ 139 h 162"/>
                  <a:gd name="T18" fmla="*/ 35 w 99"/>
                  <a:gd name="T19" fmla="*/ 135 h 162"/>
                  <a:gd name="T20" fmla="*/ 38 w 99"/>
                  <a:gd name="T21" fmla="*/ 132 h 162"/>
                  <a:gd name="T22" fmla="*/ 41 w 99"/>
                  <a:gd name="T23" fmla="*/ 128 h 162"/>
                  <a:gd name="T24" fmla="*/ 44 w 99"/>
                  <a:gd name="T25" fmla="*/ 124 h 162"/>
                  <a:gd name="T26" fmla="*/ 47 w 99"/>
                  <a:gd name="T27" fmla="*/ 119 h 162"/>
                  <a:gd name="T28" fmla="*/ 50 w 99"/>
                  <a:gd name="T29" fmla="*/ 114 h 162"/>
                  <a:gd name="T30" fmla="*/ 53 w 99"/>
                  <a:gd name="T31" fmla="*/ 108 h 162"/>
                  <a:gd name="T32" fmla="*/ 56 w 99"/>
                  <a:gd name="T33" fmla="*/ 102 h 162"/>
                  <a:gd name="T34" fmla="*/ 58 w 99"/>
                  <a:gd name="T35" fmla="*/ 96 h 162"/>
                  <a:gd name="T36" fmla="*/ 61 w 99"/>
                  <a:gd name="T37" fmla="*/ 89 h 162"/>
                  <a:gd name="T38" fmla="*/ 64 w 99"/>
                  <a:gd name="T39" fmla="*/ 82 h 162"/>
                  <a:gd name="T40" fmla="*/ 67 w 99"/>
                  <a:gd name="T41" fmla="*/ 75 h 162"/>
                  <a:gd name="T42" fmla="*/ 70 w 99"/>
                  <a:gd name="T43" fmla="*/ 67 h 162"/>
                  <a:gd name="T44" fmla="*/ 73 w 99"/>
                  <a:gd name="T45" fmla="*/ 59 h 162"/>
                  <a:gd name="T46" fmla="*/ 76 w 99"/>
                  <a:gd name="T47" fmla="*/ 51 h 162"/>
                  <a:gd name="T48" fmla="*/ 82 w 99"/>
                  <a:gd name="T49" fmla="*/ 34 h 162"/>
                  <a:gd name="T50" fmla="*/ 88 w 99"/>
                  <a:gd name="T51" fmla="*/ 17 h 162"/>
                  <a:gd name="T52" fmla="*/ 90 w 99"/>
                  <a:gd name="T53" fmla="*/ 11 h 162"/>
                  <a:gd name="T54" fmla="*/ 94 w 99"/>
                  <a:gd name="T55" fmla="*/ 13 h 162"/>
                  <a:gd name="T56" fmla="*/ 92 w 99"/>
                  <a:gd name="T57" fmla="*/ 18 h 162"/>
                  <a:gd name="T58" fmla="*/ 86 w 99"/>
                  <a:gd name="T59" fmla="*/ 36 h 162"/>
                  <a:gd name="T60" fmla="*/ 80 w 99"/>
                  <a:gd name="T61" fmla="*/ 52 h 162"/>
                  <a:gd name="T62" fmla="*/ 77 w 99"/>
                  <a:gd name="T63" fmla="*/ 61 h 162"/>
                  <a:gd name="T64" fmla="*/ 74 w 99"/>
                  <a:gd name="T65" fmla="*/ 68 h 162"/>
                  <a:gd name="T66" fmla="*/ 71 w 99"/>
                  <a:gd name="T67" fmla="*/ 76 h 162"/>
                  <a:gd name="T68" fmla="*/ 68 w 99"/>
                  <a:gd name="T69" fmla="*/ 84 h 162"/>
                  <a:gd name="T70" fmla="*/ 65 w 99"/>
                  <a:gd name="T71" fmla="*/ 91 h 162"/>
                  <a:gd name="T72" fmla="*/ 62 w 99"/>
                  <a:gd name="T73" fmla="*/ 98 h 162"/>
                  <a:gd name="T74" fmla="*/ 59 w 99"/>
                  <a:gd name="T75" fmla="*/ 104 h 162"/>
                  <a:gd name="T76" fmla="*/ 56 w 99"/>
                  <a:gd name="T77" fmla="*/ 110 h 162"/>
                  <a:gd name="T78" fmla="*/ 53 w 99"/>
                  <a:gd name="T79" fmla="*/ 116 h 162"/>
                  <a:gd name="T80" fmla="*/ 50 w 99"/>
                  <a:gd name="T81" fmla="*/ 121 h 162"/>
                  <a:gd name="T82" fmla="*/ 47 w 99"/>
                  <a:gd name="T83" fmla="*/ 126 h 162"/>
                  <a:gd name="T84" fmla="*/ 44 w 99"/>
                  <a:gd name="T85" fmla="*/ 131 h 162"/>
                  <a:gd name="T86" fmla="*/ 41 w 99"/>
                  <a:gd name="T87" fmla="*/ 135 h 162"/>
                  <a:gd name="T88" fmla="*/ 38 w 99"/>
                  <a:gd name="T89" fmla="*/ 138 h 162"/>
                  <a:gd name="T90" fmla="*/ 35 w 99"/>
                  <a:gd name="T91" fmla="*/ 142 h 162"/>
                  <a:gd name="T92" fmla="*/ 32 w 99"/>
                  <a:gd name="T93" fmla="*/ 145 h 162"/>
                  <a:gd name="T94" fmla="*/ 29 w 99"/>
                  <a:gd name="T95" fmla="*/ 147 h 162"/>
                  <a:gd name="T96" fmla="*/ 26 w 99"/>
                  <a:gd name="T97" fmla="*/ 150 h 162"/>
                  <a:gd name="T98" fmla="*/ 22 w 99"/>
                  <a:gd name="T99" fmla="*/ 152 h 162"/>
                  <a:gd name="T100" fmla="*/ 19 w 99"/>
                  <a:gd name="T101" fmla="*/ 154 h 162"/>
                  <a:gd name="T102" fmla="*/ 13 w 99"/>
                  <a:gd name="T103" fmla="*/ 157 h 162"/>
                  <a:gd name="T104" fmla="*/ 7 w 99"/>
                  <a:gd name="T105" fmla="*/ 160 h 162"/>
                  <a:gd name="T106" fmla="*/ 1 w 99"/>
                  <a:gd name="T107" fmla="*/ 162 h 162"/>
                  <a:gd name="T108" fmla="*/ 0 w 99"/>
                  <a:gd name="T109" fmla="*/ 158 h 162"/>
                  <a:gd name="T110" fmla="*/ 83 w 99"/>
                  <a:gd name="T111" fmla="*/ 13 h 162"/>
                  <a:gd name="T112" fmla="*/ 96 w 99"/>
                  <a:gd name="T113" fmla="*/ 0 h 162"/>
                  <a:gd name="T114" fmla="*/ 99 w 99"/>
                  <a:gd name="T115" fmla="*/ 19 h 162"/>
                  <a:gd name="T116" fmla="*/ 83 w 99"/>
                  <a:gd name="T117" fmla="*/ 13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9" h="162">
                    <a:moveTo>
                      <a:pt x="0" y="158"/>
                    </a:moveTo>
                    <a:lnTo>
                      <a:pt x="6" y="156"/>
                    </a:lnTo>
                    <a:lnTo>
                      <a:pt x="11" y="153"/>
                    </a:lnTo>
                    <a:lnTo>
                      <a:pt x="17" y="150"/>
                    </a:lnTo>
                    <a:lnTo>
                      <a:pt x="20" y="148"/>
                    </a:lnTo>
                    <a:lnTo>
                      <a:pt x="23" y="146"/>
                    </a:lnTo>
                    <a:lnTo>
                      <a:pt x="26" y="144"/>
                    </a:lnTo>
                    <a:lnTo>
                      <a:pt x="29" y="141"/>
                    </a:lnTo>
                    <a:lnTo>
                      <a:pt x="32" y="139"/>
                    </a:lnTo>
                    <a:lnTo>
                      <a:pt x="35" y="135"/>
                    </a:lnTo>
                    <a:lnTo>
                      <a:pt x="38" y="132"/>
                    </a:lnTo>
                    <a:lnTo>
                      <a:pt x="41" y="128"/>
                    </a:lnTo>
                    <a:lnTo>
                      <a:pt x="44" y="124"/>
                    </a:lnTo>
                    <a:lnTo>
                      <a:pt x="47" y="119"/>
                    </a:lnTo>
                    <a:lnTo>
                      <a:pt x="50" y="114"/>
                    </a:lnTo>
                    <a:lnTo>
                      <a:pt x="53" y="108"/>
                    </a:lnTo>
                    <a:lnTo>
                      <a:pt x="56" y="102"/>
                    </a:lnTo>
                    <a:lnTo>
                      <a:pt x="58" y="96"/>
                    </a:lnTo>
                    <a:lnTo>
                      <a:pt x="61" y="89"/>
                    </a:lnTo>
                    <a:lnTo>
                      <a:pt x="64" y="82"/>
                    </a:lnTo>
                    <a:lnTo>
                      <a:pt x="67" y="75"/>
                    </a:lnTo>
                    <a:lnTo>
                      <a:pt x="70" y="67"/>
                    </a:lnTo>
                    <a:lnTo>
                      <a:pt x="73" y="59"/>
                    </a:lnTo>
                    <a:lnTo>
                      <a:pt x="76" y="51"/>
                    </a:lnTo>
                    <a:lnTo>
                      <a:pt x="82" y="34"/>
                    </a:lnTo>
                    <a:lnTo>
                      <a:pt x="88" y="17"/>
                    </a:lnTo>
                    <a:lnTo>
                      <a:pt x="90" y="11"/>
                    </a:lnTo>
                    <a:lnTo>
                      <a:pt x="94" y="13"/>
                    </a:lnTo>
                    <a:lnTo>
                      <a:pt x="92" y="18"/>
                    </a:lnTo>
                    <a:lnTo>
                      <a:pt x="86" y="36"/>
                    </a:lnTo>
                    <a:lnTo>
                      <a:pt x="80" y="52"/>
                    </a:lnTo>
                    <a:lnTo>
                      <a:pt x="77" y="61"/>
                    </a:lnTo>
                    <a:lnTo>
                      <a:pt x="74" y="68"/>
                    </a:lnTo>
                    <a:lnTo>
                      <a:pt x="71" y="76"/>
                    </a:lnTo>
                    <a:lnTo>
                      <a:pt x="68" y="84"/>
                    </a:lnTo>
                    <a:lnTo>
                      <a:pt x="65" y="91"/>
                    </a:lnTo>
                    <a:lnTo>
                      <a:pt x="62" y="98"/>
                    </a:lnTo>
                    <a:lnTo>
                      <a:pt x="59" y="104"/>
                    </a:lnTo>
                    <a:lnTo>
                      <a:pt x="56" y="110"/>
                    </a:lnTo>
                    <a:lnTo>
                      <a:pt x="53" y="116"/>
                    </a:lnTo>
                    <a:lnTo>
                      <a:pt x="50" y="121"/>
                    </a:lnTo>
                    <a:lnTo>
                      <a:pt x="47" y="126"/>
                    </a:lnTo>
                    <a:lnTo>
                      <a:pt x="44" y="131"/>
                    </a:lnTo>
                    <a:lnTo>
                      <a:pt x="41" y="135"/>
                    </a:lnTo>
                    <a:lnTo>
                      <a:pt x="38" y="138"/>
                    </a:lnTo>
                    <a:lnTo>
                      <a:pt x="35" y="142"/>
                    </a:lnTo>
                    <a:lnTo>
                      <a:pt x="32" y="145"/>
                    </a:lnTo>
                    <a:lnTo>
                      <a:pt x="29" y="147"/>
                    </a:lnTo>
                    <a:lnTo>
                      <a:pt x="26" y="150"/>
                    </a:lnTo>
                    <a:lnTo>
                      <a:pt x="22" y="152"/>
                    </a:lnTo>
                    <a:lnTo>
                      <a:pt x="19" y="154"/>
                    </a:lnTo>
                    <a:lnTo>
                      <a:pt x="13" y="157"/>
                    </a:lnTo>
                    <a:lnTo>
                      <a:pt x="7" y="160"/>
                    </a:lnTo>
                    <a:lnTo>
                      <a:pt x="1" y="162"/>
                    </a:lnTo>
                    <a:lnTo>
                      <a:pt x="0" y="158"/>
                    </a:lnTo>
                    <a:close/>
                    <a:moveTo>
                      <a:pt x="83" y="13"/>
                    </a:moveTo>
                    <a:lnTo>
                      <a:pt x="96" y="0"/>
                    </a:lnTo>
                    <a:lnTo>
                      <a:pt x="99" y="19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" name="Freeform 31"/>
              <p:cNvSpPr>
                <a:spLocks noEditPoints="1"/>
              </p:cNvSpPr>
              <p:nvPr/>
            </p:nvSpPr>
            <p:spPr bwMode="auto">
              <a:xfrm>
                <a:off x="1183" y="1948"/>
                <a:ext cx="129" cy="162"/>
              </a:xfrm>
              <a:custGeom>
                <a:avLst/>
                <a:gdLst>
                  <a:gd name="T0" fmla="*/ 0 w 129"/>
                  <a:gd name="T1" fmla="*/ 158 h 162"/>
                  <a:gd name="T2" fmla="*/ 8 w 129"/>
                  <a:gd name="T3" fmla="*/ 156 h 162"/>
                  <a:gd name="T4" fmla="*/ 16 w 129"/>
                  <a:gd name="T5" fmla="*/ 153 h 162"/>
                  <a:gd name="T6" fmla="*/ 24 w 129"/>
                  <a:gd name="T7" fmla="*/ 150 h 162"/>
                  <a:gd name="T8" fmla="*/ 28 w 129"/>
                  <a:gd name="T9" fmla="*/ 148 h 162"/>
                  <a:gd name="T10" fmla="*/ 31 w 129"/>
                  <a:gd name="T11" fmla="*/ 146 h 162"/>
                  <a:gd name="T12" fmla="*/ 35 w 129"/>
                  <a:gd name="T13" fmla="*/ 144 h 162"/>
                  <a:gd name="T14" fmla="*/ 39 w 129"/>
                  <a:gd name="T15" fmla="*/ 141 h 162"/>
                  <a:gd name="T16" fmla="*/ 43 w 129"/>
                  <a:gd name="T17" fmla="*/ 138 h 162"/>
                  <a:gd name="T18" fmla="*/ 47 w 129"/>
                  <a:gd name="T19" fmla="*/ 135 h 162"/>
                  <a:gd name="T20" fmla="*/ 51 w 129"/>
                  <a:gd name="T21" fmla="*/ 132 h 162"/>
                  <a:gd name="T22" fmla="*/ 55 w 129"/>
                  <a:gd name="T23" fmla="*/ 128 h 162"/>
                  <a:gd name="T24" fmla="*/ 59 w 129"/>
                  <a:gd name="T25" fmla="*/ 124 h 162"/>
                  <a:gd name="T26" fmla="*/ 63 w 129"/>
                  <a:gd name="T27" fmla="*/ 119 h 162"/>
                  <a:gd name="T28" fmla="*/ 67 w 129"/>
                  <a:gd name="T29" fmla="*/ 114 h 162"/>
                  <a:gd name="T30" fmla="*/ 71 w 129"/>
                  <a:gd name="T31" fmla="*/ 108 h 162"/>
                  <a:gd name="T32" fmla="*/ 75 w 129"/>
                  <a:gd name="T33" fmla="*/ 102 h 162"/>
                  <a:gd name="T34" fmla="*/ 79 w 129"/>
                  <a:gd name="T35" fmla="*/ 96 h 162"/>
                  <a:gd name="T36" fmla="*/ 83 w 129"/>
                  <a:gd name="T37" fmla="*/ 89 h 162"/>
                  <a:gd name="T38" fmla="*/ 87 w 129"/>
                  <a:gd name="T39" fmla="*/ 82 h 162"/>
                  <a:gd name="T40" fmla="*/ 91 w 129"/>
                  <a:gd name="T41" fmla="*/ 74 h 162"/>
                  <a:gd name="T42" fmla="*/ 95 w 129"/>
                  <a:gd name="T43" fmla="*/ 67 h 162"/>
                  <a:gd name="T44" fmla="*/ 99 w 129"/>
                  <a:gd name="T45" fmla="*/ 59 h 162"/>
                  <a:gd name="T46" fmla="*/ 103 w 129"/>
                  <a:gd name="T47" fmla="*/ 51 h 162"/>
                  <a:gd name="T48" fmla="*/ 111 w 129"/>
                  <a:gd name="T49" fmla="*/ 34 h 162"/>
                  <a:gd name="T50" fmla="*/ 119 w 129"/>
                  <a:gd name="T51" fmla="*/ 17 h 162"/>
                  <a:gd name="T52" fmla="*/ 122 w 129"/>
                  <a:gd name="T53" fmla="*/ 11 h 162"/>
                  <a:gd name="T54" fmla="*/ 125 w 129"/>
                  <a:gd name="T55" fmla="*/ 13 h 162"/>
                  <a:gd name="T56" fmla="*/ 123 w 129"/>
                  <a:gd name="T57" fmla="*/ 18 h 162"/>
                  <a:gd name="T58" fmla="*/ 115 w 129"/>
                  <a:gd name="T59" fmla="*/ 36 h 162"/>
                  <a:gd name="T60" fmla="*/ 107 w 129"/>
                  <a:gd name="T61" fmla="*/ 53 h 162"/>
                  <a:gd name="T62" fmla="*/ 103 w 129"/>
                  <a:gd name="T63" fmla="*/ 61 h 162"/>
                  <a:gd name="T64" fmla="*/ 99 w 129"/>
                  <a:gd name="T65" fmla="*/ 69 h 162"/>
                  <a:gd name="T66" fmla="*/ 95 w 129"/>
                  <a:gd name="T67" fmla="*/ 76 h 162"/>
                  <a:gd name="T68" fmla="*/ 91 w 129"/>
                  <a:gd name="T69" fmla="*/ 84 h 162"/>
                  <a:gd name="T70" fmla="*/ 86 w 129"/>
                  <a:gd name="T71" fmla="*/ 91 h 162"/>
                  <a:gd name="T72" fmla="*/ 82 w 129"/>
                  <a:gd name="T73" fmla="*/ 98 h 162"/>
                  <a:gd name="T74" fmla="*/ 78 w 129"/>
                  <a:gd name="T75" fmla="*/ 104 h 162"/>
                  <a:gd name="T76" fmla="*/ 74 w 129"/>
                  <a:gd name="T77" fmla="*/ 111 h 162"/>
                  <a:gd name="T78" fmla="*/ 70 w 129"/>
                  <a:gd name="T79" fmla="*/ 116 h 162"/>
                  <a:gd name="T80" fmla="*/ 66 w 129"/>
                  <a:gd name="T81" fmla="*/ 122 h 162"/>
                  <a:gd name="T82" fmla="*/ 62 w 129"/>
                  <a:gd name="T83" fmla="*/ 126 h 162"/>
                  <a:gd name="T84" fmla="*/ 58 w 129"/>
                  <a:gd name="T85" fmla="*/ 131 h 162"/>
                  <a:gd name="T86" fmla="*/ 54 w 129"/>
                  <a:gd name="T87" fmla="*/ 135 h 162"/>
                  <a:gd name="T88" fmla="*/ 50 w 129"/>
                  <a:gd name="T89" fmla="*/ 139 h 162"/>
                  <a:gd name="T90" fmla="*/ 46 w 129"/>
                  <a:gd name="T91" fmla="*/ 142 h 162"/>
                  <a:gd name="T92" fmla="*/ 42 w 129"/>
                  <a:gd name="T93" fmla="*/ 145 h 162"/>
                  <a:gd name="T94" fmla="*/ 38 w 129"/>
                  <a:gd name="T95" fmla="*/ 147 h 162"/>
                  <a:gd name="T96" fmla="*/ 33 w 129"/>
                  <a:gd name="T97" fmla="*/ 150 h 162"/>
                  <a:gd name="T98" fmla="*/ 29 w 129"/>
                  <a:gd name="T99" fmla="*/ 152 h 162"/>
                  <a:gd name="T100" fmla="*/ 25 w 129"/>
                  <a:gd name="T101" fmla="*/ 154 h 162"/>
                  <a:gd name="T102" fmla="*/ 17 w 129"/>
                  <a:gd name="T103" fmla="*/ 157 h 162"/>
                  <a:gd name="T104" fmla="*/ 9 w 129"/>
                  <a:gd name="T105" fmla="*/ 160 h 162"/>
                  <a:gd name="T106" fmla="*/ 1 w 129"/>
                  <a:gd name="T107" fmla="*/ 162 h 162"/>
                  <a:gd name="T108" fmla="*/ 0 w 129"/>
                  <a:gd name="T109" fmla="*/ 158 h 162"/>
                  <a:gd name="T110" fmla="*/ 114 w 129"/>
                  <a:gd name="T111" fmla="*/ 12 h 162"/>
                  <a:gd name="T112" fmla="*/ 129 w 129"/>
                  <a:gd name="T113" fmla="*/ 0 h 162"/>
                  <a:gd name="T114" fmla="*/ 129 w 129"/>
                  <a:gd name="T115" fmla="*/ 19 h 162"/>
                  <a:gd name="T116" fmla="*/ 114 w 129"/>
                  <a:gd name="T117" fmla="*/ 1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9" h="162">
                    <a:moveTo>
                      <a:pt x="0" y="158"/>
                    </a:moveTo>
                    <a:lnTo>
                      <a:pt x="8" y="156"/>
                    </a:lnTo>
                    <a:lnTo>
                      <a:pt x="16" y="153"/>
                    </a:lnTo>
                    <a:lnTo>
                      <a:pt x="24" y="150"/>
                    </a:lnTo>
                    <a:lnTo>
                      <a:pt x="28" y="148"/>
                    </a:lnTo>
                    <a:lnTo>
                      <a:pt x="31" y="146"/>
                    </a:lnTo>
                    <a:lnTo>
                      <a:pt x="35" y="144"/>
                    </a:lnTo>
                    <a:lnTo>
                      <a:pt x="39" y="141"/>
                    </a:lnTo>
                    <a:lnTo>
                      <a:pt x="43" y="138"/>
                    </a:lnTo>
                    <a:lnTo>
                      <a:pt x="47" y="135"/>
                    </a:lnTo>
                    <a:lnTo>
                      <a:pt x="51" y="132"/>
                    </a:lnTo>
                    <a:lnTo>
                      <a:pt x="55" y="128"/>
                    </a:lnTo>
                    <a:lnTo>
                      <a:pt x="59" y="124"/>
                    </a:lnTo>
                    <a:lnTo>
                      <a:pt x="63" y="119"/>
                    </a:lnTo>
                    <a:lnTo>
                      <a:pt x="67" y="114"/>
                    </a:lnTo>
                    <a:lnTo>
                      <a:pt x="71" y="108"/>
                    </a:lnTo>
                    <a:lnTo>
                      <a:pt x="75" y="102"/>
                    </a:lnTo>
                    <a:lnTo>
                      <a:pt x="79" y="96"/>
                    </a:lnTo>
                    <a:lnTo>
                      <a:pt x="83" y="89"/>
                    </a:lnTo>
                    <a:lnTo>
                      <a:pt x="87" y="82"/>
                    </a:lnTo>
                    <a:lnTo>
                      <a:pt x="91" y="74"/>
                    </a:lnTo>
                    <a:lnTo>
                      <a:pt x="95" y="67"/>
                    </a:lnTo>
                    <a:lnTo>
                      <a:pt x="99" y="59"/>
                    </a:lnTo>
                    <a:lnTo>
                      <a:pt x="103" y="51"/>
                    </a:lnTo>
                    <a:lnTo>
                      <a:pt x="111" y="34"/>
                    </a:lnTo>
                    <a:lnTo>
                      <a:pt x="119" y="17"/>
                    </a:lnTo>
                    <a:lnTo>
                      <a:pt x="122" y="11"/>
                    </a:lnTo>
                    <a:lnTo>
                      <a:pt x="125" y="13"/>
                    </a:lnTo>
                    <a:lnTo>
                      <a:pt x="123" y="18"/>
                    </a:lnTo>
                    <a:lnTo>
                      <a:pt x="115" y="36"/>
                    </a:lnTo>
                    <a:lnTo>
                      <a:pt x="107" y="53"/>
                    </a:lnTo>
                    <a:lnTo>
                      <a:pt x="103" y="61"/>
                    </a:lnTo>
                    <a:lnTo>
                      <a:pt x="99" y="69"/>
                    </a:lnTo>
                    <a:lnTo>
                      <a:pt x="95" y="76"/>
                    </a:lnTo>
                    <a:lnTo>
                      <a:pt x="91" y="84"/>
                    </a:lnTo>
                    <a:lnTo>
                      <a:pt x="86" y="91"/>
                    </a:lnTo>
                    <a:lnTo>
                      <a:pt x="82" y="98"/>
                    </a:lnTo>
                    <a:lnTo>
                      <a:pt x="78" y="104"/>
                    </a:lnTo>
                    <a:lnTo>
                      <a:pt x="74" y="111"/>
                    </a:lnTo>
                    <a:lnTo>
                      <a:pt x="70" y="116"/>
                    </a:lnTo>
                    <a:lnTo>
                      <a:pt x="66" y="122"/>
                    </a:lnTo>
                    <a:lnTo>
                      <a:pt x="62" y="126"/>
                    </a:lnTo>
                    <a:lnTo>
                      <a:pt x="58" y="131"/>
                    </a:lnTo>
                    <a:lnTo>
                      <a:pt x="54" y="135"/>
                    </a:lnTo>
                    <a:lnTo>
                      <a:pt x="50" y="139"/>
                    </a:lnTo>
                    <a:lnTo>
                      <a:pt x="46" y="142"/>
                    </a:lnTo>
                    <a:lnTo>
                      <a:pt x="42" y="145"/>
                    </a:lnTo>
                    <a:lnTo>
                      <a:pt x="38" y="147"/>
                    </a:lnTo>
                    <a:lnTo>
                      <a:pt x="33" y="150"/>
                    </a:lnTo>
                    <a:lnTo>
                      <a:pt x="29" y="152"/>
                    </a:lnTo>
                    <a:lnTo>
                      <a:pt x="25" y="154"/>
                    </a:lnTo>
                    <a:lnTo>
                      <a:pt x="17" y="157"/>
                    </a:lnTo>
                    <a:lnTo>
                      <a:pt x="9" y="160"/>
                    </a:lnTo>
                    <a:lnTo>
                      <a:pt x="1" y="162"/>
                    </a:lnTo>
                    <a:lnTo>
                      <a:pt x="0" y="158"/>
                    </a:lnTo>
                    <a:close/>
                    <a:moveTo>
                      <a:pt x="114" y="12"/>
                    </a:moveTo>
                    <a:lnTo>
                      <a:pt x="129" y="0"/>
                    </a:lnTo>
                    <a:lnTo>
                      <a:pt x="129" y="19"/>
                    </a:lnTo>
                    <a:lnTo>
                      <a:pt x="114" y="12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" name="Freeform 32"/>
              <p:cNvSpPr>
                <a:spLocks noEditPoints="1"/>
              </p:cNvSpPr>
              <p:nvPr/>
            </p:nvSpPr>
            <p:spPr bwMode="auto">
              <a:xfrm>
                <a:off x="1199" y="1964"/>
                <a:ext cx="131" cy="138"/>
              </a:xfrm>
              <a:custGeom>
                <a:avLst/>
                <a:gdLst>
                  <a:gd name="T0" fmla="*/ 0 w 131"/>
                  <a:gd name="T1" fmla="*/ 134 h 138"/>
                  <a:gd name="T2" fmla="*/ 8 w 131"/>
                  <a:gd name="T3" fmla="*/ 132 h 138"/>
                  <a:gd name="T4" fmla="*/ 16 w 131"/>
                  <a:gd name="T5" fmla="*/ 130 h 138"/>
                  <a:gd name="T6" fmla="*/ 24 w 131"/>
                  <a:gd name="T7" fmla="*/ 127 h 138"/>
                  <a:gd name="T8" fmla="*/ 28 w 131"/>
                  <a:gd name="T9" fmla="*/ 126 h 138"/>
                  <a:gd name="T10" fmla="*/ 32 w 131"/>
                  <a:gd name="T11" fmla="*/ 124 h 138"/>
                  <a:gd name="T12" fmla="*/ 36 w 131"/>
                  <a:gd name="T13" fmla="*/ 122 h 138"/>
                  <a:gd name="T14" fmla="*/ 40 w 131"/>
                  <a:gd name="T15" fmla="*/ 120 h 138"/>
                  <a:gd name="T16" fmla="*/ 44 w 131"/>
                  <a:gd name="T17" fmla="*/ 117 h 138"/>
                  <a:gd name="T18" fmla="*/ 48 w 131"/>
                  <a:gd name="T19" fmla="*/ 115 h 138"/>
                  <a:gd name="T20" fmla="*/ 52 w 131"/>
                  <a:gd name="T21" fmla="*/ 112 h 138"/>
                  <a:gd name="T22" fmla="*/ 56 w 131"/>
                  <a:gd name="T23" fmla="*/ 108 h 138"/>
                  <a:gd name="T24" fmla="*/ 60 w 131"/>
                  <a:gd name="T25" fmla="*/ 105 h 138"/>
                  <a:gd name="T26" fmla="*/ 64 w 131"/>
                  <a:gd name="T27" fmla="*/ 101 h 138"/>
                  <a:gd name="T28" fmla="*/ 68 w 131"/>
                  <a:gd name="T29" fmla="*/ 96 h 138"/>
                  <a:gd name="T30" fmla="*/ 72 w 131"/>
                  <a:gd name="T31" fmla="*/ 92 h 138"/>
                  <a:gd name="T32" fmla="*/ 76 w 131"/>
                  <a:gd name="T33" fmla="*/ 86 h 138"/>
                  <a:gd name="T34" fmla="*/ 81 w 131"/>
                  <a:gd name="T35" fmla="*/ 81 h 138"/>
                  <a:gd name="T36" fmla="*/ 85 w 131"/>
                  <a:gd name="T37" fmla="*/ 75 h 138"/>
                  <a:gd name="T38" fmla="*/ 89 w 131"/>
                  <a:gd name="T39" fmla="*/ 69 h 138"/>
                  <a:gd name="T40" fmla="*/ 93 w 131"/>
                  <a:gd name="T41" fmla="*/ 63 h 138"/>
                  <a:gd name="T42" fmla="*/ 97 w 131"/>
                  <a:gd name="T43" fmla="*/ 56 h 138"/>
                  <a:gd name="T44" fmla="*/ 101 w 131"/>
                  <a:gd name="T45" fmla="*/ 50 h 138"/>
                  <a:gd name="T46" fmla="*/ 105 w 131"/>
                  <a:gd name="T47" fmla="*/ 43 h 138"/>
                  <a:gd name="T48" fmla="*/ 113 w 131"/>
                  <a:gd name="T49" fmla="*/ 29 h 138"/>
                  <a:gd name="T50" fmla="*/ 123 w 131"/>
                  <a:gd name="T51" fmla="*/ 10 h 138"/>
                  <a:gd name="T52" fmla="*/ 127 w 131"/>
                  <a:gd name="T53" fmla="*/ 12 h 138"/>
                  <a:gd name="T54" fmla="*/ 117 w 131"/>
                  <a:gd name="T55" fmla="*/ 31 h 138"/>
                  <a:gd name="T56" fmla="*/ 109 w 131"/>
                  <a:gd name="T57" fmla="*/ 45 h 138"/>
                  <a:gd name="T58" fmla="*/ 105 w 131"/>
                  <a:gd name="T59" fmla="*/ 52 h 138"/>
                  <a:gd name="T60" fmla="*/ 100 w 131"/>
                  <a:gd name="T61" fmla="*/ 59 h 138"/>
                  <a:gd name="T62" fmla="*/ 96 w 131"/>
                  <a:gd name="T63" fmla="*/ 65 h 138"/>
                  <a:gd name="T64" fmla="*/ 92 w 131"/>
                  <a:gd name="T65" fmla="*/ 72 h 138"/>
                  <a:gd name="T66" fmla="*/ 88 w 131"/>
                  <a:gd name="T67" fmla="*/ 78 h 138"/>
                  <a:gd name="T68" fmla="*/ 84 w 131"/>
                  <a:gd name="T69" fmla="*/ 84 h 138"/>
                  <a:gd name="T70" fmla="*/ 80 w 131"/>
                  <a:gd name="T71" fmla="*/ 89 h 138"/>
                  <a:gd name="T72" fmla="*/ 76 w 131"/>
                  <a:gd name="T73" fmla="*/ 94 h 138"/>
                  <a:gd name="T74" fmla="*/ 71 w 131"/>
                  <a:gd name="T75" fmla="*/ 99 h 138"/>
                  <a:gd name="T76" fmla="*/ 67 w 131"/>
                  <a:gd name="T77" fmla="*/ 104 h 138"/>
                  <a:gd name="T78" fmla="*/ 63 w 131"/>
                  <a:gd name="T79" fmla="*/ 108 h 138"/>
                  <a:gd name="T80" fmla="*/ 59 w 131"/>
                  <a:gd name="T81" fmla="*/ 112 h 138"/>
                  <a:gd name="T82" fmla="*/ 55 w 131"/>
                  <a:gd name="T83" fmla="*/ 115 h 138"/>
                  <a:gd name="T84" fmla="*/ 51 w 131"/>
                  <a:gd name="T85" fmla="*/ 118 h 138"/>
                  <a:gd name="T86" fmla="*/ 46 w 131"/>
                  <a:gd name="T87" fmla="*/ 121 h 138"/>
                  <a:gd name="T88" fmla="*/ 42 w 131"/>
                  <a:gd name="T89" fmla="*/ 123 h 138"/>
                  <a:gd name="T90" fmla="*/ 38 w 131"/>
                  <a:gd name="T91" fmla="*/ 126 h 138"/>
                  <a:gd name="T92" fmla="*/ 34 w 131"/>
                  <a:gd name="T93" fmla="*/ 128 h 138"/>
                  <a:gd name="T94" fmla="*/ 30 w 131"/>
                  <a:gd name="T95" fmla="*/ 129 h 138"/>
                  <a:gd name="T96" fmla="*/ 26 w 131"/>
                  <a:gd name="T97" fmla="*/ 131 h 138"/>
                  <a:gd name="T98" fmla="*/ 17 w 131"/>
                  <a:gd name="T99" fmla="*/ 134 h 138"/>
                  <a:gd name="T100" fmla="*/ 9 w 131"/>
                  <a:gd name="T101" fmla="*/ 136 h 138"/>
                  <a:gd name="T102" fmla="*/ 1 w 131"/>
                  <a:gd name="T103" fmla="*/ 138 h 138"/>
                  <a:gd name="T104" fmla="*/ 0 w 131"/>
                  <a:gd name="T105" fmla="*/ 134 h 138"/>
                  <a:gd name="T106" fmla="*/ 116 w 131"/>
                  <a:gd name="T107" fmla="*/ 11 h 138"/>
                  <a:gd name="T108" fmla="*/ 131 w 131"/>
                  <a:gd name="T109" fmla="*/ 0 h 138"/>
                  <a:gd name="T110" fmla="*/ 131 w 131"/>
                  <a:gd name="T111" fmla="*/ 19 h 138"/>
                  <a:gd name="T112" fmla="*/ 116 w 131"/>
                  <a:gd name="T113" fmla="*/ 1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1" h="138">
                    <a:moveTo>
                      <a:pt x="0" y="134"/>
                    </a:moveTo>
                    <a:lnTo>
                      <a:pt x="8" y="132"/>
                    </a:lnTo>
                    <a:lnTo>
                      <a:pt x="16" y="130"/>
                    </a:lnTo>
                    <a:lnTo>
                      <a:pt x="24" y="127"/>
                    </a:lnTo>
                    <a:lnTo>
                      <a:pt x="28" y="126"/>
                    </a:lnTo>
                    <a:lnTo>
                      <a:pt x="32" y="124"/>
                    </a:lnTo>
                    <a:lnTo>
                      <a:pt x="36" y="122"/>
                    </a:lnTo>
                    <a:lnTo>
                      <a:pt x="40" y="120"/>
                    </a:lnTo>
                    <a:lnTo>
                      <a:pt x="44" y="117"/>
                    </a:lnTo>
                    <a:lnTo>
                      <a:pt x="48" y="115"/>
                    </a:lnTo>
                    <a:lnTo>
                      <a:pt x="52" y="112"/>
                    </a:lnTo>
                    <a:lnTo>
                      <a:pt x="56" y="108"/>
                    </a:lnTo>
                    <a:lnTo>
                      <a:pt x="60" y="105"/>
                    </a:lnTo>
                    <a:lnTo>
                      <a:pt x="64" y="101"/>
                    </a:lnTo>
                    <a:lnTo>
                      <a:pt x="68" y="96"/>
                    </a:lnTo>
                    <a:lnTo>
                      <a:pt x="72" y="92"/>
                    </a:lnTo>
                    <a:lnTo>
                      <a:pt x="76" y="86"/>
                    </a:lnTo>
                    <a:lnTo>
                      <a:pt x="81" y="81"/>
                    </a:lnTo>
                    <a:lnTo>
                      <a:pt x="85" y="75"/>
                    </a:lnTo>
                    <a:lnTo>
                      <a:pt x="89" y="69"/>
                    </a:lnTo>
                    <a:lnTo>
                      <a:pt x="93" y="63"/>
                    </a:lnTo>
                    <a:lnTo>
                      <a:pt x="97" y="56"/>
                    </a:lnTo>
                    <a:lnTo>
                      <a:pt x="101" y="50"/>
                    </a:lnTo>
                    <a:lnTo>
                      <a:pt x="105" y="43"/>
                    </a:lnTo>
                    <a:lnTo>
                      <a:pt x="113" y="29"/>
                    </a:lnTo>
                    <a:lnTo>
                      <a:pt x="123" y="10"/>
                    </a:lnTo>
                    <a:lnTo>
                      <a:pt x="127" y="12"/>
                    </a:lnTo>
                    <a:lnTo>
                      <a:pt x="117" y="31"/>
                    </a:lnTo>
                    <a:lnTo>
                      <a:pt x="109" y="45"/>
                    </a:lnTo>
                    <a:lnTo>
                      <a:pt x="105" y="52"/>
                    </a:lnTo>
                    <a:lnTo>
                      <a:pt x="100" y="59"/>
                    </a:lnTo>
                    <a:lnTo>
                      <a:pt x="96" y="65"/>
                    </a:lnTo>
                    <a:lnTo>
                      <a:pt x="92" y="72"/>
                    </a:lnTo>
                    <a:lnTo>
                      <a:pt x="88" y="78"/>
                    </a:lnTo>
                    <a:lnTo>
                      <a:pt x="84" y="84"/>
                    </a:lnTo>
                    <a:lnTo>
                      <a:pt x="80" y="89"/>
                    </a:lnTo>
                    <a:lnTo>
                      <a:pt x="76" y="94"/>
                    </a:lnTo>
                    <a:lnTo>
                      <a:pt x="71" y="99"/>
                    </a:lnTo>
                    <a:lnTo>
                      <a:pt x="67" y="104"/>
                    </a:lnTo>
                    <a:lnTo>
                      <a:pt x="63" y="108"/>
                    </a:lnTo>
                    <a:lnTo>
                      <a:pt x="59" y="112"/>
                    </a:lnTo>
                    <a:lnTo>
                      <a:pt x="55" y="115"/>
                    </a:lnTo>
                    <a:lnTo>
                      <a:pt x="51" y="118"/>
                    </a:lnTo>
                    <a:lnTo>
                      <a:pt x="46" y="121"/>
                    </a:lnTo>
                    <a:lnTo>
                      <a:pt x="42" y="123"/>
                    </a:lnTo>
                    <a:lnTo>
                      <a:pt x="38" y="126"/>
                    </a:lnTo>
                    <a:lnTo>
                      <a:pt x="34" y="128"/>
                    </a:lnTo>
                    <a:lnTo>
                      <a:pt x="30" y="129"/>
                    </a:lnTo>
                    <a:lnTo>
                      <a:pt x="26" y="131"/>
                    </a:lnTo>
                    <a:lnTo>
                      <a:pt x="17" y="134"/>
                    </a:lnTo>
                    <a:lnTo>
                      <a:pt x="9" y="136"/>
                    </a:lnTo>
                    <a:lnTo>
                      <a:pt x="1" y="138"/>
                    </a:lnTo>
                    <a:lnTo>
                      <a:pt x="0" y="134"/>
                    </a:lnTo>
                    <a:close/>
                    <a:moveTo>
                      <a:pt x="116" y="11"/>
                    </a:moveTo>
                    <a:lnTo>
                      <a:pt x="131" y="0"/>
                    </a:lnTo>
                    <a:lnTo>
                      <a:pt x="131" y="19"/>
                    </a:lnTo>
                    <a:lnTo>
                      <a:pt x="116" y="11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33" name="Group 33"/>
            <p:cNvGrpSpPr>
              <a:grpSpLocks/>
            </p:cNvGrpSpPr>
            <p:nvPr/>
          </p:nvGrpSpPr>
          <p:grpSpPr bwMode="auto">
            <a:xfrm>
              <a:off x="1294" y="2051"/>
              <a:ext cx="200" cy="297"/>
              <a:chOff x="1050" y="1885"/>
              <a:chExt cx="157" cy="218"/>
            </a:xfrm>
          </p:grpSpPr>
          <p:sp>
            <p:nvSpPr>
              <p:cNvPr id="92" name="Freeform 34"/>
              <p:cNvSpPr>
                <a:spLocks noEditPoints="1"/>
              </p:cNvSpPr>
              <p:nvPr/>
            </p:nvSpPr>
            <p:spPr bwMode="auto">
              <a:xfrm>
                <a:off x="1068" y="1885"/>
                <a:ext cx="94" cy="208"/>
              </a:xfrm>
              <a:custGeom>
                <a:avLst/>
                <a:gdLst>
                  <a:gd name="T0" fmla="*/ 1 w 94"/>
                  <a:gd name="T1" fmla="*/ 0 h 208"/>
                  <a:gd name="T2" fmla="*/ 14 w 94"/>
                  <a:gd name="T3" fmla="*/ 2 h 208"/>
                  <a:gd name="T4" fmla="*/ 26 w 94"/>
                  <a:gd name="T5" fmla="*/ 5 h 208"/>
                  <a:gd name="T6" fmla="*/ 32 w 94"/>
                  <a:gd name="T7" fmla="*/ 7 h 208"/>
                  <a:gd name="T8" fmla="*/ 38 w 94"/>
                  <a:gd name="T9" fmla="*/ 8 h 208"/>
                  <a:gd name="T10" fmla="*/ 43 w 94"/>
                  <a:gd name="T11" fmla="*/ 11 h 208"/>
                  <a:gd name="T12" fmla="*/ 49 w 94"/>
                  <a:gd name="T13" fmla="*/ 13 h 208"/>
                  <a:gd name="T14" fmla="*/ 54 w 94"/>
                  <a:gd name="T15" fmla="*/ 16 h 208"/>
                  <a:gd name="T16" fmla="*/ 59 w 94"/>
                  <a:gd name="T17" fmla="*/ 19 h 208"/>
                  <a:gd name="T18" fmla="*/ 64 w 94"/>
                  <a:gd name="T19" fmla="*/ 23 h 208"/>
                  <a:gd name="T20" fmla="*/ 69 w 94"/>
                  <a:gd name="T21" fmla="*/ 27 h 208"/>
                  <a:gd name="T22" fmla="*/ 73 w 94"/>
                  <a:gd name="T23" fmla="*/ 31 h 208"/>
                  <a:gd name="T24" fmla="*/ 77 w 94"/>
                  <a:gd name="T25" fmla="*/ 36 h 208"/>
                  <a:gd name="T26" fmla="*/ 80 w 94"/>
                  <a:gd name="T27" fmla="*/ 42 h 208"/>
                  <a:gd name="T28" fmla="*/ 83 w 94"/>
                  <a:gd name="T29" fmla="*/ 48 h 208"/>
                  <a:gd name="T30" fmla="*/ 86 w 94"/>
                  <a:gd name="T31" fmla="*/ 55 h 208"/>
                  <a:gd name="T32" fmla="*/ 88 w 94"/>
                  <a:gd name="T33" fmla="*/ 63 h 208"/>
                  <a:gd name="T34" fmla="*/ 89 w 94"/>
                  <a:gd name="T35" fmla="*/ 71 h 208"/>
                  <a:gd name="T36" fmla="*/ 91 w 94"/>
                  <a:gd name="T37" fmla="*/ 80 h 208"/>
                  <a:gd name="T38" fmla="*/ 91 w 94"/>
                  <a:gd name="T39" fmla="*/ 89 h 208"/>
                  <a:gd name="T40" fmla="*/ 92 w 94"/>
                  <a:gd name="T41" fmla="*/ 98 h 208"/>
                  <a:gd name="T42" fmla="*/ 92 w 94"/>
                  <a:gd name="T43" fmla="*/ 108 h 208"/>
                  <a:gd name="T44" fmla="*/ 92 w 94"/>
                  <a:gd name="T45" fmla="*/ 118 h 208"/>
                  <a:gd name="T46" fmla="*/ 92 w 94"/>
                  <a:gd name="T47" fmla="*/ 129 h 208"/>
                  <a:gd name="T48" fmla="*/ 92 w 94"/>
                  <a:gd name="T49" fmla="*/ 140 h 208"/>
                  <a:gd name="T50" fmla="*/ 91 w 94"/>
                  <a:gd name="T51" fmla="*/ 151 h 208"/>
                  <a:gd name="T52" fmla="*/ 91 w 94"/>
                  <a:gd name="T53" fmla="*/ 162 h 208"/>
                  <a:gd name="T54" fmla="*/ 89 w 94"/>
                  <a:gd name="T55" fmla="*/ 185 h 208"/>
                  <a:gd name="T56" fmla="*/ 88 w 94"/>
                  <a:gd name="T57" fmla="*/ 195 h 208"/>
                  <a:gd name="T58" fmla="*/ 83 w 94"/>
                  <a:gd name="T59" fmla="*/ 195 h 208"/>
                  <a:gd name="T60" fmla="*/ 84 w 94"/>
                  <a:gd name="T61" fmla="*/ 184 h 208"/>
                  <a:gd name="T62" fmla="*/ 85 w 94"/>
                  <a:gd name="T63" fmla="*/ 162 h 208"/>
                  <a:gd name="T64" fmla="*/ 86 w 94"/>
                  <a:gd name="T65" fmla="*/ 150 h 208"/>
                  <a:gd name="T66" fmla="*/ 86 w 94"/>
                  <a:gd name="T67" fmla="*/ 139 h 208"/>
                  <a:gd name="T68" fmla="*/ 87 w 94"/>
                  <a:gd name="T69" fmla="*/ 129 h 208"/>
                  <a:gd name="T70" fmla="*/ 87 w 94"/>
                  <a:gd name="T71" fmla="*/ 118 h 208"/>
                  <a:gd name="T72" fmla="*/ 87 w 94"/>
                  <a:gd name="T73" fmla="*/ 108 h 208"/>
                  <a:gd name="T74" fmla="*/ 87 w 94"/>
                  <a:gd name="T75" fmla="*/ 98 h 208"/>
                  <a:gd name="T76" fmla="*/ 86 w 94"/>
                  <a:gd name="T77" fmla="*/ 89 h 208"/>
                  <a:gd name="T78" fmla="*/ 85 w 94"/>
                  <a:gd name="T79" fmla="*/ 80 h 208"/>
                  <a:gd name="T80" fmla="*/ 84 w 94"/>
                  <a:gd name="T81" fmla="*/ 72 h 208"/>
                  <a:gd name="T82" fmla="*/ 83 w 94"/>
                  <a:gd name="T83" fmla="*/ 64 h 208"/>
                  <a:gd name="T84" fmla="*/ 81 w 94"/>
                  <a:gd name="T85" fmla="*/ 57 h 208"/>
                  <a:gd name="T86" fmla="*/ 78 w 94"/>
                  <a:gd name="T87" fmla="*/ 51 h 208"/>
                  <a:gd name="T88" fmla="*/ 76 w 94"/>
                  <a:gd name="T89" fmla="*/ 45 h 208"/>
                  <a:gd name="T90" fmla="*/ 73 w 94"/>
                  <a:gd name="T91" fmla="*/ 40 h 208"/>
                  <a:gd name="T92" fmla="*/ 69 w 94"/>
                  <a:gd name="T93" fmla="*/ 35 h 208"/>
                  <a:gd name="T94" fmla="*/ 65 w 94"/>
                  <a:gd name="T95" fmla="*/ 31 h 208"/>
                  <a:gd name="T96" fmla="*/ 61 w 94"/>
                  <a:gd name="T97" fmla="*/ 27 h 208"/>
                  <a:gd name="T98" fmla="*/ 57 w 94"/>
                  <a:gd name="T99" fmla="*/ 23 h 208"/>
                  <a:gd name="T100" fmla="*/ 52 w 94"/>
                  <a:gd name="T101" fmla="*/ 21 h 208"/>
                  <a:gd name="T102" fmla="*/ 47 w 94"/>
                  <a:gd name="T103" fmla="*/ 18 h 208"/>
                  <a:gd name="T104" fmla="*/ 42 w 94"/>
                  <a:gd name="T105" fmla="*/ 16 h 208"/>
                  <a:gd name="T106" fmla="*/ 36 w 94"/>
                  <a:gd name="T107" fmla="*/ 14 h 208"/>
                  <a:gd name="T108" fmla="*/ 30 w 94"/>
                  <a:gd name="T109" fmla="*/ 12 h 208"/>
                  <a:gd name="T110" fmla="*/ 25 w 94"/>
                  <a:gd name="T111" fmla="*/ 10 h 208"/>
                  <a:gd name="T112" fmla="*/ 13 w 94"/>
                  <a:gd name="T113" fmla="*/ 7 h 208"/>
                  <a:gd name="T114" fmla="*/ 0 w 94"/>
                  <a:gd name="T115" fmla="*/ 5 h 208"/>
                  <a:gd name="T116" fmla="*/ 1 w 94"/>
                  <a:gd name="T117" fmla="*/ 0 h 208"/>
                  <a:gd name="T118" fmla="*/ 94 w 94"/>
                  <a:gd name="T119" fmla="*/ 192 h 208"/>
                  <a:gd name="T120" fmla="*/ 84 w 94"/>
                  <a:gd name="T121" fmla="*/ 208 h 208"/>
                  <a:gd name="T122" fmla="*/ 77 w 94"/>
                  <a:gd name="T123" fmla="*/ 190 h 208"/>
                  <a:gd name="T124" fmla="*/ 94 w 94"/>
                  <a:gd name="T125" fmla="*/ 192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4" h="208">
                    <a:moveTo>
                      <a:pt x="1" y="0"/>
                    </a:moveTo>
                    <a:lnTo>
                      <a:pt x="14" y="2"/>
                    </a:lnTo>
                    <a:lnTo>
                      <a:pt x="26" y="5"/>
                    </a:lnTo>
                    <a:lnTo>
                      <a:pt x="32" y="7"/>
                    </a:lnTo>
                    <a:lnTo>
                      <a:pt x="38" y="8"/>
                    </a:lnTo>
                    <a:lnTo>
                      <a:pt x="43" y="11"/>
                    </a:lnTo>
                    <a:lnTo>
                      <a:pt x="49" y="13"/>
                    </a:lnTo>
                    <a:lnTo>
                      <a:pt x="54" y="16"/>
                    </a:lnTo>
                    <a:lnTo>
                      <a:pt x="59" y="19"/>
                    </a:lnTo>
                    <a:lnTo>
                      <a:pt x="64" y="23"/>
                    </a:lnTo>
                    <a:lnTo>
                      <a:pt x="69" y="27"/>
                    </a:lnTo>
                    <a:lnTo>
                      <a:pt x="73" y="31"/>
                    </a:lnTo>
                    <a:lnTo>
                      <a:pt x="77" y="36"/>
                    </a:lnTo>
                    <a:lnTo>
                      <a:pt x="80" y="42"/>
                    </a:lnTo>
                    <a:lnTo>
                      <a:pt x="83" y="48"/>
                    </a:lnTo>
                    <a:lnTo>
                      <a:pt x="86" y="55"/>
                    </a:lnTo>
                    <a:lnTo>
                      <a:pt x="88" y="63"/>
                    </a:lnTo>
                    <a:lnTo>
                      <a:pt x="89" y="71"/>
                    </a:lnTo>
                    <a:lnTo>
                      <a:pt x="91" y="80"/>
                    </a:lnTo>
                    <a:lnTo>
                      <a:pt x="91" y="89"/>
                    </a:lnTo>
                    <a:lnTo>
                      <a:pt x="92" y="98"/>
                    </a:lnTo>
                    <a:lnTo>
                      <a:pt x="92" y="108"/>
                    </a:lnTo>
                    <a:lnTo>
                      <a:pt x="92" y="118"/>
                    </a:lnTo>
                    <a:lnTo>
                      <a:pt x="92" y="129"/>
                    </a:lnTo>
                    <a:lnTo>
                      <a:pt x="92" y="140"/>
                    </a:lnTo>
                    <a:lnTo>
                      <a:pt x="91" y="151"/>
                    </a:lnTo>
                    <a:lnTo>
                      <a:pt x="91" y="162"/>
                    </a:lnTo>
                    <a:lnTo>
                      <a:pt x="89" y="185"/>
                    </a:lnTo>
                    <a:lnTo>
                      <a:pt x="88" y="195"/>
                    </a:lnTo>
                    <a:lnTo>
                      <a:pt x="83" y="195"/>
                    </a:lnTo>
                    <a:lnTo>
                      <a:pt x="84" y="184"/>
                    </a:lnTo>
                    <a:lnTo>
                      <a:pt x="85" y="162"/>
                    </a:lnTo>
                    <a:lnTo>
                      <a:pt x="86" y="150"/>
                    </a:lnTo>
                    <a:lnTo>
                      <a:pt x="86" y="139"/>
                    </a:lnTo>
                    <a:lnTo>
                      <a:pt x="87" y="129"/>
                    </a:lnTo>
                    <a:lnTo>
                      <a:pt x="87" y="118"/>
                    </a:lnTo>
                    <a:lnTo>
                      <a:pt x="87" y="108"/>
                    </a:lnTo>
                    <a:lnTo>
                      <a:pt x="87" y="98"/>
                    </a:lnTo>
                    <a:lnTo>
                      <a:pt x="86" y="89"/>
                    </a:lnTo>
                    <a:lnTo>
                      <a:pt x="85" y="80"/>
                    </a:lnTo>
                    <a:lnTo>
                      <a:pt x="84" y="72"/>
                    </a:lnTo>
                    <a:lnTo>
                      <a:pt x="83" y="64"/>
                    </a:lnTo>
                    <a:lnTo>
                      <a:pt x="81" y="57"/>
                    </a:lnTo>
                    <a:lnTo>
                      <a:pt x="78" y="51"/>
                    </a:lnTo>
                    <a:lnTo>
                      <a:pt x="76" y="45"/>
                    </a:lnTo>
                    <a:lnTo>
                      <a:pt x="73" y="40"/>
                    </a:lnTo>
                    <a:lnTo>
                      <a:pt x="69" y="35"/>
                    </a:lnTo>
                    <a:lnTo>
                      <a:pt x="65" y="31"/>
                    </a:lnTo>
                    <a:lnTo>
                      <a:pt x="61" y="27"/>
                    </a:lnTo>
                    <a:lnTo>
                      <a:pt x="57" y="23"/>
                    </a:lnTo>
                    <a:lnTo>
                      <a:pt x="52" y="21"/>
                    </a:lnTo>
                    <a:lnTo>
                      <a:pt x="47" y="18"/>
                    </a:lnTo>
                    <a:lnTo>
                      <a:pt x="42" y="16"/>
                    </a:lnTo>
                    <a:lnTo>
                      <a:pt x="36" y="14"/>
                    </a:lnTo>
                    <a:lnTo>
                      <a:pt x="30" y="12"/>
                    </a:lnTo>
                    <a:lnTo>
                      <a:pt x="25" y="10"/>
                    </a:lnTo>
                    <a:lnTo>
                      <a:pt x="13" y="7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  <a:moveTo>
                      <a:pt x="94" y="192"/>
                    </a:moveTo>
                    <a:lnTo>
                      <a:pt x="84" y="208"/>
                    </a:lnTo>
                    <a:lnTo>
                      <a:pt x="77" y="190"/>
                    </a:lnTo>
                    <a:lnTo>
                      <a:pt x="94" y="192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" name="Freeform 35"/>
              <p:cNvSpPr>
                <a:spLocks noEditPoints="1"/>
              </p:cNvSpPr>
              <p:nvPr/>
            </p:nvSpPr>
            <p:spPr bwMode="auto">
              <a:xfrm>
                <a:off x="1050" y="1889"/>
                <a:ext cx="157" cy="214"/>
              </a:xfrm>
              <a:custGeom>
                <a:avLst/>
                <a:gdLst>
                  <a:gd name="T0" fmla="*/ 15 w 157"/>
                  <a:gd name="T1" fmla="*/ 1 h 214"/>
                  <a:gd name="T2" fmla="*/ 30 w 157"/>
                  <a:gd name="T3" fmla="*/ 1 h 214"/>
                  <a:gd name="T4" fmla="*/ 44 w 157"/>
                  <a:gd name="T5" fmla="*/ 1 h 214"/>
                  <a:gd name="T6" fmla="*/ 58 w 157"/>
                  <a:gd name="T7" fmla="*/ 3 h 214"/>
                  <a:gd name="T8" fmla="*/ 71 w 157"/>
                  <a:gd name="T9" fmla="*/ 7 h 214"/>
                  <a:gd name="T10" fmla="*/ 84 w 157"/>
                  <a:gd name="T11" fmla="*/ 13 h 214"/>
                  <a:gd name="T12" fmla="*/ 96 w 157"/>
                  <a:gd name="T13" fmla="*/ 22 h 214"/>
                  <a:gd name="T14" fmla="*/ 101 w 157"/>
                  <a:gd name="T15" fmla="*/ 28 h 214"/>
                  <a:gd name="T16" fmla="*/ 106 w 157"/>
                  <a:gd name="T17" fmla="*/ 34 h 214"/>
                  <a:gd name="T18" fmla="*/ 111 w 157"/>
                  <a:gd name="T19" fmla="*/ 41 h 214"/>
                  <a:gd name="T20" fmla="*/ 115 w 157"/>
                  <a:gd name="T21" fmla="*/ 49 h 214"/>
                  <a:gd name="T22" fmla="*/ 123 w 157"/>
                  <a:gd name="T23" fmla="*/ 67 h 214"/>
                  <a:gd name="T24" fmla="*/ 130 w 157"/>
                  <a:gd name="T25" fmla="*/ 88 h 214"/>
                  <a:gd name="T26" fmla="*/ 136 w 157"/>
                  <a:gd name="T27" fmla="*/ 111 h 214"/>
                  <a:gd name="T28" fmla="*/ 141 w 157"/>
                  <a:gd name="T29" fmla="*/ 135 h 214"/>
                  <a:gd name="T30" fmla="*/ 145 w 157"/>
                  <a:gd name="T31" fmla="*/ 161 h 214"/>
                  <a:gd name="T32" fmla="*/ 150 w 157"/>
                  <a:gd name="T33" fmla="*/ 187 h 214"/>
                  <a:gd name="T34" fmla="*/ 147 w 157"/>
                  <a:gd name="T35" fmla="*/ 202 h 214"/>
                  <a:gd name="T36" fmla="*/ 142 w 157"/>
                  <a:gd name="T37" fmla="*/ 175 h 214"/>
                  <a:gd name="T38" fmla="*/ 138 w 157"/>
                  <a:gd name="T39" fmla="*/ 149 h 214"/>
                  <a:gd name="T40" fmla="*/ 133 w 157"/>
                  <a:gd name="T41" fmla="*/ 124 h 214"/>
                  <a:gd name="T42" fmla="*/ 128 w 157"/>
                  <a:gd name="T43" fmla="*/ 100 h 214"/>
                  <a:gd name="T44" fmla="*/ 121 w 157"/>
                  <a:gd name="T45" fmla="*/ 79 h 214"/>
                  <a:gd name="T46" fmla="*/ 114 w 157"/>
                  <a:gd name="T47" fmla="*/ 60 h 214"/>
                  <a:gd name="T48" fmla="*/ 109 w 157"/>
                  <a:gd name="T49" fmla="*/ 48 h 214"/>
                  <a:gd name="T50" fmla="*/ 104 w 157"/>
                  <a:gd name="T51" fmla="*/ 40 h 214"/>
                  <a:gd name="T52" fmla="*/ 100 w 157"/>
                  <a:gd name="T53" fmla="*/ 34 h 214"/>
                  <a:gd name="T54" fmla="*/ 95 w 157"/>
                  <a:gd name="T55" fmla="*/ 29 h 214"/>
                  <a:gd name="T56" fmla="*/ 87 w 157"/>
                  <a:gd name="T57" fmla="*/ 22 h 214"/>
                  <a:gd name="T58" fmla="*/ 76 w 157"/>
                  <a:gd name="T59" fmla="*/ 15 h 214"/>
                  <a:gd name="T60" fmla="*/ 64 w 157"/>
                  <a:gd name="T61" fmla="*/ 10 h 214"/>
                  <a:gd name="T62" fmla="*/ 50 w 157"/>
                  <a:gd name="T63" fmla="*/ 7 h 214"/>
                  <a:gd name="T64" fmla="*/ 37 w 157"/>
                  <a:gd name="T65" fmla="*/ 6 h 214"/>
                  <a:gd name="T66" fmla="*/ 22 w 157"/>
                  <a:gd name="T67" fmla="*/ 6 h 214"/>
                  <a:gd name="T68" fmla="*/ 0 w 157"/>
                  <a:gd name="T69" fmla="*/ 6 h 214"/>
                  <a:gd name="T70" fmla="*/ 157 w 157"/>
                  <a:gd name="T71" fmla="*/ 196 h 214"/>
                  <a:gd name="T72" fmla="*/ 140 w 157"/>
                  <a:gd name="T73" fmla="*/ 199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7" h="214">
                    <a:moveTo>
                      <a:pt x="0" y="1"/>
                    </a:moveTo>
                    <a:lnTo>
                      <a:pt x="15" y="1"/>
                    </a:lnTo>
                    <a:lnTo>
                      <a:pt x="22" y="0"/>
                    </a:lnTo>
                    <a:lnTo>
                      <a:pt x="30" y="1"/>
                    </a:lnTo>
                    <a:lnTo>
                      <a:pt x="37" y="1"/>
                    </a:lnTo>
                    <a:lnTo>
                      <a:pt x="44" y="1"/>
                    </a:lnTo>
                    <a:lnTo>
                      <a:pt x="51" y="2"/>
                    </a:lnTo>
                    <a:lnTo>
                      <a:pt x="58" y="3"/>
                    </a:lnTo>
                    <a:lnTo>
                      <a:pt x="65" y="5"/>
                    </a:lnTo>
                    <a:lnTo>
                      <a:pt x="71" y="7"/>
                    </a:lnTo>
                    <a:lnTo>
                      <a:pt x="78" y="10"/>
                    </a:lnTo>
                    <a:lnTo>
                      <a:pt x="84" y="13"/>
                    </a:lnTo>
                    <a:lnTo>
                      <a:pt x="90" y="17"/>
                    </a:lnTo>
                    <a:lnTo>
                      <a:pt x="96" y="22"/>
                    </a:lnTo>
                    <a:lnTo>
                      <a:pt x="99" y="25"/>
                    </a:lnTo>
                    <a:lnTo>
                      <a:pt x="101" y="28"/>
                    </a:lnTo>
                    <a:lnTo>
                      <a:pt x="104" y="31"/>
                    </a:lnTo>
                    <a:lnTo>
                      <a:pt x="106" y="34"/>
                    </a:lnTo>
                    <a:lnTo>
                      <a:pt x="109" y="37"/>
                    </a:lnTo>
                    <a:lnTo>
                      <a:pt x="111" y="41"/>
                    </a:lnTo>
                    <a:lnTo>
                      <a:pt x="113" y="45"/>
                    </a:lnTo>
                    <a:lnTo>
                      <a:pt x="115" y="49"/>
                    </a:lnTo>
                    <a:lnTo>
                      <a:pt x="119" y="58"/>
                    </a:lnTo>
                    <a:lnTo>
                      <a:pt x="123" y="67"/>
                    </a:lnTo>
                    <a:lnTo>
                      <a:pt x="127" y="77"/>
                    </a:lnTo>
                    <a:lnTo>
                      <a:pt x="130" y="88"/>
                    </a:lnTo>
                    <a:lnTo>
                      <a:pt x="133" y="99"/>
                    </a:lnTo>
                    <a:lnTo>
                      <a:pt x="136" y="111"/>
                    </a:lnTo>
                    <a:lnTo>
                      <a:pt x="138" y="123"/>
                    </a:lnTo>
                    <a:lnTo>
                      <a:pt x="141" y="135"/>
                    </a:lnTo>
                    <a:lnTo>
                      <a:pt x="143" y="148"/>
                    </a:lnTo>
                    <a:lnTo>
                      <a:pt x="145" y="161"/>
                    </a:lnTo>
                    <a:lnTo>
                      <a:pt x="148" y="174"/>
                    </a:lnTo>
                    <a:lnTo>
                      <a:pt x="150" y="187"/>
                    </a:lnTo>
                    <a:lnTo>
                      <a:pt x="152" y="201"/>
                    </a:lnTo>
                    <a:lnTo>
                      <a:pt x="147" y="202"/>
                    </a:lnTo>
                    <a:lnTo>
                      <a:pt x="145" y="188"/>
                    </a:lnTo>
                    <a:lnTo>
                      <a:pt x="142" y="175"/>
                    </a:lnTo>
                    <a:lnTo>
                      <a:pt x="140" y="161"/>
                    </a:lnTo>
                    <a:lnTo>
                      <a:pt x="138" y="149"/>
                    </a:lnTo>
                    <a:lnTo>
                      <a:pt x="136" y="136"/>
                    </a:lnTo>
                    <a:lnTo>
                      <a:pt x="133" y="124"/>
                    </a:lnTo>
                    <a:lnTo>
                      <a:pt x="130" y="112"/>
                    </a:lnTo>
                    <a:lnTo>
                      <a:pt x="128" y="100"/>
                    </a:lnTo>
                    <a:lnTo>
                      <a:pt x="125" y="89"/>
                    </a:lnTo>
                    <a:lnTo>
                      <a:pt x="121" y="79"/>
                    </a:lnTo>
                    <a:lnTo>
                      <a:pt x="118" y="69"/>
                    </a:lnTo>
                    <a:lnTo>
                      <a:pt x="114" y="60"/>
                    </a:lnTo>
                    <a:lnTo>
                      <a:pt x="111" y="52"/>
                    </a:lnTo>
                    <a:lnTo>
                      <a:pt x="109" y="48"/>
                    </a:lnTo>
                    <a:lnTo>
                      <a:pt x="106" y="44"/>
                    </a:lnTo>
                    <a:lnTo>
                      <a:pt x="104" y="40"/>
                    </a:lnTo>
                    <a:lnTo>
                      <a:pt x="102" y="37"/>
                    </a:lnTo>
                    <a:lnTo>
                      <a:pt x="100" y="34"/>
                    </a:lnTo>
                    <a:lnTo>
                      <a:pt x="97" y="31"/>
                    </a:lnTo>
                    <a:lnTo>
                      <a:pt x="95" y="29"/>
                    </a:lnTo>
                    <a:lnTo>
                      <a:pt x="92" y="26"/>
                    </a:lnTo>
                    <a:lnTo>
                      <a:pt x="87" y="22"/>
                    </a:lnTo>
                    <a:lnTo>
                      <a:pt x="82" y="18"/>
                    </a:lnTo>
                    <a:lnTo>
                      <a:pt x="76" y="15"/>
                    </a:lnTo>
                    <a:lnTo>
                      <a:pt x="70" y="12"/>
                    </a:lnTo>
                    <a:lnTo>
                      <a:pt x="64" y="10"/>
                    </a:lnTo>
                    <a:lnTo>
                      <a:pt x="57" y="9"/>
                    </a:lnTo>
                    <a:lnTo>
                      <a:pt x="50" y="7"/>
                    </a:lnTo>
                    <a:lnTo>
                      <a:pt x="44" y="7"/>
                    </a:lnTo>
                    <a:lnTo>
                      <a:pt x="37" y="6"/>
                    </a:lnTo>
                    <a:lnTo>
                      <a:pt x="30" y="6"/>
                    </a:lnTo>
                    <a:lnTo>
                      <a:pt x="22" y="6"/>
                    </a:lnTo>
                    <a:lnTo>
                      <a:pt x="15" y="6"/>
                    </a:lnTo>
                    <a:lnTo>
                      <a:pt x="0" y="6"/>
                    </a:lnTo>
                    <a:lnTo>
                      <a:pt x="0" y="1"/>
                    </a:lnTo>
                    <a:close/>
                    <a:moveTo>
                      <a:pt x="157" y="196"/>
                    </a:moveTo>
                    <a:lnTo>
                      <a:pt x="151" y="214"/>
                    </a:lnTo>
                    <a:lnTo>
                      <a:pt x="140" y="199"/>
                    </a:lnTo>
                    <a:lnTo>
                      <a:pt x="157" y="196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34" name="Group 36"/>
            <p:cNvGrpSpPr>
              <a:grpSpLocks/>
            </p:cNvGrpSpPr>
            <p:nvPr/>
          </p:nvGrpSpPr>
          <p:grpSpPr bwMode="auto">
            <a:xfrm>
              <a:off x="1569" y="2152"/>
              <a:ext cx="159" cy="199"/>
              <a:chOff x="1266" y="1959"/>
              <a:chExt cx="125" cy="146"/>
            </a:xfrm>
          </p:grpSpPr>
          <p:sp>
            <p:nvSpPr>
              <p:cNvPr id="89" name="Freeform 37"/>
              <p:cNvSpPr>
                <a:spLocks noEditPoints="1"/>
              </p:cNvSpPr>
              <p:nvPr/>
            </p:nvSpPr>
            <p:spPr bwMode="auto">
              <a:xfrm>
                <a:off x="1285" y="1959"/>
                <a:ext cx="79" cy="146"/>
              </a:xfrm>
              <a:custGeom>
                <a:avLst/>
                <a:gdLst>
                  <a:gd name="T0" fmla="*/ 1 w 79"/>
                  <a:gd name="T1" fmla="*/ 0 h 146"/>
                  <a:gd name="T2" fmla="*/ 9 w 79"/>
                  <a:gd name="T3" fmla="*/ 2 h 146"/>
                  <a:gd name="T4" fmla="*/ 16 w 79"/>
                  <a:gd name="T5" fmla="*/ 4 h 146"/>
                  <a:gd name="T6" fmla="*/ 24 w 79"/>
                  <a:gd name="T7" fmla="*/ 6 h 146"/>
                  <a:gd name="T8" fmla="*/ 27 w 79"/>
                  <a:gd name="T9" fmla="*/ 8 h 146"/>
                  <a:gd name="T10" fmla="*/ 31 w 79"/>
                  <a:gd name="T11" fmla="*/ 10 h 146"/>
                  <a:gd name="T12" fmla="*/ 34 w 79"/>
                  <a:gd name="T13" fmla="*/ 12 h 146"/>
                  <a:gd name="T14" fmla="*/ 38 w 79"/>
                  <a:gd name="T15" fmla="*/ 14 h 146"/>
                  <a:gd name="T16" fmla="*/ 41 w 79"/>
                  <a:gd name="T17" fmla="*/ 16 h 146"/>
                  <a:gd name="T18" fmla="*/ 44 w 79"/>
                  <a:gd name="T19" fmla="*/ 19 h 146"/>
                  <a:gd name="T20" fmla="*/ 47 w 79"/>
                  <a:gd name="T21" fmla="*/ 22 h 146"/>
                  <a:gd name="T22" fmla="*/ 50 w 79"/>
                  <a:gd name="T23" fmla="*/ 26 h 146"/>
                  <a:gd name="T24" fmla="*/ 53 w 79"/>
                  <a:gd name="T25" fmla="*/ 30 h 146"/>
                  <a:gd name="T26" fmla="*/ 55 w 79"/>
                  <a:gd name="T27" fmla="*/ 34 h 146"/>
                  <a:gd name="T28" fmla="*/ 57 w 79"/>
                  <a:gd name="T29" fmla="*/ 39 h 146"/>
                  <a:gd name="T30" fmla="*/ 59 w 79"/>
                  <a:gd name="T31" fmla="*/ 45 h 146"/>
                  <a:gd name="T32" fmla="*/ 61 w 79"/>
                  <a:gd name="T33" fmla="*/ 50 h 146"/>
                  <a:gd name="T34" fmla="*/ 63 w 79"/>
                  <a:gd name="T35" fmla="*/ 56 h 146"/>
                  <a:gd name="T36" fmla="*/ 64 w 79"/>
                  <a:gd name="T37" fmla="*/ 62 h 146"/>
                  <a:gd name="T38" fmla="*/ 65 w 79"/>
                  <a:gd name="T39" fmla="*/ 69 h 146"/>
                  <a:gd name="T40" fmla="*/ 67 w 79"/>
                  <a:gd name="T41" fmla="*/ 76 h 146"/>
                  <a:gd name="T42" fmla="*/ 68 w 79"/>
                  <a:gd name="T43" fmla="*/ 83 h 146"/>
                  <a:gd name="T44" fmla="*/ 69 w 79"/>
                  <a:gd name="T45" fmla="*/ 90 h 146"/>
                  <a:gd name="T46" fmla="*/ 69 w 79"/>
                  <a:gd name="T47" fmla="*/ 98 h 146"/>
                  <a:gd name="T48" fmla="*/ 71 w 79"/>
                  <a:gd name="T49" fmla="*/ 113 h 146"/>
                  <a:gd name="T50" fmla="*/ 73 w 79"/>
                  <a:gd name="T51" fmla="*/ 133 h 146"/>
                  <a:gd name="T52" fmla="*/ 68 w 79"/>
                  <a:gd name="T53" fmla="*/ 133 h 146"/>
                  <a:gd name="T54" fmla="*/ 67 w 79"/>
                  <a:gd name="T55" fmla="*/ 114 h 146"/>
                  <a:gd name="T56" fmla="*/ 65 w 79"/>
                  <a:gd name="T57" fmla="*/ 98 h 146"/>
                  <a:gd name="T58" fmla="*/ 64 w 79"/>
                  <a:gd name="T59" fmla="*/ 91 h 146"/>
                  <a:gd name="T60" fmla="*/ 63 w 79"/>
                  <a:gd name="T61" fmla="*/ 84 h 146"/>
                  <a:gd name="T62" fmla="*/ 62 w 79"/>
                  <a:gd name="T63" fmla="*/ 77 h 146"/>
                  <a:gd name="T64" fmla="*/ 61 w 79"/>
                  <a:gd name="T65" fmla="*/ 70 h 146"/>
                  <a:gd name="T66" fmla="*/ 60 w 79"/>
                  <a:gd name="T67" fmla="*/ 63 h 146"/>
                  <a:gd name="T68" fmla="*/ 58 w 79"/>
                  <a:gd name="T69" fmla="*/ 57 h 146"/>
                  <a:gd name="T70" fmla="*/ 57 w 79"/>
                  <a:gd name="T71" fmla="*/ 51 h 146"/>
                  <a:gd name="T72" fmla="*/ 55 w 79"/>
                  <a:gd name="T73" fmla="*/ 46 h 146"/>
                  <a:gd name="T74" fmla="*/ 53 w 79"/>
                  <a:gd name="T75" fmla="*/ 41 h 146"/>
                  <a:gd name="T76" fmla="*/ 51 w 79"/>
                  <a:gd name="T77" fmla="*/ 36 h 146"/>
                  <a:gd name="T78" fmla="*/ 49 w 79"/>
                  <a:gd name="T79" fmla="*/ 32 h 146"/>
                  <a:gd name="T80" fmla="*/ 47 w 79"/>
                  <a:gd name="T81" fmla="*/ 29 h 146"/>
                  <a:gd name="T82" fmla="*/ 44 w 79"/>
                  <a:gd name="T83" fmla="*/ 25 h 146"/>
                  <a:gd name="T84" fmla="*/ 41 w 79"/>
                  <a:gd name="T85" fmla="*/ 22 h 146"/>
                  <a:gd name="T86" fmla="*/ 38 w 79"/>
                  <a:gd name="T87" fmla="*/ 20 h 146"/>
                  <a:gd name="T88" fmla="*/ 35 w 79"/>
                  <a:gd name="T89" fmla="*/ 17 h 146"/>
                  <a:gd name="T90" fmla="*/ 32 w 79"/>
                  <a:gd name="T91" fmla="*/ 15 h 146"/>
                  <a:gd name="T92" fmla="*/ 29 w 79"/>
                  <a:gd name="T93" fmla="*/ 13 h 146"/>
                  <a:gd name="T94" fmla="*/ 26 w 79"/>
                  <a:gd name="T95" fmla="*/ 12 h 146"/>
                  <a:gd name="T96" fmla="*/ 22 w 79"/>
                  <a:gd name="T97" fmla="*/ 10 h 146"/>
                  <a:gd name="T98" fmla="*/ 15 w 79"/>
                  <a:gd name="T99" fmla="*/ 8 h 146"/>
                  <a:gd name="T100" fmla="*/ 8 w 79"/>
                  <a:gd name="T101" fmla="*/ 6 h 146"/>
                  <a:gd name="T102" fmla="*/ 0 w 79"/>
                  <a:gd name="T103" fmla="*/ 4 h 146"/>
                  <a:gd name="T104" fmla="*/ 1 w 79"/>
                  <a:gd name="T105" fmla="*/ 0 h 146"/>
                  <a:gd name="T106" fmla="*/ 79 w 79"/>
                  <a:gd name="T107" fmla="*/ 128 h 146"/>
                  <a:gd name="T108" fmla="*/ 71 w 79"/>
                  <a:gd name="T109" fmla="*/ 146 h 146"/>
                  <a:gd name="T110" fmla="*/ 62 w 79"/>
                  <a:gd name="T111" fmla="*/ 129 h 146"/>
                  <a:gd name="T112" fmla="*/ 79 w 79"/>
                  <a:gd name="T113" fmla="*/ 12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9" h="146">
                    <a:moveTo>
                      <a:pt x="1" y="0"/>
                    </a:moveTo>
                    <a:lnTo>
                      <a:pt x="9" y="2"/>
                    </a:lnTo>
                    <a:lnTo>
                      <a:pt x="16" y="4"/>
                    </a:lnTo>
                    <a:lnTo>
                      <a:pt x="24" y="6"/>
                    </a:lnTo>
                    <a:lnTo>
                      <a:pt x="27" y="8"/>
                    </a:lnTo>
                    <a:lnTo>
                      <a:pt x="31" y="10"/>
                    </a:lnTo>
                    <a:lnTo>
                      <a:pt x="34" y="12"/>
                    </a:lnTo>
                    <a:lnTo>
                      <a:pt x="38" y="14"/>
                    </a:lnTo>
                    <a:lnTo>
                      <a:pt x="41" y="16"/>
                    </a:lnTo>
                    <a:lnTo>
                      <a:pt x="44" y="19"/>
                    </a:lnTo>
                    <a:lnTo>
                      <a:pt x="47" y="22"/>
                    </a:lnTo>
                    <a:lnTo>
                      <a:pt x="50" y="26"/>
                    </a:lnTo>
                    <a:lnTo>
                      <a:pt x="53" y="30"/>
                    </a:lnTo>
                    <a:lnTo>
                      <a:pt x="55" y="34"/>
                    </a:lnTo>
                    <a:lnTo>
                      <a:pt x="57" y="39"/>
                    </a:lnTo>
                    <a:lnTo>
                      <a:pt x="59" y="45"/>
                    </a:lnTo>
                    <a:lnTo>
                      <a:pt x="61" y="50"/>
                    </a:lnTo>
                    <a:lnTo>
                      <a:pt x="63" y="56"/>
                    </a:lnTo>
                    <a:lnTo>
                      <a:pt x="64" y="62"/>
                    </a:lnTo>
                    <a:lnTo>
                      <a:pt x="65" y="69"/>
                    </a:lnTo>
                    <a:lnTo>
                      <a:pt x="67" y="76"/>
                    </a:lnTo>
                    <a:lnTo>
                      <a:pt x="68" y="83"/>
                    </a:lnTo>
                    <a:lnTo>
                      <a:pt x="69" y="90"/>
                    </a:lnTo>
                    <a:lnTo>
                      <a:pt x="69" y="98"/>
                    </a:lnTo>
                    <a:lnTo>
                      <a:pt x="71" y="113"/>
                    </a:lnTo>
                    <a:lnTo>
                      <a:pt x="73" y="133"/>
                    </a:lnTo>
                    <a:lnTo>
                      <a:pt x="68" y="133"/>
                    </a:lnTo>
                    <a:lnTo>
                      <a:pt x="67" y="114"/>
                    </a:lnTo>
                    <a:lnTo>
                      <a:pt x="65" y="98"/>
                    </a:lnTo>
                    <a:lnTo>
                      <a:pt x="64" y="91"/>
                    </a:lnTo>
                    <a:lnTo>
                      <a:pt x="63" y="84"/>
                    </a:lnTo>
                    <a:lnTo>
                      <a:pt x="62" y="77"/>
                    </a:lnTo>
                    <a:lnTo>
                      <a:pt x="61" y="70"/>
                    </a:lnTo>
                    <a:lnTo>
                      <a:pt x="60" y="63"/>
                    </a:lnTo>
                    <a:lnTo>
                      <a:pt x="58" y="57"/>
                    </a:lnTo>
                    <a:lnTo>
                      <a:pt x="57" y="51"/>
                    </a:lnTo>
                    <a:lnTo>
                      <a:pt x="55" y="46"/>
                    </a:lnTo>
                    <a:lnTo>
                      <a:pt x="53" y="41"/>
                    </a:lnTo>
                    <a:lnTo>
                      <a:pt x="51" y="36"/>
                    </a:lnTo>
                    <a:lnTo>
                      <a:pt x="49" y="32"/>
                    </a:lnTo>
                    <a:lnTo>
                      <a:pt x="47" y="29"/>
                    </a:lnTo>
                    <a:lnTo>
                      <a:pt x="44" y="25"/>
                    </a:lnTo>
                    <a:lnTo>
                      <a:pt x="41" y="22"/>
                    </a:lnTo>
                    <a:lnTo>
                      <a:pt x="38" y="20"/>
                    </a:lnTo>
                    <a:lnTo>
                      <a:pt x="35" y="17"/>
                    </a:lnTo>
                    <a:lnTo>
                      <a:pt x="32" y="15"/>
                    </a:lnTo>
                    <a:lnTo>
                      <a:pt x="29" y="13"/>
                    </a:lnTo>
                    <a:lnTo>
                      <a:pt x="26" y="12"/>
                    </a:lnTo>
                    <a:lnTo>
                      <a:pt x="22" y="10"/>
                    </a:lnTo>
                    <a:lnTo>
                      <a:pt x="15" y="8"/>
                    </a:lnTo>
                    <a:lnTo>
                      <a:pt x="8" y="6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  <a:moveTo>
                      <a:pt x="79" y="128"/>
                    </a:moveTo>
                    <a:lnTo>
                      <a:pt x="71" y="146"/>
                    </a:lnTo>
                    <a:lnTo>
                      <a:pt x="62" y="129"/>
                    </a:lnTo>
                    <a:lnTo>
                      <a:pt x="79" y="128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" name="Freeform 38"/>
              <p:cNvSpPr>
                <a:spLocks noEditPoints="1"/>
              </p:cNvSpPr>
              <p:nvPr/>
            </p:nvSpPr>
            <p:spPr bwMode="auto">
              <a:xfrm>
                <a:off x="1266" y="1959"/>
                <a:ext cx="79" cy="146"/>
              </a:xfrm>
              <a:custGeom>
                <a:avLst/>
                <a:gdLst>
                  <a:gd name="T0" fmla="*/ 1 w 79"/>
                  <a:gd name="T1" fmla="*/ 0 h 146"/>
                  <a:gd name="T2" fmla="*/ 9 w 79"/>
                  <a:gd name="T3" fmla="*/ 2 h 146"/>
                  <a:gd name="T4" fmla="*/ 17 w 79"/>
                  <a:gd name="T5" fmla="*/ 4 h 146"/>
                  <a:gd name="T6" fmla="*/ 24 w 79"/>
                  <a:gd name="T7" fmla="*/ 6 h 146"/>
                  <a:gd name="T8" fmla="*/ 28 w 79"/>
                  <a:gd name="T9" fmla="*/ 8 h 146"/>
                  <a:gd name="T10" fmla="*/ 31 w 79"/>
                  <a:gd name="T11" fmla="*/ 10 h 146"/>
                  <a:gd name="T12" fmla="*/ 35 w 79"/>
                  <a:gd name="T13" fmla="*/ 12 h 146"/>
                  <a:gd name="T14" fmla="*/ 38 w 79"/>
                  <a:gd name="T15" fmla="*/ 14 h 146"/>
                  <a:gd name="T16" fmla="*/ 41 w 79"/>
                  <a:gd name="T17" fmla="*/ 16 h 146"/>
                  <a:gd name="T18" fmla="*/ 45 w 79"/>
                  <a:gd name="T19" fmla="*/ 19 h 146"/>
                  <a:gd name="T20" fmla="*/ 48 w 79"/>
                  <a:gd name="T21" fmla="*/ 22 h 146"/>
                  <a:gd name="T22" fmla="*/ 50 w 79"/>
                  <a:gd name="T23" fmla="*/ 26 h 146"/>
                  <a:gd name="T24" fmla="*/ 53 w 79"/>
                  <a:gd name="T25" fmla="*/ 30 h 146"/>
                  <a:gd name="T26" fmla="*/ 55 w 79"/>
                  <a:gd name="T27" fmla="*/ 34 h 146"/>
                  <a:gd name="T28" fmla="*/ 58 w 79"/>
                  <a:gd name="T29" fmla="*/ 39 h 146"/>
                  <a:gd name="T30" fmla="*/ 60 w 79"/>
                  <a:gd name="T31" fmla="*/ 45 h 146"/>
                  <a:gd name="T32" fmla="*/ 61 w 79"/>
                  <a:gd name="T33" fmla="*/ 50 h 146"/>
                  <a:gd name="T34" fmla="*/ 63 w 79"/>
                  <a:gd name="T35" fmla="*/ 56 h 146"/>
                  <a:gd name="T36" fmla="*/ 64 w 79"/>
                  <a:gd name="T37" fmla="*/ 62 h 146"/>
                  <a:gd name="T38" fmla="*/ 66 w 79"/>
                  <a:gd name="T39" fmla="*/ 69 h 146"/>
                  <a:gd name="T40" fmla="*/ 67 w 79"/>
                  <a:gd name="T41" fmla="*/ 76 h 146"/>
                  <a:gd name="T42" fmla="*/ 68 w 79"/>
                  <a:gd name="T43" fmla="*/ 83 h 146"/>
                  <a:gd name="T44" fmla="*/ 69 w 79"/>
                  <a:gd name="T45" fmla="*/ 90 h 146"/>
                  <a:gd name="T46" fmla="*/ 70 w 79"/>
                  <a:gd name="T47" fmla="*/ 98 h 146"/>
                  <a:gd name="T48" fmla="*/ 71 w 79"/>
                  <a:gd name="T49" fmla="*/ 113 h 146"/>
                  <a:gd name="T50" fmla="*/ 73 w 79"/>
                  <a:gd name="T51" fmla="*/ 133 h 146"/>
                  <a:gd name="T52" fmla="*/ 69 w 79"/>
                  <a:gd name="T53" fmla="*/ 133 h 146"/>
                  <a:gd name="T54" fmla="*/ 67 w 79"/>
                  <a:gd name="T55" fmla="*/ 114 h 146"/>
                  <a:gd name="T56" fmla="*/ 66 w 79"/>
                  <a:gd name="T57" fmla="*/ 98 h 146"/>
                  <a:gd name="T58" fmla="*/ 65 w 79"/>
                  <a:gd name="T59" fmla="*/ 91 h 146"/>
                  <a:gd name="T60" fmla="*/ 64 w 79"/>
                  <a:gd name="T61" fmla="*/ 84 h 146"/>
                  <a:gd name="T62" fmla="*/ 63 w 79"/>
                  <a:gd name="T63" fmla="*/ 77 h 146"/>
                  <a:gd name="T64" fmla="*/ 62 w 79"/>
                  <a:gd name="T65" fmla="*/ 70 h 146"/>
                  <a:gd name="T66" fmla="*/ 60 w 79"/>
                  <a:gd name="T67" fmla="*/ 63 h 146"/>
                  <a:gd name="T68" fmla="*/ 59 w 79"/>
                  <a:gd name="T69" fmla="*/ 57 h 146"/>
                  <a:gd name="T70" fmla="*/ 57 w 79"/>
                  <a:gd name="T71" fmla="*/ 51 h 146"/>
                  <a:gd name="T72" fmla="*/ 56 w 79"/>
                  <a:gd name="T73" fmla="*/ 46 h 146"/>
                  <a:gd name="T74" fmla="*/ 54 w 79"/>
                  <a:gd name="T75" fmla="*/ 41 h 146"/>
                  <a:gd name="T76" fmla="*/ 52 w 79"/>
                  <a:gd name="T77" fmla="*/ 36 h 146"/>
                  <a:gd name="T78" fmla="*/ 49 w 79"/>
                  <a:gd name="T79" fmla="*/ 32 h 146"/>
                  <a:gd name="T80" fmla="*/ 47 w 79"/>
                  <a:gd name="T81" fmla="*/ 29 h 146"/>
                  <a:gd name="T82" fmla="*/ 44 w 79"/>
                  <a:gd name="T83" fmla="*/ 25 h 146"/>
                  <a:gd name="T84" fmla="*/ 42 w 79"/>
                  <a:gd name="T85" fmla="*/ 22 h 146"/>
                  <a:gd name="T86" fmla="*/ 39 w 79"/>
                  <a:gd name="T87" fmla="*/ 20 h 146"/>
                  <a:gd name="T88" fmla="*/ 36 w 79"/>
                  <a:gd name="T89" fmla="*/ 17 h 146"/>
                  <a:gd name="T90" fmla="*/ 33 w 79"/>
                  <a:gd name="T91" fmla="*/ 15 h 146"/>
                  <a:gd name="T92" fmla="*/ 29 w 79"/>
                  <a:gd name="T93" fmla="*/ 13 h 146"/>
                  <a:gd name="T94" fmla="*/ 26 w 79"/>
                  <a:gd name="T95" fmla="*/ 12 h 146"/>
                  <a:gd name="T96" fmla="*/ 23 w 79"/>
                  <a:gd name="T97" fmla="*/ 10 h 146"/>
                  <a:gd name="T98" fmla="*/ 15 w 79"/>
                  <a:gd name="T99" fmla="*/ 8 h 146"/>
                  <a:gd name="T100" fmla="*/ 8 w 79"/>
                  <a:gd name="T101" fmla="*/ 6 h 146"/>
                  <a:gd name="T102" fmla="*/ 0 w 79"/>
                  <a:gd name="T103" fmla="*/ 4 h 146"/>
                  <a:gd name="T104" fmla="*/ 1 w 79"/>
                  <a:gd name="T105" fmla="*/ 0 h 146"/>
                  <a:gd name="T106" fmla="*/ 79 w 79"/>
                  <a:gd name="T107" fmla="*/ 128 h 146"/>
                  <a:gd name="T108" fmla="*/ 72 w 79"/>
                  <a:gd name="T109" fmla="*/ 146 h 146"/>
                  <a:gd name="T110" fmla="*/ 62 w 79"/>
                  <a:gd name="T111" fmla="*/ 129 h 146"/>
                  <a:gd name="T112" fmla="*/ 79 w 79"/>
                  <a:gd name="T113" fmla="*/ 12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9" h="146">
                    <a:moveTo>
                      <a:pt x="1" y="0"/>
                    </a:moveTo>
                    <a:lnTo>
                      <a:pt x="9" y="2"/>
                    </a:lnTo>
                    <a:lnTo>
                      <a:pt x="17" y="4"/>
                    </a:lnTo>
                    <a:lnTo>
                      <a:pt x="24" y="6"/>
                    </a:lnTo>
                    <a:lnTo>
                      <a:pt x="28" y="8"/>
                    </a:lnTo>
                    <a:lnTo>
                      <a:pt x="31" y="10"/>
                    </a:lnTo>
                    <a:lnTo>
                      <a:pt x="35" y="12"/>
                    </a:lnTo>
                    <a:lnTo>
                      <a:pt x="38" y="14"/>
                    </a:lnTo>
                    <a:lnTo>
                      <a:pt x="41" y="16"/>
                    </a:lnTo>
                    <a:lnTo>
                      <a:pt x="45" y="19"/>
                    </a:lnTo>
                    <a:lnTo>
                      <a:pt x="48" y="22"/>
                    </a:lnTo>
                    <a:lnTo>
                      <a:pt x="50" y="26"/>
                    </a:lnTo>
                    <a:lnTo>
                      <a:pt x="53" y="30"/>
                    </a:lnTo>
                    <a:lnTo>
                      <a:pt x="55" y="34"/>
                    </a:lnTo>
                    <a:lnTo>
                      <a:pt x="58" y="39"/>
                    </a:lnTo>
                    <a:lnTo>
                      <a:pt x="60" y="45"/>
                    </a:lnTo>
                    <a:lnTo>
                      <a:pt x="61" y="50"/>
                    </a:lnTo>
                    <a:lnTo>
                      <a:pt x="63" y="56"/>
                    </a:lnTo>
                    <a:lnTo>
                      <a:pt x="64" y="62"/>
                    </a:lnTo>
                    <a:lnTo>
                      <a:pt x="66" y="69"/>
                    </a:lnTo>
                    <a:lnTo>
                      <a:pt x="67" y="76"/>
                    </a:lnTo>
                    <a:lnTo>
                      <a:pt x="68" y="83"/>
                    </a:lnTo>
                    <a:lnTo>
                      <a:pt x="69" y="90"/>
                    </a:lnTo>
                    <a:lnTo>
                      <a:pt x="70" y="98"/>
                    </a:lnTo>
                    <a:lnTo>
                      <a:pt x="71" y="113"/>
                    </a:lnTo>
                    <a:lnTo>
                      <a:pt x="73" y="133"/>
                    </a:lnTo>
                    <a:lnTo>
                      <a:pt x="69" y="133"/>
                    </a:lnTo>
                    <a:lnTo>
                      <a:pt x="67" y="114"/>
                    </a:lnTo>
                    <a:lnTo>
                      <a:pt x="66" y="98"/>
                    </a:lnTo>
                    <a:lnTo>
                      <a:pt x="65" y="91"/>
                    </a:lnTo>
                    <a:lnTo>
                      <a:pt x="64" y="84"/>
                    </a:lnTo>
                    <a:lnTo>
                      <a:pt x="63" y="77"/>
                    </a:lnTo>
                    <a:lnTo>
                      <a:pt x="62" y="70"/>
                    </a:lnTo>
                    <a:lnTo>
                      <a:pt x="60" y="63"/>
                    </a:lnTo>
                    <a:lnTo>
                      <a:pt x="59" y="57"/>
                    </a:lnTo>
                    <a:lnTo>
                      <a:pt x="57" y="51"/>
                    </a:lnTo>
                    <a:lnTo>
                      <a:pt x="56" y="46"/>
                    </a:lnTo>
                    <a:lnTo>
                      <a:pt x="54" y="41"/>
                    </a:lnTo>
                    <a:lnTo>
                      <a:pt x="52" y="36"/>
                    </a:lnTo>
                    <a:lnTo>
                      <a:pt x="49" y="32"/>
                    </a:lnTo>
                    <a:lnTo>
                      <a:pt x="47" y="29"/>
                    </a:lnTo>
                    <a:lnTo>
                      <a:pt x="44" y="25"/>
                    </a:lnTo>
                    <a:lnTo>
                      <a:pt x="42" y="22"/>
                    </a:lnTo>
                    <a:lnTo>
                      <a:pt x="39" y="20"/>
                    </a:lnTo>
                    <a:lnTo>
                      <a:pt x="36" y="17"/>
                    </a:lnTo>
                    <a:lnTo>
                      <a:pt x="33" y="15"/>
                    </a:lnTo>
                    <a:lnTo>
                      <a:pt x="29" y="13"/>
                    </a:lnTo>
                    <a:lnTo>
                      <a:pt x="26" y="12"/>
                    </a:lnTo>
                    <a:lnTo>
                      <a:pt x="23" y="10"/>
                    </a:lnTo>
                    <a:lnTo>
                      <a:pt x="15" y="8"/>
                    </a:lnTo>
                    <a:lnTo>
                      <a:pt x="8" y="6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  <a:moveTo>
                      <a:pt x="79" y="128"/>
                    </a:moveTo>
                    <a:lnTo>
                      <a:pt x="72" y="146"/>
                    </a:lnTo>
                    <a:lnTo>
                      <a:pt x="62" y="129"/>
                    </a:lnTo>
                    <a:lnTo>
                      <a:pt x="79" y="128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" name="Freeform 39"/>
              <p:cNvSpPr>
                <a:spLocks noEditPoints="1"/>
              </p:cNvSpPr>
              <p:nvPr/>
            </p:nvSpPr>
            <p:spPr bwMode="auto">
              <a:xfrm>
                <a:off x="1285" y="1973"/>
                <a:ext cx="106" cy="124"/>
              </a:xfrm>
              <a:custGeom>
                <a:avLst/>
                <a:gdLst>
                  <a:gd name="T0" fmla="*/ 0 w 106"/>
                  <a:gd name="T1" fmla="*/ 0 h 124"/>
                  <a:gd name="T2" fmla="*/ 8 w 106"/>
                  <a:gd name="T3" fmla="*/ 0 h 124"/>
                  <a:gd name="T4" fmla="*/ 15 w 106"/>
                  <a:gd name="T5" fmla="*/ 0 h 124"/>
                  <a:gd name="T6" fmla="*/ 23 w 106"/>
                  <a:gd name="T7" fmla="*/ 1 h 124"/>
                  <a:gd name="T8" fmla="*/ 27 w 106"/>
                  <a:gd name="T9" fmla="*/ 1 h 124"/>
                  <a:gd name="T10" fmla="*/ 31 w 106"/>
                  <a:gd name="T11" fmla="*/ 2 h 124"/>
                  <a:gd name="T12" fmla="*/ 35 w 106"/>
                  <a:gd name="T13" fmla="*/ 3 h 124"/>
                  <a:gd name="T14" fmla="*/ 39 w 106"/>
                  <a:gd name="T15" fmla="*/ 5 h 124"/>
                  <a:gd name="T16" fmla="*/ 42 w 106"/>
                  <a:gd name="T17" fmla="*/ 6 h 124"/>
                  <a:gd name="T18" fmla="*/ 46 w 106"/>
                  <a:gd name="T19" fmla="*/ 8 h 124"/>
                  <a:gd name="T20" fmla="*/ 50 w 106"/>
                  <a:gd name="T21" fmla="*/ 11 h 124"/>
                  <a:gd name="T22" fmla="*/ 53 w 106"/>
                  <a:gd name="T23" fmla="*/ 14 h 124"/>
                  <a:gd name="T24" fmla="*/ 57 w 106"/>
                  <a:gd name="T25" fmla="*/ 17 h 124"/>
                  <a:gd name="T26" fmla="*/ 60 w 106"/>
                  <a:gd name="T27" fmla="*/ 20 h 124"/>
                  <a:gd name="T28" fmla="*/ 64 w 106"/>
                  <a:gd name="T29" fmla="*/ 25 h 124"/>
                  <a:gd name="T30" fmla="*/ 67 w 106"/>
                  <a:gd name="T31" fmla="*/ 29 h 124"/>
                  <a:gd name="T32" fmla="*/ 70 w 106"/>
                  <a:gd name="T33" fmla="*/ 34 h 124"/>
                  <a:gd name="T34" fmla="*/ 73 w 106"/>
                  <a:gd name="T35" fmla="*/ 40 h 124"/>
                  <a:gd name="T36" fmla="*/ 76 w 106"/>
                  <a:gd name="T37" fmla="*/ 45 h 124"/>
                  <a:gd name="T38" fmla="*/ 79 w 106"/>
                  <a:gd name="T39" fmla="*/ 51 h 124"/>
                  <a:gd name="T40" fmla="*/ 82 w 106"/>
                  <a:gd name="T41" fmla="*/ 58 h 124"/>
                  <a:gd name="T42" fmla="*/ 85 w 106"/>
                  <a:gd name="T43" fmla="*/ 64 h 124"/>
                  <a:gd name="T44" fmla="*/ 87 w 106"/>
                  <a:gd name="T45" fmla="*/ 71 h 124"/>
                  <a:gd name="T46" fmla="*/ 90 w 106"/>
                  <a:gd name="T47" fmla="*/ 78 h 124"/>
                  <a:gd name="T48" fmla="*/ 95 w 106"/>
                  <a:gd name="T49" fmla="*/ 93 h 124"/>
                  <a:gd name="T50" fmla="*/ 102 w 106"/>
                  <a:gd name="T51" fmla="*/ 111 h 124"/>
                  <a:gd name="T52" fmla="*/ 98 w 106"/>
                  <a:gd name="T53" fmla="*/ 113 h 124"/>
                  <a:gd name="T54" fmla="*/ 91 w 106"/>
                  <a:gd name="T55" fmla="*/ 94 h 124"/>
                  <a:gd name="T56" fmla="*/ 86 w 106"/>
                  <a:gd name="T57" fmla="*/ 80 h 124"/>
                  <a:gd name="T58" fmla="*/ 83 w 106"/>
                  <a:gd name="T59" fmla="*/ 73 h 124"/>
                  <a:gd name="T60" fmla="*/ 81 w 106"/>
                  <a:gd name="T61" fmla="*/ 66 h 124"/>
                  <a:gd name="T62" fmla="*/ 78 w 106"/>
                  <a:gd name="T63" fmla="*/ 60 h 124"/>
                  <a:gd name="T64" fmla="*/ 75 w 106"/>
                  <a:gd name="T65" fmla="*/ 53 h 124"/>
                  <a:gd name="T66" fmla="*/ 72 w 106"/>
                  <a:gd name="T67" fmla="*/ 47 h 124"/>
                  <a:gd name="T68" fmla="*/ 69 w 106"/>
                  <a:gd name="T69" fmla="*/ 42 h 124"/>
                  <a:gd name="T70" fmla="*/ 66 w 106"/>
                  <a:gd name="T71" fmla="*/ 37 h 124"/>
                  <a:gd name="T72" fmla="*/ 63 w 106"/>
                  <a:gd name="T73" fmla="*/ 32 h 124"/>
                  <a:gd name="T74" fmla="*/ 60 w 106"/>
                  <a:gd name="T75" fmla="*/ 27 h 124"/>
                  <a:gd name="T76" fmla="*/ 57 w 106"/>
                  <a:gd name="T77" fmla="*/ 23 h 124"/>
                  <a:gd name="T78" fmla="*/ 54 w 106"/>
                  <a:gd name="T79" fmla="*/ 20 h 124"/>
                  <a:gd name="T80" fmla="*/ 51 w 106"/>
                  <a:gd name="T81" fmla="*/ 17 h 124"/>
                  <a:gd name="T82" fmla="*/ 47 w 106"/>
                  <a:gd name="T83" fmla="*/ 14 h 124"/>
                  <a:gd name="T84" fmla="*/ 44 w 106"/>
                  <a:gd name="T85" fmla="*/ 12 h 124"/>
                  <a:gd name="T86" fmla="*/ 41 w 106"/>
                  <a:gd name="T87" fmla="*/ 10 h 124"/>
                  <a:gd name="T88" fmla="*/ 37 w 106"/>
                  <a:gd name="T89" fmla="*/ 9 h 124"/>
                  <a:gd name="T90" fmla="*/ 34 w 106"/>
                  <a:gd name="T91" fmla="*/ 7 h 124"/>
                  <a:gd name="T92" fmla="*/ 30 w 106"/>
                  <a:gd name="T93" fmla="*/ 6 h 124"/>
                  <a:gd name="T94" fmla="*/ 27 w 106"/>
                  <a:gd name="T95" fmla="*/ 5 h 124"/>
                  <a:gd name="T96" fmla="*/ 23 w 106"/>
                  <a:gd name="T97" fmla="*/ 5 h 124"/>
                  <a:gd name="T98" fmla="*/ 15 w 106"/>
                  <a:gd name="T99" fmla="*/ 4 h 124"/>
                  <a:gd name="T100" fmla="*/ 8 w 106"/>
                  <a:gd name="T101" fmla="*/ 4 h 124"/>
                  <a:gd name="T102" fmla="*/ 0 w 106"/>
                  <a:gd name="T103" fmla="*/ 4 h 124"/>
                  <a:gd name="T104" fmla="*/ 0 w 106"/>
                  <a:gd name="T105" fmla="*/ 0 h 124"/>
                  <a:gd name="T106" fmla="*/ 106 w 106"/>
                  <a:gd name="T107" fmla="*/ 105 h 124"/>
                  <a:gd name="T108" fmla="*/ 104 w 106"/>
                  <a:gd name="T109" fmla="*/ 124 h 124"/>
                  <a:gd name="T110" fmla="*/ 90 w 106"/>
                  <a:gd name="T111" fmla="*/ 111 h 124"/>
                  <a:gd name="T112" fmla="*/ 106 w 106"/>
                  <a:gd name="T113" fmla="*/ 10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6" h="124">
                    <a:moveTo>
                      <a:pt x="0" y="0"/>
                    </a:moveTo>
                    <a:lnTo>
                      <a:pt x="8" y="0"/>
                    </a:lnTo>
                    <a:lnTo>
                      <a:pt x="15" y="0"/>
                    </a:lnTo>
                    <a:lnTo>
                      <a:pt x="23" y="1"/>
                    </a:lnTo>
                    <a:lnTo>
                      <a:pt x="27" y="1"/>
                    </a:lnTo>
                    <a:lnTo>
                      <a:pt x="31" y="2"/>
                    </a:lnTo>
                    <a:lnTo>
                      <a:pt x="35" y="3"/>
                    </a:lnTo>
                    <a:lnTo>
                      <a:pt x="39" y="5"/>
                    </a:lnTo>
                    <a:lnTo>
                      <a:pt x="42" y="6"/>
                    </a:lnTo>
                    <a:lnTo>
                      <a:pt x="46" y="8"/>
                    </a:lnTo>
                    <a:lnTo>
                      <a:pt x="50" y="11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60" y="20"/>
                    </a:lnTo>
                    <a:lnTo>
                      <a:pt x="64" y="25"/>
                    </a:lnTo>
                    <a:lnTo>
                      <a:pt x="67" y="29"/>
                    </a:lnTo>
                    <a:lnTo>
                      <a:pt x="70" y="34"/>
                    </a:lnTo>
                    <a:lnTo>
                      <a:pt x="73" y="40"/>
                    </a:lnTo>
                    <a:lnTo>
                      <a:pt x="76" y="45"/>
                    </a:lnTo>
                    <a:lnTo>
                      <a:pt x="79" y="51"/>
                    </a:lnTo>
                    <a:lnTo>
                      <a:pt x="82" y="58"/>
                    </a:lnTo>
                    <a:lnTo>
                      <a:pt x="85" y="64"/>
                    </a:lnTo>
                    <a:lnTo>
                      <a:pt x="87" y="71"/>
                    </a:lnTo>
                    <a:lnTo>
                      <a:pt x="90" y="78"/>
                    </a:lnTo>
                    <a:lnTo>
                      <a:pt x="95" y="93"/>
                    </a:lnTo>
                    <a:lnTo>
                      <a:pt x="102" y="111"/>
                    </a:lnTo>
                    <a:lnTo>
                      <a:pt x="98" y="113"/>
                    </a:lnTo>
                    <a:lnTo>
                      <a:pt x="91" y="94"/>
                    </a:lnTo>
                    <a:lnTo>
                      <a:pt x="86" y="80"/>
                    </a:lnTo>
                    <a:lnTo>
                      <a:pt x="83" y="73"/>
                    </a:lnTo>
                    <a:lnTo>
                      <a:pt x="81" y="66"/>
                    </a:lnTo>
                    <a:lnTo>
                      <a:pt x="78" y="60"/>
                    </a:lnTo>
                    <a:lnTo>
                      <a:pt x="75" y="53"/>
                    </a:lnTo>
                    <a:lnTo>
                      <a:pt x="72" y="47"/>
                    </a:lnTo>
                    <a:lnTo>
                      <a:pt x="69" y="42"/>
                    </a:lnTo>
                    <a:lnTo>
                      <a:pt x="66" y="37"/>
                    </a:lnTo>
                    <a:lnTo>
                      <a:pt x="63" y="32"/>
                    </a:lnTo>
                    <a:lnTo>
                      <a:pt x="60" y="27"/>
                    </a:lnTo>
                    <a:lnTo>
                      <a:pt x="57" y="23"/>
                    </a:lnTo>
                    <a:lnTo>
                      <a:pt x="54" y="20"/>
                    </a:lnTo>
                    <a:lnTo>
                      <a:pt x="51" y="17"/>
                    </a:lnTo>
                    <a:lnTo>
                      <a:pt x="47" y="14"/>
                    </a:lnTo>
                    <a:lnTo>
                      <a:pt x="44" y="12"/>
                    </a:lnTo>
                    <a:lnTo>
                      <a:pt x="41" y="10"/>
                    </a:lnTo>
                    <a:lnTo>
                      <a:pt x="37" y="9"/>
                    </a:lnTo>
                    <a:lnTo>
                      <a:pt x="34" y="7"/>
                    </a:lnTo>
                    <a:lnTo>
                      <a:pt x="30" y="6"/>
                    </a:lnTo>
                    <a:lnTo>
                      <a:pt x="27" y="5"/>
                    </a:lnTo>
                    <a:lnTo>
                      <a:pt x="23" y="5"/>
                    </a:lnTo>
                    <a:lnTo>
                      <a:pt x="15" y="4"/>
                    </a:lnTo>
                    <a:lnTo>
                      <a:pt x="8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106" y="105"/>
                    </a:moveTo>
                    <a:lnTo>
                      <a:pt x="104" y="124"/>
                    </a:lnTo>
                    <a:lnTo>
                      <a:pt x="90" y="111"/>
                    </a:lnTo>
                    <a:lnTo>
                      <a:pt x="106" y="105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35" name="Group 40"/>
            <p:cNvGrpSpPr>
              <a:grpSpLocks/>
            </p:cNvGrpSpPr>
            <p:nvPr/>
          </p:nvGrpSpPr>
          <p:grpSpPr bwMode="auto">
            <a:xfrm>
              <a:off x="1555" y="2166"/>
              <a:ext cx="186" cy="181"/>
              <a:chOff x="1255" y="1969"/>
              <a:chExt cx="146" cy="133"/>
            </a:xfrm>
          </p:grpSpPr>
          <p:sp>
            <p:nvSpPr>
              <p:cNvPr id="86" name="Freeform 41"/>
              <p:cNvSpPr>
                <a:spLocks noEditPoints="1"/>
              </p:cNvSpPr>
              <p:nvPr/>
            </p:nvSpPr>
            <p:spPr bwMode="auto">
              <a:xfrm>
                <a:off x="1273" y="1969"/>
                <a:ext cx="101" cy="130"/>
              </a:xfrm>
              <a:custGeom>
                <a:avLst/>
                <a:gdLst>
                  <a:gd name="T0" fmla="*/ 0 w 101"/>
                  <a:gd name="T1" fmla="*/ 0 h 130"/>
                  <a:gd name="T2" fmla="*/ 8 w 101"/>
                  <a:gd name="T3" fmla="*/ 0 h 130"/>
                  <a:gd name="T4" fmla="*/ 16 w 101"/>
                  <a:gd name="T5" fmla="*/ 1 h 130"/>
                  <a:gd name="T6" fmla="*/ 24 w 101"/>
                  <a:gd name="T7" fmla="*/ 2 h 130"/>
                  <a:gd name="T8" fmla="*/ 28 w 101"/>
                  <a:gd name="T9" fmla="*/ 3 h 130"/>
                  <a:gd name="T10" fmla="*/ 32 w 101"/>
                  <a:gd name="T11" fmla="*/ 4 h 130"/>
                  <a:gd name="T12" fmla="*/ 36 w 101"/>
                  <a:gd name="T13" fmla="*/ 5 h 130"/>
                  <a:gd name="T14" fmla="*/ 39 w 101"/>
                  <a:gd name="T15" fmla="*/ 7 h 130"/>
                  <a:gd name="T16" fmla="*/ 43 w 101"/>
                  <a:gd name="T17" fmla="*/ 9 h 130"/>
                  <a:gd name="T18" fmla="*/ 47 w 101"/>
                  <a:gd name="T19" fmla="*/ 11 h 130"/>
                  <a:gd name="T20" fmla="*/ 50 w 101"/>
                  <a:gd name="T21" fmla="*/ 13 h 130"/>
                  <a:gd name="T22" fmla="*/ 54 w 101"/>
                  <a:gd name="T23" fmla="*/ 16 h 130"/>
                  <a:gd name="T24" fmla="*/ 57 w 101"/>
                  <a:gd name="T25" fmla="*/ 20 h 130"/>
                  <a:gd name="T26" fmla="*/ 60 w 101"/>
                  <a:gd name="T27" fmla="*/ 24 h 130"/>
                  <a:gd name="T28" fmla="*/ 63 w 101"/>
                  <a:gd name="T29" fmla="*/ 28 h 130"/>
                  <a:gd name="T30" fmla="*/ 66 w 101"/>
                  <a:gd name="T31" fmla="*/ 33 h 130"/>
                  <a:gd name="T32" fmla="*/ 69 w 101"/>
                  <a:gd name="T33" fmla="*/ 38 h 130"/>
                  <a:gd name="T34" fmla="*/ 72 w 101"/>
                  <a:gd name="T35" fmla="*/ 43 h 130"/>
                  <a:gd name="T36" fmla="*/ 74 w 101"/>
                  <a:gd name="T37" fmla="*/ 49 h 130"/>
                  <a:gd name="T38" fmla="*/ 77 w 101"/>
                  <a:gd name="T39" fmla="*/ 56 h 130"/>
                  <a:gd name="T40" fmla="*/ 79 w 101"/>
                  <a:gd name="T41" fmla="*/ 62 h 130"/>
                  <a:gd name="T42" fmla="*/ 82 w 101"/>
                  <a:gd name="T43" fmla="*/ 69 h 130"/>
                  <a:gd name="T44" fmla="*/ 84 w 101"/>
                  <a:gd name="T45" fmla="*/ 76 h 130"/>
                  <a:gd name="T46" fmla="*/ 87 w 101"/>
                  <a:gd name="T47" fmla="*/ 83 h 130"/>
                  <a:gd name="T48" fmla="*/ 91 w 101"/>
                  <a:gd name="T49" fmla="*/ 98 h 130"/>
                  <a:gd name="T50" fmla="*/ 96 w 101"/>
                  <a:gd name="T51" fmla="*/ 117 h 130"/>
                  <a:gd name="T52" fmla="*/ 92 w 101"/>
                  <a:gd name="T53" fmla="*/ 118 h 130"/>
                  <a:gd name="T54" fmla="*/ 87 w 101"/>
                  <a:gd name="T55" fmla="*/ 99 h 130"/>
                  <a:gd name="T56" fmla="*/ 83 w 101"/>
                  <a:gd name="T57" fmla="*/ 84 h 130"/>
                  <a:gd name="T58" fmla="*/ 80 w 101"/>
                  <a:gd name="T59" fmla="*/ 77 h 130"/>
                  <a:gd name="T60" fmla="*/ 78 w 101"/>
                  <a:gd name="T61" fmla="*/ 70 h 130"/>
                  <a:gd name="T62" fmla="*/ 76 w 101"/>
                  <a:gd name="T63" fmla="*/ 64 h 130"/>
                  <a:gd name="T64" fmla="*/ 73 w 101"/>
                  <a:gd name="T65" fmla="*/ 57 h 130"/>
                  <a:gd name="T66" fmla="*/ 71 w 101"/>
                  <a:gd name="T67" fmla="*/ 51 h 130"/>
                  <a:gd name="T68" fmla="*/ 68 w 101"/>
                  <a:gd name="T69" fmla="*/ 45 h 130"/>
                  <a:gd name="T70" fmla="*/ 65 w 101"/>
                  <a:gd name="T71" fmla="*/ 40 h 130"/>
                  <a:gd name="T72" fmla="*/ 63 w 101"/>
                  <a:gd name="T73" fmla="*/ 35 h 130"/>
                  <a:gd name="T74" fmla="*/ 60 w 101"/>
                  <a:gd name="T75" fmla="*/ 30 h 130"/>
                  <a:gd name="T76" fmla="*/ 57 w 101"/>
                  <a:gd name="T77" fmla="*/ 26 h 130"/>
                  <a:gd name="T78" fmla="*/ 54 w 101"/>
                  <a:gd name="T79" fmla="*/ 23 h 130"/>
                  <a:gd name="T80" fmla="*/ 51 w 101"/>
                  <a:gd name="T81" fmla="*/ 20 h 130"/>
                  <a:gd name="T82" fmla="*/ 48 w 101"/>
                  <a:gd name="T83" fmla="*/ 17 h 130"/>
                  <a:gd name="T84" fmla="*/ 44 w 101"/>
                  <a:gd name="T85" fmla="*/ 14 h 130"/>
                  <a:gd name="T86" fmla="*/ 41 w 101"/>
                  <a:gd name="T87" fmla="*/ 12 h 130"/>
                  <a:gd name="T88" fmla="*/ 38 w 101"/>
                  <a:gd name="T89" fmla="*/ 11 h 130"/>
                  <a:gd name="T90" fmla="*/ 34 w 101"/>
                  <a:gd name="T91" fmla="*/ 9 h 130"/>
                  <a:gd name="T92" fmla="*/ 31 w 101"/>
                  <a:gd name="T93" fmla="*/ 8 h 130"/>
                  <a:gd name="T94" fmla="*/ 27 w 101"/>
                  <a:gd name="T95" fmla="*/ 7 h 130"/>
                  <a:gd name="T96" fmla="*/ 23 w 101"/>
                  <a:gd name="T97" fmla="*/ 6 h 130"/>
                  <a:gd name="T98" fmla="*/ 16 w 101"/>
                  <a:gd name="T99" fmla="*/ 5 h 130"/>
                  <a:gd name="T100" fmla="*/ 8 w 101"/>
                  <a:gd name="T101" fmla="*/ 5 h 130"/>
                  <a:gd name="T102" fmla="*/ 0 w 101"/>
                  <a:gd name="T103" fmla="*/ 4 h 130"/>
                  <a:gd name="T104" fmla="*/ 0 w 101"/>
                  <a:gd name="T105" fmla="*/ 0 h 130"/>
                  <a:gd name="T106" fmla="*/ 101 w 101"/>
                  <a:gd name="T107" fmla="*/ 111 h 130"/>
                  <a:gd name="T108" fmla="*/ 98 w 101"/>
                  <a:gd name="T109" fmla="*/ 130 h 130"/>
                  <a:gd name="T110" fmla="*/ 85 w 101"/>
                  <a:gd name="T111" fmla="*/ 115 h 130"/>
                  <a:gd name="T112" fmla="*/ 101 w 101"/>
                  <a:gd name="T113" fmla="*/ 111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1" h="130">
                    <a:moveTo>
                      <a:pt x="0" y="0"/>
                    </a:moveTo>
                    <a:lnTo>
                      <a:pt x="8" y="0"/>
                    </a:lnTo>
                    <a:lnTo>
                      <a:pt x="16" y="1"/>
                    </a:lnTo>
                    <a:lnTo>
                      <a:pt x="24" y="2"/>
                    </a:lnTo>
                    <a:lnTo>
                      <a:pt x="28" y="3"/>
                    </a:lnTo>
                    <a:lnTo>
                      <a:pt x="32" y="4"/>
                    </a:lnTo>
                    <a:lnTo>
                      <a:pt x="36" y="5"/>
                    </a:lnTo>
                    <a:lnTo>
                      <a:pt x="39" y="7"/>
                    </a:lnTo>
                    <a:lnTo>
                      <a:pt x="43" y="9"/>
                    </a:lnTo>
                    <a:lnTo>
                      <a:pt x="47" y="11"/>
                    </a:lnTo>
                    <a:lnTo>
                      <a:pt x="50" y="13"/>
                    </a:lnTo>
                    <a:lnTo>
                      <a:pt x="54" y="16"/>
                    </a:lnTo>
                    <a:lnTo>
                      <a:pt x="57" y="20"/>
                    </a:lnTo>
                    <a:lnTo>
                      <a:pt x="60" y="24"/>
                    </a:lnTo>
                    <a:lnTo>
                      <a:pt x="63" y="28"/>
                    </a:lnTo>
                    <a:lnTo>
                      <a:pt x="66" y="33"/>
                    </a:lnTo>
                    <a:lnTo>
                      <a:pt x="69" y="38"/>
                    </a:lnTo>
                    <a:lnTo>
                      <a:pt x="72" y="43"/>
                    </a:lnTo>
                    <a:lnTo>
                      <a:pt x="74" y="49"/>
                    </a:lnTo>
                    <a:lnTo>
                      <a:pt x="77" y="56"/>
                    </a:lnTo>
                    <a:lnTo>
                      <a:pt x="79" y="62"/>
                    </a:lnTo>
                    <a:lnTo>
                      <a:pt x="82" y="69"/>
                    </a:lnTo>
                    <a:lnTo>
                      <a:pt x="84" y="76"/>
                    </a:lnTo>
                    <a:lnTo>
                      <a:pt x="87" y="83"/>
                    </a:lnTo>
                    <a:lnTo>
                      <a:pt x="91" y="98"/>
                    </a:lnTo>
                    <a:lnTo>
                      <a:pt x="96" y="117"/>
                    </a:lnTo>
                    <a:lnTo>
                      <a:pt x="92" y="118"/>
                    </a:lnTo>
                    <a:lnTo>
                      <a:pt x="87" y="99"/>
                    </a:lnTo>
                    <a:lnTo>
                      <a:pt x="83" y="84"/>
                    </a:lnTo>
                    <a:lnTo>
                      <a:pt x="80" y="77"/>
                    </a:lnTo>
                    <a:lnTo>
                      <a:pt x="78" y="70"/>
                    </a:lnTo>
                    <a:lnTo>
                      <a:pt x="76" y="64"/>
                    </a:lnTo>
                    <a:lnTo>
                      <a:pt x="73" y="57"/>
                    </a:lnTo>
                    <a:lnTo>
                      <a:pt x="71" y="51"/>
                    </a:lnTo>
                    <a:lnTo>
                      <a:pt x="68" y="45"/>
                    </a:lnTo>
                    <a:lnTo>
                      <a:pt x="65" y="40"/>
                    </a:lnTo>
                    <a:lnTo>
                      <a:pt x="63" y="35"/>
                    </a:lnTo>
                    <a:lnTo>
                      <a:pt x="60" y="30"/>
                    </a:lnTo>
                    <a:lnTo>
                      <a:pt x="57" y="26"/>
                    </a:lnTo>
                    <a:lnTo>
                      <a:pt x="54" y="23"/>
                    </a:lnTo>
                    <a:lnTo>
                      <a:pt x="51" y="20"/>
                    </a:lnTo>
                    <a:lnTo>
                      <a:pt x="48" y="17"/>
                    </a:lnTo>
                    <a:lnTo>
                      <a:pt x="44" y="14"/>
                    </a:lnTo>
                    <a:lnTo>
                      <a:pt x="41" y="12"/>
                    </a:lnTo>
                    <a:lnTo>
                      <a:pt x="38" y="11"/>
                    </a:lnTo>
                    <a:lnTo>
                      <a:pt x="34" y="9"/>
                    </a:lnTo>
                    <a:lnTo>
                      <a:pt x="31" y="8"/>
                    </a:lnTo>
                    <a:lnTo>
                      <a:pt x="27" y="7"/>
                    </a:lnTo>
                    <a:lnTo>
                      <a:pt x="23" y="6"/>
                    </a:lnTo>
                    <a:lnTo>
                      <a:pt x="16" y="5"/>
                    </a:lnTo>
                    <a:lnTo>
                      <a:pt x="8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101" y="111"/>
                    </a:moveTo>
                    <a:lnTo>
                      <a:pt x="98" y="130"/>
                    </a:lnTo>
                    <a:lnTo>
                      <a:pt x="85" y="115"/>
                    </a:lnTo>
                    <a:lnTo>
                      <a:pt x="101" y="111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" name="Freeform 42"/>
              <p:cNvSpPr>
                <a:spLocks noEditPoints="1"/>
              </p:cNvSpPr>
              <p:nvPr/>
            </p:nvSpPr>
            <p:spPr bwMode="auto">
              <a:xfrm>
                <a:off x="1255" y="1972"/>
                <a:ext cx="101" cy="130"/>
              </a:xfrm>
              <a:custGeom>
                <a:avLst/>
                <a:gdLst>
                  <a:gd name="T0" fmla="*/ 0 w 101"/>
                  <a:gd name="T1" fmla="*/ 0 h 130"/>
                  <a:gd name="T2" fmla="*/ 8 w 101"/>
                  <a:gd name="T3" fmla="*/ 1 h 130"/>
                  <a:gd name="T4" fmla="*/ 16 w 101"/>
                  <a:gd name="T5" fmla="*/ 1 h 130"/>
                  <a:gd name="T6" fmla="*/ 24 w 101"/>
                  <a:gd name="T7" fmla="*/ 2 h 130"/>
                  <a:gd name="T8" fmla="*/ 28 w 101"/>
                  <a:gd name="T9" fmla="*/ 3 h 130"/>
                  <a:gd name="T10" fmla="*/ 32 w 101"/>
                  <a:gd name="T11" fmla="*/ 4 h 130"/>
                  <a:gd name="T12" fmla="*/ 36 w 101"/>
                  <a:gd name="T13" fmla="*/ 5 h 130"/>
                  <a:gd name="T14" fmla="*/ 39 w 101"/>
                  <a:gd name="T15" fmla="*/ 7 h 130"/>
                  <a:gd name="T16" fmla="*/ 43 w 101"/>
                  <a:gd name="T17" fmla="*/ 9 h 130"/>
                  <a:gd name="T18" fmla="*/ 47 w 101"/>
                  <a:gd name="T19" fmla="*/ 11 h 130"/>
                  <a:gd name="T20" fmla="*/ 50 w 101"/>
                  <a:gd name="T21" fmla="*/ 14 h 130"/>
                  <a:gd name="T22" fmla="*/ 54 w 101"/>
                  <a:gd name="T23" fmla="*/ 17 h 130"/>
                  <a:gd name="T24" fmla="*/ 57 w 101"/>
                  <a:gd name="T25" fmla="*/ 20 h 130"/>
                  <a:gd name="T26" fmla="*/ 60 w 101"/>
                  <a:gd name="T27" fmla="*/ 24 h 130"/>
                  <a:gd name="T28" fmla="*/ 63 w 101"/>
                  <a:gd name="T29" fmla="*/ 28 h 130"/>
                  <a:gd name="T30" fmla="*/ 66 w 101"/>
                  <a:gd name="T31" fmla="*/ 33 h 130"/>
                  <a:gd name="T32" fmla="*/ 69 w 101"/>
                  <a:gd name="T33" fmla="*/ 38 h 130"/>
                  <a:gd name="T34" fmla="*/ 72 w 101"/>
                  <a:gd name="T35" fmla="*/ 44 h 130"/>
                  <a:gd name="T36" fmla="*/ 74 w 101"/>
                  <a:gd name="T37" fmla="*/ 50 h 130"/>
                  <a:gd name="T38" fmla="*/ 77 w 101"/>
                  <a:gd name="T39" fmla="*/ 56 h 130"/>
                  <a:gd name="T40" fmla="*/ 79 w 101"/>
                  <a:gd name="T41" fmla="*/ 62 h 130"/>
                  <a:gd name="T42" fmla="*/ 82 w 101"/>
                  <a:gd name="T43" fmla="*/ 69 h 130"/>
                  <a:gd name="T44" fmla="*/ 84 w 101"/>
                  <a:gd name="T45" fmla="*/ 76 h 130"/>
                  <a:gd name="T46" fmla="*/ 87 w 101"/>
                  <a:gd name="T47" fmla="*/ 83 h 130"/>
                  <a:gd name="T48" fmla="*/ 91 w 101"/>
                  <a:gd name="T49" fmla="*/ 98 h 130"/>
                  <a:gd name="T50" fmla="*/ 96 w 101"/>
                  <a:gd name="T51" fmla="*/ 117 h 130"/>
                  <a:gd name="T52" fmla="*/ 92 w 101"/>
                  <a:gd name="T53" fmla="*/ 118 h 130"/>
                  <a:gd name="T54" fmla="*/ 87 w 101"/>
                  <a:gd name="T55" fmla="*/ 99 h 130"/>
                  <a:gd name="T56" fmla="*/ 82 w 101"/>
                  <a:gd name="T57" fmla="*/ 85 h 130"/>
                  <a:gd name="T58" fmla="*/ 80 w 101"/>
                  <a:gd name="T59" fmla="*/ 77 h 130"/>
                  <a:gd name="T60" fmla="*/ 78 w 101"/>
                  <a:gd name="T61" fmla="*/ 71 h 130"/>
                  <a:gd name="T62" fmla="*/ 75 w 101"/>
                  <a:gd name="T63" fmla="*/ 64 h 130"/>
                  <a:gd name="T64" fmla="*/ 73 w 101"/>
                  <a:gd name="T65" fmla="*/ 57 h 130"/>
                  <a:gd name="T66" fmla="*/ 71 w 101"/>
                  <a:gd name="T67" fmla="*/ 51 h 130"/>
                  <a:gd name="T68" fmla="*/ 68 w 101"/>
                  <a:gd name="T69" fmla="*/ 46 h 130"/>
                  <a:gd name="T70" fmla="*/ 65 w 101"/>
                  <a:gd name="T71" fmla="*/ 40 h 130"/>
                  <a:gd name="T72" fmla="*/ 63 w 101"/>
                  <a:gd name="T73" fmla="*/ 35 h 130"/>
                  <a:gd name="T74" fmla="*/ 60 w 101"/>
                  <a:gd name="T75" fmla="*/ 31 h 130"/>
                  <a:gd name="T76" fmla="*/ 57 w 101"/>
                  <a:gd name="T77" fmla="*/ 27 h 130"/>
                  <a:gd name="T78" fmla="*/ 54 w 101"/>
                  <a:gd name="T79" fmla="*/ 23 h 130"/>
                  <a:gd name="T80" fmla="*/ 51 w 101"/>
                  <a:gd name="T81" fmla="*/ 20 h 130"/>
                  <a:gd name="T82" fmla="*/ 48 w 101"/>
                  <a:gd name="T83" fmla="*/ 17 h 130"/>
                  <a:gd name="T84" fmla="*/ 44 w 101"/>
                  <a:gd name="T85" fmla="*/ 15 h 130"/>
                  <a:gd name="T86" fmla="*/ 41 w 101"/>
                  <a:gd name="T87" fmla="*/ 13 h 130"/>
                  <a:gd name="T88" fmla="*/ 38 w 101"/>
                  <a:gd name="T89" fmla="*/ 11 h 130"/>
                  <a:gd name="T90" fmla="*/ 34 w 101"/>
                  <a:gd name="T91" fmla="*/ 9 h 130"/>
                  <a:gd name="T92" fmla="*/ 31 w 101"/>
                  <a:gd name="T93" fmla="*/ 8 h 130"/>
                  <a:gd name="T94" fmla="*/ 27 w 101"/>
                  <a:gd name="T95" fmla="*/ 7 h 130"/>
                  <a:gd name="T96" fmla="*/ 23 w 101"/>
                  <a:gd name="T97" fmla="*/ 6 h 130"/>
                  <a:gd name="T98" fmla="*/ 16 w 101"/>
                  <a:gd name="T99" fmla="*/ 5 h 130"/>
                  <a:gd name="T100" fmla="*/ 8 w 101"/>
                  <a:gd name="T101" fmla="*/ 5 h 130"/>
                  <a:gd name="T102" fmla="*/ 0 w 101"/>
                  <a:gd name="T103" fmla="*/ 4 h 130"/>
                  <a:gd name="T104" fmla="*/ 0 w 101"/>
                  <a:gd name="T105" fmla="*/ 0 h 130"/>
                  <a:gd name="T106" fmla="*/ 101 w 101"/>
                  <a:gd name="T107" fmla="*/ 111 h 130"/>
                  <a:gd name="T108" fmla="*/ 98 w 101"/>
                  <a:gd name="T109" fmla="*/ 130 h 130"/>
                  <a:gd name="T110" fmla="*/ 85 w 101"/>
                  <a:gd name="T111" fmla="*/ 116 h 130"/>
                  <a:gd name="T112" fmla="*/ 101 w 101"/>
                  <a:gd name="T113" fmla="*/ 111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1" h="130">
                    <a:moveTo>
                      <a:pt x="0" y="0"/>
                    </a:moveTo>
                    <a:lnTo>
                      <a:pt x="8" y="1"/>
                    </a:lnTo>
                    <a:lnTo>
                      <a:pt x="16" y="1"/>
                    </a:lnTo>
                    <a:lnTo>
                      <a:pt x="24" y="2"/>
                    </a:lnTo>
                    <a:lnTo>
                      <a:pt x="28" y="3"/>
                    </a:lnTo>
                    <a:lnTo>
                      <a:pt x="32" y="4"/>
                    </a:lnTo>
                    <a:lnTo>
                      <a:pt x="36" y="5"/>
                    </a:lnTo>
                    <a:lnTo>
                      <a:pt x="39" y="7"/>
                    </a:lnTo>
                    <a:lnTo>
                      <a:pt x="43" y="9"/>
                    </a:lnTo>
                    <a:lnTo>
                      <a:pt x="47" y="11"/>
                    </a:lnTo>
                    <a:lnTo>
                      <a:pt x="50" y="14"/>
                    </a:lnTo>
                    <a:lnTo>
                      <a:pt x="54" y="17"/>
                    </a:lnTo>
                    <a:lnTo>
                      <a:pt x="57" y="20"/>
                    </a:lnTo>
                    <a:lnTo>
                      <a:pt x="60" y="24"/>
                    </a:lnTo>
                    <a:lnTo>
                      <a:pt x="63" y="28"/>
                    </a:lnTo>
                    <a:lnTo>
                      <a:pt x="66" y="33"/>
                    </a:lnTo>
                    <a:lnTo>
                      <a:pt x="69" y="38"/>
                    </a:lnTo>
                    <a:lnTo>
                      <a:pt x="72" y="44"/>
                    </a:lnTo>
                    <a:lnTo>
                      <a:pt x="74" y="50"/>
                    </a:lnTo>
                    <a:lnTo>
                      <a:pt x="77" y="56"/>
                    </a:lnTo>
                    <a:lnTo>
                      <a:pt x="79" y="62"/>
                    </a:lnTo>
                    <a:lnTo>
                      <a:pt x="82" y="69"/>
                    </a:lnTo>
                    <a:lnTo>
                      <a:pt x="84" y="76"/>
                    </a:lnTo>
                    <a:lnTo>
                      <a:pt x="87" y="83"/>
                    </a:lnTo>
                    <a:lnTo>
                      <a:pt x="91" y="98"/>
                    </a:lnTo>
                    <a:lnTo>
                      <a:pt x="96" y="117"/>
                    </a:lnTo>
                    <a:lnTo>
                      <a:pt x="92" y="118"/>
                    </a:lnTo>
                    <a:lnTo>
                      <a:pt x="87" y="99"/>
                    </a:lnTo>
                    <a:lnTo>
                      <a:pt x="82" y="85"/>
                    </a:lnTo>
                    <a:lnTo>
                      <a:pt x="80" y="77"/>
                    </a:lnTo>
                    <a:lnTo>
                      <a:pt x="78" y="71"/>
                    </a:lnTo>
                    <a:lnTo>
                      <a:pt x="75" y="64"/>
                    </a:lnTo>
                    <a:lnTo>
                      <a:pt x="73" y="57"/>
                    </a:lnTo>
                    <a:lnTo>
                      <a:pt x="71" y="51"/>
                    </a:lnTo>
                    <a:lnTo>
                      <a:pt x="68" y="46"/>
                    </a:lnTo>
                    <a:lnTo>
                      <a:pt x="65" y="40"/>
                    </a:lnTo>
                    <a:lnTo>
                      <a:pt x="63" y="35"/>
                    </a:lnTo>
                    <a:lnTo>
                      <a:pt x="60" y="31"/>
                    </a:lnTo>
                    <a:lnTo>
                      <a:pt x="57" y="27"/>
                    </a:lnTo>
                    <a:lnTo>
                      <a:pt x="54" y="23"/>
                    </a:lnTo>
                    <a:lnTo>
                      <a:pt x="51" y="20"/>
                    </a:lnTo>
                    <a:lnTo>
                      <a:pt x="48" y="17"/>
                    </a:lnTo>
                    <a:lnTo>
                      <a:pt x="44" y="15"/>
                    </a:lnTo>
                    <a:lnTo>
                      <a:pt x="41" y="13"/>
                    </a:lnTo>
                    <a:lnTo>
                      <a:pt x="38" y="11"/>
                    </a:lnTo>
                    <a:lnTo>
                      <a:pt x="34" y="9"/>
                    </a:lnTo>
                    <a:lnTo>
                      <a:pt x="31" y="8"/>
                    </a:lnTo>
                    <a:lnTo>
                      <a:pt x="27" y="7"/>
                    </a:lnTo>
                    <a:lnTo>
                      <a:pt x="23" y="6"/>
                    </a:lnTo>
                    <a:lnTo>
                      <a:pt x="16" y="5"/>
                    </a:lnTo>
                    <a:lnTo>
                      <a:pt x="8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101" y="111"/>
                    </a:moveTo>
                    <a:lnTo>
                      <a:pt x="98" y="130"/>
                    </a:lnTo>
                    <a:lnTo>
                      <a:pt x="85" y="116"/>
                    </a:lnTo>
                    <a:lnTo>
                      <a:pt x="101" y="111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" name="Freeform 43"/>
              <p:cNvSpPr>
                <a:spLocks noEditPoints="1"/>
              </p:cNvSpPr>
              <p:nvPr/>
            </p:nvSpPr>
            <p:spPr bwMode="auto">
              <a:xfrm>
                <a:off x="1275" y="1979"/>
                <a:ext cx="126" cy="106"/>
              </a:xfrm>
              <a:custGeom>
                <a:avLst/>
                <a:gdLst>
                  <a:gd name="T0" fmla="*/ 0 w 126"/>
                  <a:gd name="T1" fmla="*/ 4 h 106"/>
                  <a:gd name="T2" fmla="*/ 8 w 126"/>
                  <a:gd name="T3" fmla="*/ 2 h 106"/>
                  <a:gd name="T4" fmla="*/ 16 w 126"/>
                  <a:gd name="T5" fmla="*/ 1 h 106"/>
                  <a:gd name="T6" fmla="*/ 24 w 126"/>
                  <a:gd name="T7" fmla="*/ 0 h 106"/>
                  <a:gd name="T8" fmla="*/ 28 w 126"/>
                  <a:gd name="T9" fmla="*/ 0 h 106"/>
                  <a:gd name="T10" fmla="*/ 31 w 126"/>
                  <a:gd name="T11" fmla="*/ 0 h 106"/>
                  <a:gd name="T12" fmla="*/ 35 w 126"/>
                  <a:gd name="T13" fmla="*/ 1 h 106"/>
                  <a:gd name="T14" fmla="*/ 39 w 126"/>
                  <a:gd name="T15" fmla="*/ 1 h 106"/>
                  <a:gd name="T16" fmla="*/ 43 w 126"/>
                  <a:gd name="T17" fmla="*/ 2 h 106"/>
                  <a:gd name="T18" fmla="*/ 48 w 126"/>
                  <a:gd name="T19" fmla="*/ 3 h 106"/>
                  <a:gd name="T20" fmla="*/ 52 w 126"/>
                  <a:gd name="T21" fmla="*/ 5 h 106"/>
                  <a:gd name="T22" fmla="*/ 56 w 126"/>
                  <a:gd name="T23" fmla="*/ 7 h 106"/>
                  <a:gd name="T24" fmla="*/ 60 w 126"/>
                  <a:gd name="T25" fmla="*/ 10 h 106"/>
                  <a:gd name="T26" fmla="*/ 64 w 126"/>
                  <a:gd name="T27" fmla="*/ 13 h 106"/>
                  <a:gd name="T28" fmla="*/ 68 w 126"/>
                  <a:gd name="T29" fmla="*/ 16 h 106"/>
                  <a:gd name="T30" fmla="*/ 72 w 126"/>
                  <a:gd name="T31" fmla="*/ 20 h 106"/>
                  <a:gd name="T32" fmla="*/ 76 w 126"/>
                  <a:gd name="T33" fmla="*/ 24 h 106"/>
                  <a:gd name="T34" fmla="*/ 80 w 126"/>
                  <a:gd name="T35" fmla="*/ 29 h 106"/>
                  <a:gd name="T36" fmla="*/ 84 w 126"/>
                  <a:gd name="T37" fmla="*/ 34 h 106"/>
                  <a:gd name="T38" fmla="*/ 88 w 126"/>
                  <a:gd name="T39" fmla="*/ 39 h 106"/>
                  <a:gd name="T40" fmla="*/ 92 w 126"/>
                  <a:gd name="T41" fmla="*/ 45 h 106"/>
                  <a:gd name="T42" fmla="*/ 96 w 126"/>
                  <a:gd name="T43" fmla="*/ 51 h 106"/>
                  <a:gd name="T44" fmla="*/ 100 w 126"/>
                  <a:gd name="T45" fmla="*/ 57 h 106"/>
                  <a:gd name="T46" fmla="*/ 104 w 126"/>
                  <a:gd name="T47" fmla="*/ 64 h 106"/>
                  <a:gd name="T48" fmla="*/ 112 w 126"/>
                  <a:gd name="T49" fmla="*/ 77 h 106"/>
                  <a:gd name="T50" fmla="*/ 122 w 126"/>
                  <a:gd name="T51" fmla="*/ 94 h 106"/>
                  <a:gd name="T52" fmla="*/ 118 w 126"/>
                  <a:gd name="T53" fmla="*/ 96 h 106"/>
                  <a:gd name="T54" fmla="*/ 108 w 126"/>
                  <a:gd name="T55" fmla="*/ 79 h 106"/>
                  <a:gd name="T56" fmla="*/ 100 w 126"/>
                  <a:gd name="T57" fmla="*/ 66 h 106"/>
                  <a:gd name="T58" fmla="*/ 96 w 126"/>
                  <a:gd name="T59" fmla="*/ 60 h 106"/>
                  <a:gd name="T60" fmla="*/ 92 w 126"/>
                  <a:gd name="T61" fmla="*/ 53 h 106"/>
                  <a:gd name="T62" fmla="*/ 88 w 126"/>
                  <a:gd name="T63" fmla="*/ 48 h 106"/>
                  <a:gd name="T64" fmla="*/ 84 w 126"/>
                  <a:gd name="T65" fmla="*/ 42 h 106"/>
                  <a:gd name="T66" fmla="*/ 81 w 126"/>
                  <a:gd name="T67" fmla="*/ 37 h 106"/>
                  <a:gd name="T68" fmla="*/ 77 w 126"/>
                  <a:gd name="T69" fmla="*/ 32 h 106"/>
                  <a:gd name="T70" fmla="*/ 73 w 126"/>
                  <a:gd name="T71" fmla="*/ 27 h 106"/>
                  <a:gd name="T72" fmla="*/ 69 w 126"/>
                  <a:gd name="T73" fmla="*/ 23 h 106"/>
                  <a:gd name="T74" fmla="*/ 65 w 126"/>
                  <a:gd name="T75" fmla="*/ 19 h 106"/>
                  <a:gd name="T76" fmla="*/ 61 w 126"/>
                  <a:gd name="T77" fmla="*/ 16 h 106"/>
                  <a:gd name="T78" fmla="*/ 57 w 126"/>
                  <a:gd name="T79" fmla="*/ 13 h 106"/>
                  <a:gd name="T80" fmla="*/ 54 w 126"/>
                  <a:gd name="T81" fmla="*/ 11 h 106"/>
                  <a:gd name="T82" fmla="*/ 50 w 126"/>
                  <a:gd name="T83" fmla="*/ 9 h 106"/>
                  <a:gd name="T84" fmla="*/ 46 w 126"/>
                  <a:gd name="T85" fmla="*/ 7 h 106"/>
                  <a:gd name="T86" fmla="*/ 43 w 126"/>
                  <a:gd name="T87" fmla="*/ 6 h 106"/>
                  <a:gd name="T88" fmla="*/ 39 w 126"/>
                  <a:gd name="T89" fmla="*/ 5 h 106"/>
                  <a:gd name="T90" fmla="*/ 35 w 126"/>
                  <a:gd name="T91" fmla="*/ 5 h 106"/>
                  <a:gd name="T92" fmla="*/ 31 w 126"/>
                  <a:gd name="T93" fmla="*/ 4 h 106"/>
                  <a:gd name="T94" fmla="*/ 28 w 126"/>
                  <a:gd name="T95" fmla="*/ 4 h 106"/>
                  <a:gd name="T96" fmla="*/ 24 w 126"/>
                  <a:gd name="T97" fmla="*/ 4 h 106"/>
                  <a:gd name="T98" fmla="*/ 16 w 126"/>
                  <a:gd name="T99" fmla="*/ 5 h 106"/>
                  <a:gd name="T100" fmla="*/ 9 w 126"/>
                  <a:gd name="T101" fmla="*/ 7 h 106"/>
                  <a:gd name="T102" fmla="*/ 1 w 126"/>
                  <a:gd name="T103" fmla="*/ 8 h 106"/>
                  <a:gd name="T104" fmla="*/ 0 w 126"/>
                  <a:gd name="T105" fmla="*/ 4 h 106"/>
                  <a:gd name="T106" fmla="*/ 125 w 126"/>
                  <a:gd name="T107" fmla="*/ 87 h 106"/>
                  <a:gd name="T108" fmla="*/ 126 w 126"/>
                  <a:gd name="T109" fmla="*/ 106 h 106"/>
                  <a:gd name="T110" fmla="*/ 110 w 126"/>
                  <a:gd name="T111" fmla="*/ 95 h 106"/>
                  <a:gd name="T112" fmla="*/ 125 w 126"/>
                  <a:gd name="T113" fmla="*/ 87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6" h="106">
                    <a:moveTo>
                      <a:pt x="0" y="4"/>
                    </a:moveTo>
                    <a:lnTo>
                      <a:pt x="8" y="2"/>
                    </a:lnTo>
                    <a:lnTo>
                      <a:pt x="16" y="1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5" y="1"/>
                    </a:lnTo>
                    <a:lnTo>
                      <a:pt x="39" y="1"/>
                    </a:lnTo>
                    <a:lnTo>
                      <a:pt x="43" y="2"/>
                    </a:lnTo>
                    <a:lnTo>
                      <a:pt x="48" y="3"/>
                    </a:lnTo>
                    <a:lnTo>
                      <a:pt x="52" y="5"/>
                    </a:lnTo>
                    <a:lnTo>
                      <a:pt x="56" y="7"/>
                    </a:lnTo>
                    <a:lnTo>
                      <a:pt x="60" y="10"/>
                    </a:lnTo>
                    <a:lnTo>
                      <a:pt x="64" y="13"/>
                    </a:lnTo>
                    <a:lnTo>
                      <a:pt x="68" y="16"/>
                    </a:lnTo>
                    <a:lnTo>
                      <a:pt x="72" y="20"/>
                    </a:lnTo>
                    <a:lnTo>
                      <a:pt x="76" y="24"/>
                    </a:lnTo>
                    <a:lnTo>
                      <a:pt x="80" y="29"/>
                    </a:lnTo>
                    <a:lnTo>
                      <a:pt x="84" y="34"/>
                    </a:lnTo>
                    <a:lnTo>
                      <a:pt x="88" y="39"/>
                    </a:lnTo>
                    <a:lnTo>
                      <a:pt x="92" y="45"/>
                    </a:lnTo>
                    <a:lnTo>
                      <a:pt x="96" y="51"/>
                    </a:lnTo>
                    <a:lnTo>
                      <a:pt x="100" y="57"/>
                    </a:lnTo>
                    <a:lnTo>
                      <a:pt x="104" y="64"/>
                    </a:lnTo>
                    <a:lnTo>
                      <a:pt x="112" y="77"/>
                    </a:lnTo>
                    <a:lnTo>
                      <a:pt x="122" y="94"/>
                    </a:lnTo>
                    <a:lnTo>
                      <a:pt x="118" y="96"/>
                    </a:lnTo>
                    <a:lnTo>
                      <a:pt x="108" y="79"/>
                    </a:lnTo>
                    <a:lnTo>
                      <a:pt x="100" y="66"/>
                    </a:lnTo>
                    <a:lnTo>
                      <a:pt x="96" y="60"/>
                    </a:lnTo>
                    <a:lnTo>
                      <a:pt x="92" y="53"/>
                    </a:lnTo>
                    <a:lnTo>
                      <a:pt x="88" y="48"/>
                    </a:lnTo>
                    <a:lnTo>
                      <a:pt x="84" y="42"/>
                    </a:lnTo>
                    <a:lnTo>
                      <a:pt x="81" y="37"/>
                    </a:lnTo>
                    <a:lnTo>
                      <a:pt x="77" y="32"/>
                    </a:lnTo>
                    <a:lnTo>
                      <a:pt x="73" y="27"/>
                    </a:lnTo>
                    <a:lnTo>
                      <a:pt x="69" y="23"/>
                    </a:lnTo>
                    <a:lnTo>
                      <a:pt x="65" y="19"/>
                    </a:lnTo>
                    <a:lnTo>
                      <a:pt x="61" y="16"/>
                    </a:lnTo>
                    <a:lnTo>
                      <a:pt x="57" y="13"/>
                    </a:lnTo>
                    <a:lnTo>
                      <a:pt x="54" y="11"/>
                    </a:lnTo>
                    <a:lnTo>
                      <a:pt x="50" y="9"/>
                    </a:lnTo>
                    <a:lnTo>
                      <a:pt x="46" y="7"/>
                    </a:lnTo>
                    <a:lnTo>
                      <a:pt x="43" y="6"/>
                    </a:lnTo>
                    <a:lnTo>
                      <a:pt x="39" y="5"/>
                    </a:lnTo>
                    <a:lnTo>
                      <a:pt x="35" y="5"/>
                    </a:lnTo>
                    <a:lnTo>
                      <a:pt x="31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16" y="5"/>
                    </a:lnTo>
                    <a:lnTo>
                      <a:pt x="9" y="7"/>
                    </a:lnTo>
                    <a:lnTo>
                      <a:pt x="1" y="8"/>
                    </a:lnTo>
                    <a:lnTo>
                      <a:pt x="0" y="4"/>
                    </a:lnTo>
                    <a:close/>
                    <a:moveTo>
                      <a:pt x="125" y="87"/>
                    </a:moveTo>
                    <a:lnTo>
                      <a:pt x="126" y="106"/>
                    </a:lnTo>
                    <a:lnTo>
                      <a:pt x="110" y="95"/>
                    </a:lnTo>
                    <a:lnTo>
                      <a:pt x="125" y="87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36" name="Freeform 44"/>
            <p:cNvSpPr>
              <a:spLocks noEditPoints="1"/>
            </p:cNvSpPr>
            <p:nvPr/>
          </p:nvSpPr>
          <p:spPr bwMode="auto">
            <a:xfrm>
              <a:off x="1652" y="2190"/>
              <a:ext cx="79" cy="163"/>
            </a:xfrm>
            <a:custGeom>
              <a:avLst/>
              <a:gdLst>
                <a:gd name="T0" fmla="*/ 0 w 62"/>
                <a:gd name="T1" fmla="*/ 118 h 120"/>
                <a:gd name="T2" fmla="*/ 54 w 62"/>
                <a:gd name="T3" fmla="*/ 11 h 120"/>
                <a:gd name="T4" fmla="*/ 58 w 62"/>
                <a:gd name="T5" fmla="*/ 13 h 120"/>
                <a:gd name="T6" fmla="*/ 4 w 62"/>
                <a:gd name="T7" fmla="*/ 120 h 120"/>
                <a:gd name="T8" fmla="*/ 0 w 62"/>
                <a:gd name="T9" fmla="*/ 118 h 120"/>
                <a:gd name="T10" fmla="*/ 47 w 62"/>
                <a:gd name="T11" fmla="*/ 12 h 120"/>
                <a:gd name="T12" fmla="*/ 62 w 62"/>
                <a:gd name="T13" fmla="*/ 0 h 120"/>
                <a:gd name="T14" fmla="*/ 62 w 62"/>
                <a:gd name="T15" fmla="*/ 19 h 120"/>
                <a:gd name="T16" fmla="*/ 47 w 62"/>
                <a:gd name="T17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20">
                  <a:moveTo>
                    <a:pt x="0" y="118"/>
                  </a:moveTo>
                  <a:lnTo>
                    <a:pt x="54" y="11"/>
                  </a:lnTo>
                  <a:lnTo>
                    <a:pt x="58" y="13"/>
                  </a:lnTo>
                  <a:lnTo>
                    <a:pt x="4" y="120"/>
                  </a:lnTo>
                  <a:lnTo>
                    <a:pt x="0" y="118"/>
                  </a:lnTo>
                  <a:close/>
                  <a:moveTo>
                    <a:pt x="47" y="12"/>
                  </a:moveTo>
                  <a:lnTo>
                    <a:pt x="62" y="0"/>
                  </a:lnTo>
                  <a:lnTo>
                    <a:pt x="62" y="19"/>
                  </a:lnTo>
                  <a:lnTo>
                    <a:pt x="47" y="12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Freeform 45"/>
            <p:cNvSpPr>
              <a:spLocks noEditPoints="1"/>
            </p:cNvSpPr>
            <p:nvPr/>
          </p:nvSpPr>
          <p:spPr bwMode="auto">
            <a:xfrm>
              <a:off x="1667" y="2204"/>
              <a:ext cx="84" cy="133"/>
            </a:xfrm>
            <a:custGeom>
              <a:avLst/>
              <a:gdLst>
                <a:gd name="T0" fmla="*/ 0 w 66"/>
                <a:gd name="T1" fmla="*/ 95 h 98"/>
                <a:gd name="T2" fmla="*/ 57 w 66"/>
                <a:gd name="T3" fmla="*/ 10 h 98"/>
                <a:gd name="T4" fmla="*/ 61 w 66"/>
                <a:gd name="T5" fmla="*/ 12 h 98"/>
                <a:gd name="T6" fmla="*/ 3 w 66"/>
                <a:gd name="T7" fmla="*/ 98 h 98"/>
                <a:gd name="T8" fmla="*/ 0 w 66"/>
                <a:gd name="T9" fmla="*/ 95 h 98"/>
                <a:gd name="T10" fmla="*/ 49 w 66"/>
                <a:gd name="T11" fmla="*/ 10 h 98"/>
                <a:gd name="T12" fmla="*/ 66 w 66"/>
                <a:gd name="T13" fmla="*/ 0 h 98"/>
                <a:gd name="T14" fmla="*/ 64 w 66"/>
                <a:gd name="T15" fmla="*/ 19 h 98"/>
                <a:gd name="T16" fmla="*/ 49 w 66"/>
                <a:gd name="T17" fmla="*/ 1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98">
                  <a:moveTo>
                    <a:pt x="0" y="95"/>
                  </a:moveTo>
                  <a:lnTo>
                    <a:pt x="57" y="10"/>
                  </a:lnTo>
                  <a:lnTo>
                    <a:pt x="61" y="12"/>
                  </a:lnTo>
                  <a:lnTo>
                    <a:pt x="3" y="98"/>
                  </a:lnTo>
                  <a:lnTo>
                    <a:pt x="0" y="95"/>
                  </a:lnTo>
                  <a:close/>
                  <a:moveTo>
                    <a:pt x="49" y="10"/>
                  </a:moveTo>
                  <a:lnTo>
                    <a:pt x="66" y="0"/>
                  </a:lnTo>
                  <a:lnTo>
                    <a:pt x="64" y="19"/>
                  </a:lnTo>
                  <a:lnTo>
                    <a:pt x="49" y="10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Freeform 46"/>
            <p:cNvSpPr>
              <a:spLocks noEditPoints="1"/>
            </p:cNvSpPr>
            <p:nvPr/>
          </p:nvSpPr>
          <p:spPr bwMode="auto">
            <a:xfrm>
              <a:off x="1685" y="2221"/>
              <a:ext cx="84" cy="132"/>
            </a:xfrm>
            <a:custGeom>
              <a:avLst/>
              <a:gdLst>
                <a:gd name="T0" fmla="*/ 0 w 66"/>
                <a:gd name="T1" fmla="*/ 94 h 97"/>
                <a:gd name="T2" fmla="*/ 57 w 66"/>
                <a:gd name="T3" fmla="*/ 9 h 97"/>
                <a:gd name="T4" fmla="*/ 60 w 66"/>
                <a:gd name="T5" fmla="*/ 11 h 97"/>
                <a:gd name="T6" fmla="*/ 4 w 66"/>
                <a:gd name="T7" fmla="*/ 97 h 97"/>
                <a:gd name="T8" fmla="*/ 0 w 66"/>
                <a:gd name="T9" fmla="*/ 94 h 97"/>
                <a:gd name="T10" fmla="*/ 49 w 66"/>
                <a:gd name="T11" fmla="*/ 9 h 97"/>
                <a:gd name="T12" fmla="*/ 66 w 66"/>
                <a:gd name="T13" fmla="*/ 0 h 97"/>
                <a:gd name="T14" fmla="*/ 63 w 66"/>
                <a:gd name="T15" fmla="*/ 18 h 97"/>
                <a:gd name="T16" fmla="*/ 49 w 66"/>
                <a:gd name="T17" fmla="*/ 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97">
                  <a:moveTo>
                    <a:pt x="0" y="94"/>
                  </a:moveTo>
                  <a:lnTo>
                    <a:pt x="57" y="9"/>
                  </a:lnTo>
                  <a:lnTo>
                    <a:pt x="60" y="11"/>
                  </a:lnTo>
                  <a:lnTo>
                    <a:pt x="4" y="97"/>
                  </a:lnTo>
                  <a:lnTo>
                    <a:pt x="0" y="94"/>
                  </a:lnTo>
                  <a:close/>
                  <a:moveTo>
                    <a:pt x="49" y="9"/>
                  </a:moveTo>
                  <a:lnTo>
                    <a:pt x="66" y="0"/>
                  </a:lnTo>
                  <a:lnTo>
                    <a:pt x="63" y="18"/>
                  </a:lnTo>
                  <a:lnTo>
                    <a:pt x="49" y="9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Freeform 47"/>
            <p:cNvSpPr>
              <a:spLocks noEditPoints="1"/>
            </p:cNvSpPr>
            <p:nvPr/>
          </p:nvSpPr>
          <p:spPr bwMode="auto">
            <a:xfrm>
              <a:off x="1692" y="2234"/>
              <a:ext cx="97" cy="119"/>
            </a:xfrm>
            <a:custGeom>
              <a:avLst/>
              <a:gdLst>
                <a:gd name="T0" fmla="*/ 0 w 76"/>
                <a:gd name="T1" fmla="*/ 85 h 88"/>
                <a:gd name="T2" fmla="*/ 66 w 76"/>
                <a:gd name="T3" fmla="*/ 8 h 88"/>
                <a:gd name="T4" fmla="*/ 69 w 76"/>
                <a:gd name="T5" fmla="*/ 11 h 88"/>
                <a:gd name="T6" fmla="*/ 3 w 76"/>
                <a:gd name="T7" fmla="*/ 88 h 88"/>
                <a:gd name="T8" fmla="*/ 0 w 76"/>
                <a:gd name="T9" fmla="*/ 85 h 88"/>
                <a:gd name="T10" fmla="*/ 59 w 76"/>
                <a:gd name="T11" fmla="*/ 8 h 88"/>
                <a:gd name="T12" fmla="*/ 76 w 76"/>
                <a:gd name="T13" fmla="*/ 0 h 88"/>
                <a:gd name="T14" fmla="*/ 72 w 76"/>
                <a:gd name="T15" fmla="*/ 19 h 88"/>
                <a:gd name="T16" fmla="*/ 59 w 76"/>
                <a:gd name="T17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8">
                  <a:moveTo>
                    <a:pt x="0" y="85"/>
                  </a:moveTo>
                  <a:lnTo>
                    <a:pt x="66" y="8"/>
                  </a:lnTo>
                  <a:lnTo>
                    <a:pt x="69" y="11"/>
                  </a:lnTo>
                  <a:lnTo>
                    <a:pt x="3" y="88"/>
                  </a:lnTo>
                  <a:lnTo>
                    <a:pt x="0" y="85"/>
                  </a:lnTo>
                  <a:close/>
                  <a:moveTo>
                    <a:pt x="59" y="8"/>
                  </a:moveTo>
                  <a:lnTo>
                    <a:pt x="76" y="0"/>
                  </a:lnTo>
                  <a:lnTo>
                    <a:pt x="72" y="19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Line 48"/>
            <p:cNvSpPr>
              <a:spLocks noChangeShapeType="1"/>
            </p:cNvSpPr>
            <p:nvPr/>
          </p:nvSpPr>
          <p:spPr bwMode="auto">
            <a:xfrm>
              <a:off x="1736" y="2190"/>
              <a:ext cx="1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41" name="Group 49"/>
            <p:cNvGrpSpPr>
              <a:grpSpLocks/>
            </p:cNvGrpSpPr>
            <p:nvPr/>
          </p:nvGrpSpPr>
          <p:grpSpPr bwMode="auto">
            <a:xfrm>
              <a:off x="1914" y="2106"/>
              <a:ext cx="246" cy="175"/>
              <a:chOff x="1537" y="1925"/>
              <a:chExt cx="193" cy="129"/>
            </a:xfrm>
          </p:grpSpPr>
          <p:sp>
            <p:nvSpPr>
              <p:cNvPr id="84" name="Freeform 50"/>
              <p:cNvSpPr>
                <a:spLocks/>
              </p:cNvSpPr>
              <p:nvPr/>
            </p:nvSpPr>
            <p:spPr bwMode="auto">
              <a:xfrm>
                <a:off x="1537" y="1925"/>
                <a:ext cx="193" cy="129"/>
              </a:xfrm>
              <a:custGeom>
                <a:avLst/>
                <a:gdLst>
                  <a:gd name="T0" fmla="*/ 145 w 193"/>
                  <a:gd name="T1" fmla="*/ 129 h 129"/>
                  <a:gd name="T2" fmla="*/ 145 w 193"/>
                  <a:gd name="T3" fmla="*/ 97 h 129"/>
                  <a:gd name="T4" fmla="*/ 0 w 193"/>
                  <a:gd name="T5" fmla="*/ 97 h 129"/>
                  <a:gd name="T6" fmla="*/ 0 w 193"/>
                  <a:gd name="T7" fmla="*/ 32 h 129"/>
                  <a:gd name="T8" fmla="*/ 145 w 193"/>
                  <a:gd name="T9" fmla="*/ 32 h 129"/>
                  <a:gd name="T10" fmla="*/ 145 w 193"/>
                  <a:gd name="T11" fmla="*/ 0 h 129"/>
                  <a:gd name="T12" fmla="*/ 193 w 193"/>
                  <a:gd name="T13" fmla="*/ 64 h 129"/>
                  <a:gd name="T14" fmla="*/ 145 w 193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129">
                    <a:moveTo>
                      <a:pt x="145" y="129"/>
                    </a:moveTo>
                    <a:lnTo>
                      <a:pt x="145" y="97"/>
                    </a:lnTo>
                    <a:lnTo>
                      <a:pt x="0" y="97"/>
                    </a:lnTo>
                    <a:lnTo>
                      <a:pt x="0" y="32"/>
                    </a:lnTo>
                    <a:lnTo>
                      <a:pt x="145" y="32"/>
                    </a:lnTo>
                    <a:lnTo>
                      <a:pt x="145" y="0"/>
                    </a:lnTo>
                    <a:lnTo>
                      <a:pt x="193" y="64"/>
                    </a:lnTo>
                    <a:lnTo>
                      <a:pt x="145" y="129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" name="Freeform 51"/>
              <p:cNvSpPr>
                <a:spLocks/>
              </p:cNvSpPr>
              <p:nvPr/>
            </p:nvSpPr>
            <p:spPr bwMode="auto">
              <a:xfrm>
                <a:off x="1537" y="1925"/>
                <a:ext cx="193" cy="129"/>
              </a:xfrm>
              <a:custGeom>
                <a:avLst/>
                <a:gdLst>
                  <a:gd name="T0" fmla="*/ 145 w 193"/>
                  <a:gd name="T1" fmla="*/ 129 h 129"/>
                  <a:gd name="T2" fmla="*/ 145 w 193"/>
                  <a:gd name="T3" fmla="*/ 97 h 129"/>
                  <a:gd name="T4" fmla="*/ 0 w 193"/>
                  <a:gd name="T5" fmla="*/ 97 h 129"/>
                  <a:gd name="T6" fmla="*/ 0 w 193"/>
                  <a:gd name="T7" fmla="*/ 32 h 129"/>
                  <a:gd name="T8" fmla="*/ 145 w 193"/>
                  <a:gd name="T9" fmla="*/ 32 h 129"/>
                  <a:gd name="T10" fmla="*/ 145 w 193"/>
                  <a:gd name="T11" fmla="*/ 0 h 129"/>
                  <a:gd name="T12" fmla="*/ 193 w 193"/>
                  <a:gd name="T13" fmla="*/ 64 h 129"/>
                  <a:gd name="T14" fmla="*/ 145 w 193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129">
                    <a:moveTo>
                      <a:pt x="145" y="129"/>
                    </a:moveTo>
                    <a:lnTo>
                      <a:pt x="145" y="97"/>
                    </a:lnTo>
                    <a:lnTo>
                      <a:pt x="0" y="97"/>
                    </a:lnTo>
                    <a:lnTo>
                      <a:pt x="0" y="32"/>
                    </a:lnTo>
                    <a:lnTo>
                      <a:pt x="145" y="32"/>
                    </a:lnTo>
                    <a:lnTo>
                      <a:pt x="145" y="0"/>
                    </a:lnTo>
                    <a:lnTo>
                      <a:pt x="193" y="64"/>
                    </a:lnTo>
                    <a:lnTo>
                      <a:pt x="145" y="129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42" name="Freeform 52"/>
            <p:cNvSpPr>
              <a:spLocks/>
            </p:cNvSpPr>
            <p:nvPr/>
          </p:nvSpPr>
          <p:spPr bwMode="auto">
            <a:xfrm>
              <a:off x="1235" y="2054"/>
              <a:ext cx="254" cy="87"/>
            </a:xfrm>
            <a:custGeom>
              <a:avLst/>
              <a:gdLst>
                <a:gd name="T0" fmla="*/ 0 w 199"/>
                <a:gd name="T1" fmla="*/ 36 h 64"/>
                <a:gd name="T2" fmla="*/ 35 w 199"/>
                <a:gd name="T3" fmla="*/ 10 h 64"/>
                <a:gd name="T4" fmla="*/ 92 w 199"/>
                <a:gd name="T5" fmla="*/ 3 h 64"/>
                <a:gd name="T6" fmla="*/ 160 w 199"/>
                <a:gd name="T7" fmla="*/ 30 h 64"/>
                <a:gd name="T8" fmla="*/ 199 w 199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64">
                  <a:moveTo>
                    <a:pt x="0" y="36"/>
                  </a:moveTo>
                  <a:cubicBezTo>
                    <a:pt x="5" y="32"/>
                    <a:pt x="19" y="15"/>
                    <a:pt x="35" y="10"/>
                  </a:cubicBezTo>
                  <a:cubicBezTo>
                    <a:pt x="50" y="5"/>
                    <a:pt x="71" y="0"/>
                    <a:pt x="92" y="3"/>
                  </a:cubicBezTo>
                  <a:cubicBezTo>
                    <a:pt x="113" y="6"/>
                    <a:pt x="142" y="20"/>
                    <a:pt x="160" y="30"/>
                  </a:cubicBezTo>
                  <a:cubicBezTo>
                    <a:pt x="178" y="40"/>
                    <a:pt x="191" y="56"/>
                    <a:pt x="199" y="64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Freeform 53"/>
            <p:cNvSpPr>
              <a:spLocks/>
            </p:cNvSpPr>
            <p:nvPr/>
          </p:nvSpPr>
          <p:spPr bwMode="auto">
            <a:xfrm>
              <a:off x="1520" y="2136"/>
              <a:ext cx="138" cy="54"/>
            </a:xfrm>
            <a:custGeom>
              <a:avLst/>
              <a:gdLst>
                <a:gd name="T0" fmla="*/ 0 w 108"/>
                <a:gd name="T1" fmla="*/ 40 h 40"/>
                <a:gd name="T2" fmla="*/ 23 w 108"/>
                <a:gd name="T3" fmla="*/ 14 h 40"/>
                <a:gd name="T4" fmla="*/ 56 w 108"/>
                <a:gd name="T5" fmla="*/ 0 h 40"/>
                <a:gd name="T6" fmla="*/ 91 w 108"/>
                <a:gd name="T7" fmla="*/ 13 h 40"/>
                <a:gd name="T8" fmla="*/ 108 w 108"/>
                <a:gd name="T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40">
                  <a:moveTo>
                    <a:pt x="0" y="40"/>
                  </a:moveTo>
                  <a:cubicBezTo>
                    <a:pt x="4" y="36"/>
                    <a:pt x="14" y="21"/>
                    <a:pt x="23" y="14"/>
                  </a:cubicBezTo>
                  <a:cubicBezTo>
                    <a:pt x="33" y="8"/>
                    <a:pt x="45" y="1"/>
                    <a:pt x="56" y="0"/>
                  </a:cubicBezTo>
                  <a:cubicBezTo>
                    <a:pt x="68" y="0"/>
                    <a:pt x="82" y="7"/>
                    <a:pt x="91" y="13"/>
                  </a:cubicBezTo>
                  <a:cubicBezTo>
                    <a:pt x="99" y="18"/>
                    <a:pt x="104" y="30"/>
                    <a:pt x="108" y="3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Freeform 54"/>
            <p:cNvSpPr>
              <a:spLocks/>
            </p:cNvSpPr>
            <p:nvPr/>
          </p:nvSpPr>
          <p:spPr bwMode="auto">
            <a:xfrm>
              <a:off x="1407" y="2302"/>
              <a:ext cx="173" cy="66"/>
            </a:xfrm>
            <a:custGeom>
              <a:avLst/>
              <a:gdLst>
                <a:gd name="T0" fmla="*/ 136 w 136"/>
                <a:gd name="T1" fmla="*/ 17 h 49"/>
                <a:gd name="T2" fmla="*/ 108 w 136"/>
                <a:gd name="T3" fmla="*/ 40 h 49"/>
                <a:gd name="T4" fmla="*/ 67 w 136"/>
                <a:gd name="T5" fmla="*/ 47 h 49"/>
                <a:gd name="T6" fmla="*/ 22 w 136"/>
                <a:gd name="T7" fmla="*/ 27 h 49"/>
                <a:gd name="T8" fmla="*/ 0 w 136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49">
                  <a:moveTo>
                    <a:pt x="136" y="17"/>
                  </a:moveTo>
                  <a:cubicBezTo>
                    <a:pt x="131" y="21"/>
                    <a:pt x="119" y="35"/>
                    <a:pt x="108" y="40"/>
                  </a:cubicBezTo>
                  <a:cubicBezTo>
                    <a:pt x="96" y="45"/>
                    <a:pt x="81" y="49"/>
                    <a:pt x="67" y="47"/>
                  </a:cubicBezTo>
                  <a:cubicBezTo>
                    <a:pt x="52" y="45"/>
                    <a:pt x="34" y="35"/>
                    <a:pt x="22" y="27"/>
                  </a:cubicBezTo>
                  <a:cubicBezTo>
                    <a:pt x="11" y="20"/>
                    <a:pt x="4" y="6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Freeform 55"/>
            <p:cNvSpPr>
              <a:spLocks/>
            </p:cNvSpPr>
            <p:nvPr/>
          </p:nvSpPr>
          <p:spPr bwMode="auto">
            <a:xfrm>
              <a:off x="1190" y="2171"/>
              <a:ext cx="169" cy="237"/>
            </a:xfrm>
            <a:custGeom>
              <a:avLst/>
              <a:gdLst>
                <a:gd name="T0" fmla="*/ 0 w 132"/>
                <a:gd name="T1" fmla="*/ 174 h 174"/>
                <a:gd name="T2" fmla="*/ 36 w 132"/>
                <a:gd name="T3" fmla="*/ 166 h 174"/>
                <a:gd name="T4" fmla="*/ 81 w 132"/>
                <a:gd name="T5" fmla="*/ 126 h 174"/>
                <a:gd name="T6" fmla="*/ 118 w 132"/>
                <a:gd name="T7" fmla="*/ 54 h 174"/>
                <a:gd name="T8" fmla="*/ 132 w 132"/>
                <a:gd name="T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74">
                  <a:moveTo>
                    <a:pt x="0" y="174"/>
                  </a:moveTo>
                  <a:cubicBezTo>
                    <a:pt x="5" y="173"/>
                    <a:pt x="23" y="174"/>
                    <a:pt x="36" y="166"/>
                  </a:cubicBezTo>
                  <a:cubicBezTo>
                    <a:pt x="49" y="157"/>
                    <a:pt x="67" y="145"/>
                    <a:pt x="81" y="126"/>
                  </a:cubicBezTo>
                  <a:cubicBezTo>
                    <a:pt x="94" y="107"/>
                    <a:pt x="109" y="75"/>
                    <a:pt x="118" y="54"/>
                  </a:cubicBezTo>
                  <a:cubicBezTo>
                    <a:pt x="127" y="33"/>
                    <a:pt x="129" y="11"/>
                    <a:pt x="132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Freeform 56"/>
            <p:cNvSpPr>
              <a:spLocks noEditPoints="1"/>
            </p:cNvSpPr>
            <p:nvPr/>
          </p:nvSpPr>
          <p:spPr bwMode="auto">
            <a:xfrm>
              <a:off x="1261" y="2061"/>
              <a:ext cx="45" cy="262"/>
            </a:xfrm>
            <a:custGeom>
              <a:avLst/>
              <a:gdLst>
                <a:gd name="T0" fmla="*/ 32 w 36"/>
                <a:gd name="T1" fmla="*/ 193 h 193"/>
                <a:gd name="T2" fmla="*/ 26 w 36"/>
                <a:gd name="T3" fmla="*/ 187 h 193"/>
                <a:gd name="T4" fmla="*/ 20 w 36"/>
                <a:gd name="T5" fmla="*/ 181 h 193"/>
                <a:gd name="T6" fmla="*/ 15 w 36"/>
                <a:gd name="T7" fmla="*/ 174 h 193"/>
                <a:gd name="T8" fmla="*/ 10 w 36"/>
                <a:gd name="T9" fmla="*/ 167 h 193"/>
                <a:gd name="T10" fmla="*/ 8 w 36"/>
                <a:gd name="T11" fmla="*/ 163 h 193"/>
                <a:gd name="T12" fmla="*/ 6 w 36"/>
                <a:gd name="T13" fmla="*/ 159 h 193"/>
                <a:gd name="T14" fmla="*/ 4 w 36"/>
                <a:gd name="T15" fmla="*/ 154 h 193"/>
                <a:gd name="T16" fmla="*/ 2 w 36"/>
                <a:gd name="T17" fmla="*/ 150 h 193"/>
                <a:gd name="T18" fmla="*/ 1 w 36"/>
                <a:gd name="T19" fmla="*/ 145 h 193"/>
                <a:gd name="T20" fmla="*/ 0 w 36"/>
                <a:gd name="T21" fmla="*/ 140 h 193"/>
                <a:gd name="T22" fmla="*/ 0 w 36"/>
                <a:gd name="T23" fmla="*/ 134 h 193"/>
                <a:gd name="T24" fmla="*/ 0 w 36"/>
                <a:gd name="T25" fmla="*/ 128 h 193"/>
                <a:gd name="T26" fmla="*/ 0 w 36"/>
                <a:gd name="T27" fmla="*/ 122 h 193"/>
                <a:gd name="T28" fmla="*/ 0 w 36"/>
                <a:gd name="T29" fmla="*/ 115 h 193"/>
                <a:gd name="T30" fmla="*/ 1 w 36"/>
                <a:gd name="T31" fmla="*/ 108 h 193"/>
                <a:gd name="T32" fmla="*/ 2 w 36"/>
                <a:gd name="T33" fmla="*/ 101 h 193"/>
                <a:gd name="T34" fmla="*/ 4 w 36"/>
                <a:gd name="T35" fmla="*/ 93 h 193"/>
                <a:gd name="T36" fmla="*/ 6 w 36"/>
                <a:gd name="T37" fmla="*/ 85 h 193"/>
                <a:gd name="T38" fmla="*/ 7 w 36"/>
                <a:gd name="T39" fmla="*/ 78 h 193"/>
                <a:gd name="T40" fmla="*/ 10 w 36"/>
                <a:gd name="T41" fmla="*/ 69 h 193"/>
                <a:gd name="T42" fmla="*/ 14 w 36"/>
                <a:gd name="T43" fmla="*/ 52 h 193"/>
                <a:gd name="T44" fmla="*/ 20 w 36"/>
                <a:gd name="T45" fmla="*/ 35 h 193"/>
                <a:gd name="T46" fmla="*/ 26 w 36"/>
                <a:gd name="T47" fmla="*/ 17 h 193"/>
                <a:gd name="T48" fmla="*/ 27 w 36"/>
                <a:gd name="T49" fmla="*/ 11 h 193"/>
                <a:gd name="T50" fmla="*/ 32 w 36"/>
                <a:gd name="T51" fmla="*/ 13 h 193"/>
                <a:gd name="T52" fmla="*/ 30 w 36"/>
                <a:gd name="T53" fmla="*/ 18 h 193"/>
                <a:gd name="T54" fmla="*/ 24 w 36"/>
                <a:gd name="T55" fmla="*/ 36 h 193"/>
                <a:gd name="T56" fmla="*/ 19 w 36"/>
                <a:gd name="T57" fmla="*/ 54 h 193"/>
                <a:gd name="T58" fmla="*/ 14 w 36"/>
                <a:gd name="T59" fmla="*/ 70 h 193"/>
                <a:gd name="T60" fmla="*/ 12 w 36"/>
                <a:gd name="T61" fmla="*/ 78 h 193"/>
                <a:gd name="T62" fmla="*/ 10 w 36"/>
                <a:gd name="T63" fmla="*/ 86 h 193"/>
                <a:gd name="T64" fmla="*/ 8 w 36"/>
                <a:gd name="T65" fmla="*/ 94 h 193"/>
                <a:gd name="T66" fmla="*/ 7 w 36"/>
                <a:gd name="T67" fmla="*/ 101 h 193"/>
                <a:gd name="T68" fmla="*/ 5 w 36"/>
                <a:gd name="T69" fmla="*/ 109 h 193"/>
                <a:gd name="T70" fmla="*/ 4 w 36"/>
                <a:gd name="T71" fmla="*/ 115 h 193"/>
                <a:gd name="T72" fmla="*/ 4 w 36"/>
                <a:gd name="T73" fmla="*/ 122 h 193"/>
                <a:gd name="T74" fmla="*/ 4 w 36"/>
                <a:gd name="T75" fmla="*/ 128 h 193"/>
                <a:gd name="T76" fmla="*/ 4 w 36"/>
                <a:gd name="T77" fmla="*/ 134 h 193"/>
                <a:gd name="T78" fmla="*/ 4 w 36"/>
                <a:gd name="T79" fmla="*/ 139 h 193"/>
                <a:gd name="T80" fmla="*/ 5 w 36"/>
                <a:gd name="T81" fmla="*/ 144 h 193"/>
                <a:gd name="T82" fmla="*/ 6 w 36"/>
                <a:gd name="T83" fmla="*/ 148 h 193"/>
                <a:gd name="T84" fmla="*/ 8 w 36"/>
                <a:gd name="T85" fmla="*/ 153 h 193"/>
                <a:gd name="T86" fmla="*/ 10 w 36"/>
                <a:gd name="T87" fmla="*/ 157 h 193"/>
                <a:gd name="T88" fmla="*/ 11 w 36"/>
                <a:gd name="T89" fmla="*/ 161 h 193"/>
                <a:gd name="T90" fmla="*/ 13 w 36"/>
                <a:gd name="T91" fmla="*/ 165 h 193"/>
                <a:gd name="T92" fmla="*/ 18 w 36"/>
                <a:gd name="T93" fmla="*/ 172 h 193"/>
                <a:gd name="T94" fmla="*/ 23 w 36"/>
                <a:gd name="T95" fmla="*/ 178 h 193"/>
                <a:gd name="T96" fmla="*/ 29 w 36"/>
                <a:gd name="T97" fmla="*/ 184 h 193"/>
                <a:gd name="T98" fmla="*/ 35 w 36"/>
                <a:gd name="T99" fmla="*/ 190 h 193"/>
                <a:gd name="T100" fmla="*/ 32 w 36"/>
                <a:gd name="T101" fmla="*/ 193 h 193"/>
                <a:gd name="T102" fmla="*/ 20 w 36"/>
                <a:gd name="T103" fmla="*/ 13 h 193"/>
                <a:gd name="T104" fmla="*/ 34 w 36"/>
                <a:gd name="T105" fmla="*/ 0 h 193"/>
                <a:gd name="T106" fmla="*/ 36 w 36"/>
                <a:gd name="T107" fmla="*/ 19 h 193"/>
                <a:gd name="T108" fmla="*/ 20 w 36"/>
                <a:gd name="T109" fmla="*/ 1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" h="193">
                  <a:moveTo>
                    <a:pt x="32" y="193"/>
                  </a:moveTo>
                  <a:lnTo>
                    <a:pt x="26" y="187"/>
                  </a:lnTo>
                  <a:lnTo>
                    <a:pt x="20" y="181"/>
                  </a:lnTo>
                  <a:lnTo>
                    <a:pt x="15" y="174"/>
                  </a:lnTo>
                  <a:lnTo>
                    <a:pt x="10" y="167"/>
                  </a:lnTo>
                  <a:lnTo>
                    <a:pt x="8" y="163"/>
                  </a:lnTo>
                  <a:lnTo>
                    <a:pt x="6" y="159"/>
                  </a:lnTo>
                  <a:lnTo>
                    <a:pt x="4" y="154"/>
                  </a:lnTo>
                  <a:lnTo>
                    <a:pt x="2" y="150"/>
                  </a:lnTo>
                  <a:lnTo>
                    <a:pt x="1" y="145"/>
                  </a:lnTo>
                  <a:lnTo>
                    <a:pt x="0" y="140"/>
                  </a:lnTo>
                  <a:lnTo>
                    <a:pt x="0" y="134"/>
                  </a:lnTo>
                  <a:lnTo>
                    <a:pt x="0" y="128"/>
                  </a:lnTo>
                  <a:lnTo>
                    <a:pt x="0" y="122"/>
                  </a:lnTo>
                  <a:lnTo>
                    <a:pt x="0" y="115"/>
                  </a:lnTo>
                  <a:lnTo>
                    <a:pt x="1" y="108"/>
                  </a:lnTo>
                  <a:lnTo>
                    <a:pt x="2" y="101"/>
                  </a:lnTo>
                  <a:lnTo>
                    <a:pt x="4" y="93"/>
                  </a:lnTo>
                  <a:lnTo>
                    <a:pt x="6" y="85"/>
                  </a:lnTo>
                  <a:lnTo>
                    <a:pt x="7" y="78"/>
                  </a:lnTo>
                  <a:lnTo>
                    <a:pt x="10" y="69"/>
                  </a:lnTo>
                  <a:lnTo>
                    <a:pt x="14" y="52"/>
                  </a:lnTo>
                  <a:lnTo>
                    <a:pt x="20" y="35"/>
                  </a:lnTo>
                  <a:lnTo>
                    <a:pt x="26" y="17"/>
                  </a:lnTo>
                  <a:lnTo>
                    <a:pt x="27" y="11"/>
                  </a:lnTo>
                  <a:lnTo>
                    <a:pt x="32" y="13"/>
                  </a:lnTo>
                  <a:lnTo>
                    <a:pt x="30" y="18"/>
                  </a:lnTo>
                  <a:lnTo>
                    <a:pt x="24" y="36"/>
                  </a:lnTo>
                  <a:lnTo>
                    <a:pt x="19" y="54"/>
                  </a:lnTo>
                  <a:lnTo>
                    <a:pt x="14" y="70"/>
                  </a:lnTo>
                  <a:lnTo>
                    <a:pt x="12" y="78"/>
                  </a:lnTo>
                  <a:lnTo>
                    <a:pt x="10" y="86"/>
                  </a:lnTo>
                  <a:lnTo>
                    <a:pt x="8" y="94"/>
                  </a:lnTo>
                  <a:lnTo>
                    <a:pt x="7" y="101"/>
                  </a:lnTo>
                  <a:lnTo>
                    <a:pt x="5" y="109"/>
                  </a:lnTo>
                  <a:lnTo>
                    <a:pt x="4" y="115"/>
                  </a:lnTo>
                  <a:lnTo>
                    <a:pt x="4" y="122"/>
                  </a:lnTo>
                  <a:lnTo>
                    <a:pt x="4" y="128"/>
                  </a:lnTo>
                  <a:lnTo>
                    <a:pt x="4" y="134"/>
                  </a:lnTo>
                  <a:lnTo>
                    <a:pt x="4" y="139"/>
                  </a:lnTo>
                  <a:lnTo>
                    <a:pt x="5" y="144"/>
                  </a:lnTo>
                  <a:lnTo>
                    <a:pt x="6" y="148"/>
                  </a:lnTo>
                  <a:lnTo>
                    <a:pt x="8" y="153"/>
                  </a:lnTo>
                  <a:lnTo>
                    <a:pt x="10" y="157"/>
                  </a:lnTo>
                  <a:lnTo>
                    <a:pt x="11" y="161"/>
                  </a:lnTo>
                  <a:lnTo>
                    <a:pt x="13" y="165"/>
                  </a:lnTo>
                  <a:lnTo>
                    <a:pt x="18" y="172"/>
                  </a:lnTo>
                  <a:lnTo>
                    <a:pt x="23" y="178"/>
                  </a:lnTo>
                  <a:lnTo>
                    <a:pt x="29" y="184"/>
                  </a:lnTo>
                  <a:lnTo>
                    <a:pt x="35" y="190"/>
                  </a:lnTo>
                  <a:lnTo>
                    <a:pt x="32" y="193"/>
                  </a:lnTo>
                  <a:close/>
                  <a:moveTo>
                    <a:pt x="20" y="13"/>
                  </a:moveTo>
                  <a:lnTo>
                    <a:pt x="34" y="0"/>
                  </a:lnTo>
                  <a:lnTo>
                    <a:pt x="36" y="19"/>
                  </a:lnTo>
                  <a:lnTo>
                    <a:pt x="20" y="13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Freeform 57"/>
            <p:cNvSpPr>
              <a:spLocks noEditPoints="1"/>
            </p:cNvSpPr>
            <p:nvPr/>
          </p:nvSpPr>
          <p:spPr bwMode="auto">
            <a:xfrm>
              <a:off x="1333" y="2051"/>
              <a:ext cx="128" cy="306"/>
            </a:xfrm>
            <a:custGeom>
              <a:avLst/>
              <a:gdLst>
                <a:gd name="T0" fmla="*/ 1 w 100"/>
                <a:gd name="T1" fmla="*/ 0 h 225"/>
                <a:gd name="T2" fmla="*/ 13 w 100"/>
                <a:gd name="T3" fmla="*/ 3 h 225"/>
                <a:gd name="T4" fmla="*/ 26 w 100"/>
                <a:gd name="T5" fmla="*/ 6 h 225"/>
                <a:gd name="T6" fmla="*/ 32 w 100"/>
                <a:gd name="T7" fmla="*/ 8 h 225"/>
                <a:gd name="T8" fmla="*/ 38 w 100"/>
                <a:gd name="T9" fmla="*/ 10 h 225"/>
                <a:gd name="T10" fmla="*/ 44 w 100"/>
                <a:gd name="T11" fmla="*/ 13 h 225"/>
                <a:gd name="T12" fmla="*/ 50 w 100"/>
                <a:gd name="T13" fmla="*/ 16 h 225"/>
                <a:gd name="T14" fmla="*/ 55 w 100"/>
                <a:gd name="T15" fmla="*/ 19 h 225"/>
                <a:gd name="T16" fmla="*/ 60 w 100"/>
                <a:gd name="T17" fmla="*/ 22 h 225"/>
                <a:gd name="T18" fmla="*/ 65 w 100"/>
                <a:gd name="T19" fmla="*/ 26 h 225"/>
                <a:gd name="T20" fmla="*/ 70 w 100"/>
                <a:gd name="T21" fmla="*/ 31 h 225"/>
                <a:gd name="T22" fmla="*/ 74 w 100"/>
                <a:gd name="T23" fmla="*/ 36 h 225"/>
                <a:gd name="T24" fmla="*/ 78 w 100"/>
                <a:gd name="T25" fmla="*/ 41 h 225"/>
                <a:gd name="T26" fmla="*/ 82 w 100"/>
                <a:gd name="T27" fmla="*/ 47 h 225"/>
                <a:gd name="T28" fmla="*/ 85 w 100"/>
                <a:gd name="T29" fmla="*/ 54 h 225"/>
                <a:gd name="T30" fmla="*/ 88 w 100"/>
                <a:gd name="T31" fmla="*/ 62 h 225"/>
                <a:gd name="T32" fmla="*/ 90 w 100"/>
                <a:gd name="T33" fmla="*/ 70 h 225"/>
                <a:gd name="T34" fmla="*/ 92 w 100"/>
                <a:gd name="T35" fmla="*/ 79 h 225"/>
                <a:gd name="T36" fmla="*/ 93 w 100"/>
                <a:gd name="T37" fmla="*/ 88 h 225"/>
                <a:gd name="T38" fmla="*/ 94 w 100"/>
                <a:gd name="T39" fmla="*/ 98 h 225"/>
                <a:gd name="T40" fmla="*/ 95 w 100"/>
                <a:gd name="T41" fmla="*/ 108 h 225"/>
                <a:gd name="T42" fmla="*/ 96 w 100"/>
                <a:gd name="T43" fmla="*/ 118 h 225"/>
                <a:gd name="T44" fmla="*/ 96 w 100"/>
                <a:gd name="T45" fmla="*/ 129 h 225"/>
                <a:gd name="T46" fmla="*/ 96 w 100"/>
                <a:gd name="T47" fmla="*/ 141 h 225"/>
                <a:gd name="T48" fmla="*/ 96 w 100"/>
                <a:gd name="T49" fmla="*/ 152 h 225"/>
                <a:gd name="T50" fmla="*/ 96 w 100"/>
                <a:gd name="T51" fmla="*/ 164 h 225"/>
                <a:gd name="T52" fmla="*/ 96 w 100"/>
                <a:gd name="T53" fmla="*/ 176 h 225"/>
                <a:gd name="T54" fmla="*/ 95 w 100"/>
                <a:gd name="T55" fmla="*/ 200 h 225"/>
                <a:gd name="T56" fmla="*/ 94 w 100"/>
                <a:gd name="T57" fmla="*/ 213 h 225"/>
                <a:gd name="T58" fmla="*/ 89 w 100"/>
                <a:gd name="T59" fmla="*/ 212 h 225"/>
                <a:gd name="T60" fmla="*/ 89 w 100"/>
                <a:gd name="T61" fmla="*/ 200 h 225"/>
                <a:gd name="T62" fmla="*/ 90 w 100"/>
                <a:gd name="T63" fmla="*/ 176 h 225"/>
                <a:gd name="T64" fmla="*/ 91 w 100"/>
                <a:gd name="T65" fmla="*/ 164 h 225"/>
                <a:gd name="T66" fmla="*/ 91 w 100"/>
                <a:gd name="T67" fmla="*/ 152 h 225"/>
                <a:gd name="T68" fmla="*/ 91 w 100"/>
                <a:gd name="T69" fmla="*/ 141 h 225"/>
                <a:gd name="T70" fmla="*/ 91 w 100"/>
                <a:gd name="T71" fmla="*/ 129 h 225"/>
                <a:gd name="T72" fmla="*/ 91 w 100"/>
                <a:gd name="T73" fmla="*/ 119 h 225"/>
                <a:gd name="T74" fmla="*/ 90 w 100"/>
                <a:gd name="T75" fmla="*/ 108 h 225"/>
                <a:gd name="T76" fmla="*/ 89 w 100"/>
                <a:gd name="T77" fmla="*/ 98 h 225"/>
                <a:gd name="T78" fmla="*/ 88 w 100"/>
                <a:gd name="T79" fmla="*/ 89 h 225"/>
                <a:gd name="T80" fmla="*/ 87 w 100"/>
                <a:gd name="T81" fmla="*/ 80 h 225"/>
                <a:gd name="T82" fmla="*/ 85 w 100"/>
                <a:gd name="T83" fmla="*/ 71 h 225"/>
                <a:gd name="T84" fmla="*/ 83 w 100"/>
                <a:gd name="T85" fmla="*/ 64 h 225"/>
                <a:gd name="T86" fmla="*/ 80 w 100"/>
                <a:gd name="T87" fmla="*/ 57 h 225"/>
                <a:gd name="T88" fmla="*/ 77 w 100"/>
                <a:gd name="T89" fmla="*/ 50 h 225"/>
                <a:gd name="T90" fmla="*/ 74 w 100"/>
                <a:gd name="T91" fmla="*/ 44 h 225"/>
                <a:gd name="T92" fmla="*/ 70 w 100"/>
                <a:gd name="T93" fmla="*/ 39 h 225"/>
                <a:gd name="T94" fmla="*/ 66 w 100"/>
                <a:gd name="T95" fmla="*/ 34 h 225"/>
                <a:gd name="T96" fmla="*/ 62 w 100"/>
                <a:gd name="T97" fmla="*/ 30 h 225"/>
                <a:gd name="T98" fmla="*/ 57 w 100"/>
                <a:gd name="T99" fmla="*/ 27 h 225"/>
                <a:gd name="T100" fmla="*/ 52 w 100"/>
                <a:gd name="T101" fmla="*/ 23 h 225"/>
                <a:gd name="T102" fmla="*/ 47 w 100"/>
                <a:gd name="T103" fmla="*/ 20 h 225"/>
                <a:gd name="T104" fmla="*/ 42 w 100"/>
                <a:gd name="T105" fmla="*/ 18 h 225"/>
                <a:gd name="T106" fmla="*/ 36 w 100"/>
                <a:gd name="T107" fmla="*/ 15 h 225"/>
                <a:gd name="T108" fmla="*/ 30 w 100"/>
                <a:gd name="T109" fmla="*/ 13 h 225"/>
                <a:gd name="T110" fmla="*/ 25 w 100"/>
                <a:gd name="T111" fmla="*/ 11 h 225"/>
                <a:gd name="T112" fmla="*/ 12 w 100"/>
                <a:gd name="T113" fmla="*/ 8 h 225"/>
                <a:gd name="T114" fmla="*/ 0 w 100"/>
                <a:gd name="T115" fmla="*/ 5 h 225"/>
                <a:gd name="T116" fmla="*/ 1 w 100"/>
                <a:gd name="T117" fmla="*/ 0 h 225"/>
                <a:gd name="T118" fmla="*/ 100 w 100"/>
                <a:gd name="T119" fmla="*/ 209 h 225"/>
                <a:gd name="T120" fmla="*/ 91 w 100"/>
                <a:gd name="T121" fmla="*/ 225 h 225"/>
                <a:gd name="T122" fmla="*/ 83 w 100"/>
                <a:gd name="T123" fmla="*/ 208 h 225"/>
                <a:gd name="T124" fmla="*/ 100 w 100"/>
                <a:gd name="T125" fmla="*/ 20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0" h="225">
                  <a:moveTo>
                    <a:pt x="1" y="0"/>
                  </a:moveTo>
                  <a:lnTo>
                    <a:pt x="13" y="3"/>
                  </a:lnTo>
                  <a:lnTo>
                    <a:pt x="26" y="6"/>
                  </a:lnTo>
                  <a:lnTo>
                    <a:pt x="32" y="8"/>
                  </a:lnTo>
                  <a:lnTo>
                    <a:pt x="38" y="10"/>
                  </a:lnTo>
                  <a:lnTo>
                    <a:pt x="44" y="13"/>
                  </a:lnTo>
                  <a:lnTo>
                    <a:pt x="50" y="16"/>
                  </a:lnTo>
                  <a:lnTo>
                    <a:pt x="55" y="19"/>
                  </a:lnTo>
                  <a:lnTo>
                    <a:pt x="60" y="22"/>
                  </a:lnTo>
                  <a:lnTo>
                    <a:pt x="65" y="26"/>
                  </a:lnTo>
                  <a:lnTo>
                    <a:pt x="70" y="31"/>
                  </a:lnTo>
                  <a:lnTo>
                    <a:pt x="74" y="36"/>
                  </a:lnTo>
                  <a:lnTo>
                    <a:pt x="78" y="41"/>
                  </a:lnTo>
                  <a:lnTo>
                    <a:pt x="82" y="47"/>
                  </a:lnTo>
                  <a:lnTo>
                    <a:pt x="85" y="54"/>
                  </a:lnTo>
                  <a:lnTo>
                    <a:pt x="88" y="62"/>
                  </a:lnTo>
                  <a:lnTo>
                    <a:pt x="90" y="70"/>
                  </a:lnTo>
                  <a:lnTo>
                    <a:pt x="92" y="79"/>
                  </a:lnTo>
                  <a:lnTo>
                    <a:pt x="93" y="88"/>
                  </a:lnTo>
                  <a:lnTo>
                    <a:pt x="94" y="98"/>
                  </a:lnTo>
                  <a:lnTo>
                    <a:pt x="95" y="108"/>
                  </a:lnTo>
                  <a:lnTo>
                    <a:pt x="96" y="118"/>
                  </a:lnTo>
                  <a:lnTo>
                    <a:pt x="96" y="129"/>
                  </a:lnTo>
                  <a:lnTo>
                    <a:pt x="96" y="141"/>
                  </a:lnTo>
                  <a:lnTo>
                    <a:pt x="96" y="152"/>
                  </a:lnTo>
                  <a:lnTo>
                    <a:pt x="96" y="164"/>
                  </a:lnTo>
                  <a:lnTo>
                    <a:pt x="96" y="176"/>
                  </a:lnTo>
                  <a:lnTo>
                    <a:pt x="95" y="200"/>
                  </a:lnTo>
                  <a:lnTo>
                    <a:pt x="94" y="213"/>
                  </a:lnTo>
                  <a:lnTo>
                    <a:pt x="89" y="212"/>
                  </a:lnTo>
                  <a:lnTo>
                    <a:pt x="89" y="200"/>
                  </a:lnTo>
                  <a:lnTo>
                    <a:pt x="90" y="176"/>
                  </a:lnTo>
                  <a:lnTo>
                    <a:pt x="91" y="164"/>
                  </a:lnTo>
                  <a:lnTo>
                    <a:pt x="91" y="152"/>
                  </a:lnTo>
                  <a:lnTo>
                    <a:pt x="91" y="141"/>
                  </a:lnTo>
                  <a:lnTo>
                    <a:pt x="91" y="129"/>
                  </a:lnTo>
                  <a:lnTo>
                    <a:pt x="91" y="119"/>
                  </a:lnTo>
                  <a:lnTo>
                    <a:pt x="90" y="108"/>
                  </a:lnTo>
                  <a:lnTo>
                    <a:pt x="89" y="98"/>
                  </a:lnTo>
                  <a:lnTo>
                    <a:pt x="88" y="89"/>
                  </a:lnTo>
                  <a:lnTo>
                    <a:pt x="87" y="80"/>
                  </a:lnTo>
                  <a:lnTo>
                    <a:pt x="85" y="71"/>
                  </a:lnTo>
                  <a:lnTo>
                    <a:pt x="83" y="64"/>
                  </a:lnTo>
                  <a:lnTo>
                    <a:pt x="80" y="57"/>
                  </a:lnTo>
                  <a:lnTo>
                    <a:pt x="77" y="50"/>
                  </a:lnTo>
                  <a:lnTo>
                    <a:pt x="74" y="44"/>
                  </a:lnTo>
                  <a:lnTo>
                    <a:pt x="70" y="39"/>
                  </a:lnTo>
                  <a:lnTo>
                    <a:pt x="66" y="34"/>
                  </a:lnTo>
                  <a:lnTo>
                    <a:pt x="62" y="30"/>
                  </a:lnTo>
                  <a:lnTo>
                    <a:pt x="57" y="27"/>
                  </a:lnTo>
                  <a:lnTo>
                    <a:pt x="52" y="23"/>
                  </a:lnTo>
                  <a:lnTo>
                    <a:pt x="47" y="20"/>
                  </a:lnTo>
                  <a:lnTo>
                    <a:pt x="42" y="18"/>
                  </a:lnTo>
                  <a:lnTo>
                    <a:pt x="36" y="15"/>
                  </a:lnTo>
                  <a:lnTo>
                    <a:pt x="30" y="13"/>
                  </a:lnTo>
                  <a:lnTo>
                    <a:pt x="25" y="11"/>
                  </a:lnTo>
                  <a:lnTo>
                    <a:pt x="12" y="8"/>
                  </a:lnTo>
                  <a:lnTo>
                    <a:pt x="0" y="5"/>
                  </a:lnTo>
                  <a:lnTo>
                    <a:pt x="1" y="0"/>
                  </a:lnTo>
                  <a:close/>
                  <a:moveTo>
                    <a:pt x="100" y="209"/>
                  </a:moveTo>
                  <a:lnTo>
                    <a:pt x="91" y="225"/>
                  </a:lnTo>
                  <a:lnTo>
                    <a:pt x="83" y="208"/>
                  </a:lnTo>
                  <a:lnTo>
                    <a:pt x="100" y="209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Freeform 58"/>
            <p:cNvSpPr>
              <a:spLocks noEditPoints="1"/>
            </p:cNvSpPr>
            <p:nvPr/>
          </p:nvSpPr>
          <p:spPr bwMode="auto">
            <a:xfrm>
              <a:off x="1611" y="2152"/>
              <a:ext cx="99" cy="197"/>
            </a:xfrm>
            <a:custGeom>
              <a:avLst/>
              <a:gdLst>
                <a:gd name="T0" fmla="*/ 1 w 78"/>
                <a:gd name="T1" fmla="*/ 0 h 145"/>
                <a:gd name="T2" fmla="*/ 8 w 78"/>
                <a:gd name="T3" fmla="*/ 2 h 145"/>
                <a:gd name="T4" fmla="*/ 16 w 78"/>
                <a:gd name="T5" fmla="*/ 4 h 145"/>
                <a:gd name="T6" fmla="*/ 23 w 78"/>
                <a:gd name="T7" fmla="*/ 6 h 145"/>
                <a:gd name="T8" fmla="*/ 27 w 78"/>
                <a:gd name="T9" fmla="*/ 8 h 145"/>
                <a:gd name="T10" fmla="*/ 30 w 78"/>
                <a:gd name="T11" fmla="*/ 10 h 145"/>
                <a:gd name="T12" fmla="*/ 34 w 78"/>
                <a:gd name="T13" fmla="*/ 12 h 145"/>
                <a:gd name="T14" fmla="*/ 37 w 78"/>
                <a:gd name="T15" fmla="*/ 14 h 145"/>
                <a:gd name="T16" fmla="*/ 40 w 78"/>
                <a:gd name="T17" fmla="*/ 16 h 145"/>
                <a:gd name="T18" fmla="*/ 44 w 78"/>
                <a:gd name="T19" fmla="*/ 19 h 145"/>
                <a:gd name="T20" fmla="*/ 46 w 78"/>
                <a:gd name="T21" fmla="*/ 23 h 145"/>
                <a:gd name="T22" fmla="*/ 49 w 78"/>
                <a:gd name="T23" fmla="*/ 26 h 145"/>
                <a:gd name="T24" fmla="*/ 52 w 78"/>
                <a:gd name="T25" fmla="*/ 30 h 145"/>
                <a:gd name="T26" fmla="*/ 54 w 78"/>
                <a:gd name="T27" fmla="*/ 35 h 145"/>
                <a:gd name="T28" fmla="*/ 56 w 78"/>
                <a:gd name="T29" fmla="*/ 39 h 145"/>
                <a:gd name="T30" fmla="*/ 58 w 78"/>
                <a:gd name="T31" fmla="*/ 45 h 145"/>
                <a:gd name="T32" fmla="*/ 60 w 78"/>
                <a:gd name="T33" fmla="*/ 50 h 145"/>
                <a:gd name="T34" fmla="*/ 62 w 78"/>
                <a:gd name="T35" fmla="*/ 56 h 145"/>
                <a:gd name="T36" fmla="*/ 63 w 78"/>
                <a:gd name="T37" fmla="*/ 63 h 145"/>
                <a:gd name="T38" fmla="*/ 65 w 78"/>
                <a:gd name="T39" fmla="*/ 69 h 145"/>
                <a:gd name="T40" fmla="*/ 66 w 78"/>
                <a:gd name="T41" fmla="*/ 76 h 145"/>
                <a:gd name="T42" fmla="*/ 67 w 78"/>
                <a:gd name="T43" fmla="*/ 83 h 145"/>
                <a:gd name="T44" fmla="*/ 68 w 78"/>
                <a:gd name="T45" fmla="*/ 90 h 145"/>
                <a:gd name="T46" fmla="*/ 69 w 78"/>
                <a:gd name="T47" fmla="*/ 98 h 145"/>
                <a:gd name="T48" fmla="*/ 71 w 78"/>
                <a:gd name="T49" fmla="*/ 113 h 145"/>
                <a:gd name="T50" fmla="*/ 72 w 78"/>
                <a:gd name="T51" fmla="*/ 133 h 145"/>
                <a:gd name="T52" fmla="*/ 68 w 78"/>
                <a:gd name="T53" fmla="*/ 133 h 145"/>
                <a:gd name="T54" fmla="*/ 66 w 78"/>
                <a:gd name="T55" fmla="*/ 114 h 145"/>
                <a:gd name="T56" fmla="*/ 65 w 78"/>
                <a:gd name="T57" fmla="*/ 98 h 145"/>
                <a:gd name="T58" fmla="*/ 64 w 78"/>
                <a:gd name="T59" fmla="*/ 91 h 145"/>
                <a:gd name="T60" fmla="*/ 63 w 78"/>
                <a:gd name="T61" fmla="*/ 84 h 145"/>
                <a:gd name="T62" fmla="*/ 62 w 78"/>
                <a:gd name="T63" fmla="*/ 77 h 145"/>
                <a:gd name="T64" fmla="*/ 61 w 78"/>
                <a:gd name="T65" fmla="*/ 70 h 145"/>
                <a:gd name="T66" fmla="*/ 59 w 78"/>
                <a:gd name="T67" fmla="*/ 64 h 145"/>
                <a:gd name="T68" fmla="*/ 58 w 78"/>
                <a:gd name="T69" fmla="*/ 57 h 145"/>
                <a:gd name="T70" fmla="*/ 56 w 78"/>
                <a:gd name="T71" fmla="*/ 52 h 145"/>
                <a:gd name="T72" fmla="*/ 54 w 78"/>
                <a:gd name="T73" fmla="*/ 46 h 145"/>
                <a:gd name="T74" fmla="*/ 53 w 78"/>
                <a:gd name="T75" fmla="*/ 41 h 145"/>
                <a:gd name="T76" fmla="*/ 51 w 78"/>
                <a:gd name="T77" fmla="*/ 37 h 145"/>
                <a:gd name="T78" fmla="*/ 48 w 78"/>
                <a:gd name="T79" fmla="*/ 32 h 145"/>
                <a:gd name="T80" fmla="*/ 46 w 78"/>
                <a:gd name="T81" fmla="*/ 29 h 145"/>
                <a:gd name="T82" fmla="*/ 43 w 78"/>
                <a:gd name="T83" fmla="*/ 25 h 145"/>
                <a:gd name="T84" fmla="*/ 41 w 78"/>
                <a:gd name="T85" fmla="*/ 22 h 145"/>
                <a:gd name="T86" fmla="*/ 38 w 78"/>
                <a:gd name="T87" fmla="*/ 20 h 145"/>
                <a:gd name="T88" fmla="*/ 35 w 78"/>
                <a:gd name="T89" fmla="*/ 17 h 145"/>
                <a:gd name="T90" fmla="*/ 32 w 78"/>
                <a:gd name="T91" fmla="*/ 15 h 145"/>
                <a:gd name="T92" fmla="*/ 28 w 78"/>
                <a:gd name="T93" fmla="*/ 13 h 145"/>
                <a:gd name="T94" fmla="*/ 25 w 78"/>
                <a:gd name="T95" fmla="*/ 12 h 145"/>
                <a:gd name="T96" fmla="*/ 22 w 78"/>
                <a:gd name="T97" fmla="*/ 10 h 145"/>
                <a:gd name="T98" fmla="*/ 15 w 78"/>
                <a:gd name="T99" fmla="*/ 8 h 145"/>
                <a:gd name="T100" fmla="*/ 7 w 78"/>
                <a:gd name="T101" fmla="*/ 6 h 145"/>
                <a:gd name="T102" fmla="*/ 0 w 78"/>
                <a:gd name="T103" fmla="*/ 4 h 145"/>
                <a:gd name="T104" fmla="*/ 1 w 78"/>
                <a:gd name="T105" fmla="*/ 0 h 145"/>
                <a:gd name="T106" fmla="*/ 78 w 78"/>
                <a:gd name="T107" fmla="*/ 128 h 145"/>
                <a:gd name="T108" fmla="*/ 71 w 78"/>
                <a:gd name="T109" fmla="*/ 145 h 145"/>
                <a:gd name="T110" fmla="*/ 61 w 78"/>
                <a:gd name="T111" fmla="*/ 129 h 145"/>
                <a:gd name="T112" fmla="*/ 78 w 78"/>
                <a:gd name="T113" fmla="*/ 12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" h="145">
                  <a:moveTo>
                    <a:pt x="1" y="0"/>
                  </a:moveTo>
                  <a:lnTo>
                    <a:pt x="8" y="2"/>
                  </a:lnTo>
                  <a:lnTo>
                    <a:pt x="16" y="4"/>
                  </a:lnTo>
                  <a:lnTo>
                    <a:pt x="23" y="6"/>
                  </a:lnTo>
                  <a:lnTo>
                    <a:pt x="27" y="8"/>
                  </a:lnTo>
                  <a:lnTo>
                    <a:pt x="30" y="10"/>
                  </a:lnTo>
                  <a:lnTo>
                    <a:pt x="34" y="12"/>
                  </a:lnTo>
                  <a:lnTo>
                    <a:pt x="37" y="14"/>
                  </a:lnTo>
                  <a:lnTo>
                    <a:pt x="40" y="16"/>
                  </a:lnTo>
                  <a:lnTo>
                    <a:pt x="44" y="19"/>
                  </a:lnTo>
                  <a:lnTo>
                    <a:pt x="46" y="23"/>
                  </a:lnTo>
                  <a:lnTo>
                    <a:pt x="49" y="26"/>
                  </a:lnTo>
                  <a:lnTo>
                    <a:pt x="52" y="30"/>
                  </a:lnTo>
                  <a:lnTo>
                    <a:pt x="54" y="35"/>
                  </a:lnTo>
                  <a:lnTo>
                    <a:pt x="56" y="39"/>
                  </a:lnTo>
                  <a:lnTo>
                    <a:pt x="58" y="45"/>
                  </a:lnTo>
                  <a:lnTo>
                    <a:pt x="60" y="50"/>
                  </a:lnTo>
                  <a:lnTo>
                    <a:pt x="62" y="56"/>
                  </a:lnTo>
                  <a:lnTo>
                    <a:pt x="63" y="63"/>
                  </a:lnTo>
                  <a:lnTo>
                    <a:pt x="65" y="69"/>
                  </a:lnTo>
                  <a:lnTo>
                    <a:pt x="66" y="76"/>
                  </a:lnTo>
                  <a:lnTo>
                    <a:pt x="67" y="83"/>
                  </a:lnTo>
                  <a:lnTo>
                    <a:pt x="68" y="90"/>
                  </a:lnTo>
                  <a:lnTo>
                    <a:pt x="69" y="98"/>
                  </a:lnTo>
                  <a:lnTo>
                    <a:pt x="71" y="113"/>
                  </a:lnTo>
                  <a:lnTo>
                    <a:pt x="72" y="133"/>
                  </a:lnTo>
                  <a:lnTo>
                    <a:pt x="68" y="133"/>
                  </a:lnTo>
                  <a:lnTo>
                    <a:pt x="66" y="114"/>
                  </a:lnTo>
                  <a:lnTo>
                    <a:pt x="65" y="98"/>
                  </a:lnTo>
                  <a:lnTo>
                    <a:pt x="64" y="91"/>
                  </a:lnTo>
                  <a:lnTo>
                    <a:pt x="63" y="84"/>
                  </a:lnTo>
                  <a:lnTo>
                    <a:pt x="62" y="77"/>
                  </a:lnTo>
                  <a:lnTo>
                    <a:pt x="61" y="70"/>
                  </a:lnTo>
                  <a:lnTo>
                    <a:pt x="59" y="64"/>
                  </a:lnTo>
                  <a:lnTo>
                    <a:pt x="58" y="57"/>
                  </a:lnTo>
                  <a:lnTo>
                    <a:pt x="56" y="52"/>
                  </a:lnTo>
                  <a:lnTo>
                    <a:pt x="54" y="46"/>
                  </a:lnTo>
                  <a:lnTo>
                    <a:pt x="53" y="41"/>
                  </a:lnTo>
                  <a:lnTo>
                    <a:pt x="51" y="37"/>
                  </a:lnTo>
                  <a:lnTo>
                    <a:pt x="48" y="32"/>
                  </a:lnTo>
                  <a:lnTo>
                    <a:pt x="46" y="29"/>
                  </a:lnTo>
                  <a:lnTo>
                    <a:pt x="43" y="25"/>
                  </a:lnTo>
                  <a:lnTo>
                    <a:pt x="41" y="22"/>
                  </a:lnTo>
                  <a:lnTo>
                    <a:pt x="38" y="20"/>
                  </a:lnTo>
                  <a:lnTo>
                    <a:pt x="35" y="17"/>
                  </a:lnTo>
                  <a:lnTo>
                    <a:pt x="32" y="15"/>
                  </a:lnTo>
                  <a:lnTo>
                    <a:pt x="28" y="13"/>
                  </a:lnTo>
                  <a:lnTo>
                    <a:pt x="25" y="12"/>
                  </a:lnTo>
                  <a:lnTo>
                    <a:pt x="22" y="10"/>
                  </a:lnTo>
                  <a:lnTo>
                    <a:pt x="15" y="8"/>
                  </a:lnTo>
                  <a:lnTo>
                    <a:pt x="7" y="6"/>
                  </a:lnTo>
                  <a:lnTo>
                    <a:pt x="0" y="4"/>
                  </a:lnTo>
                  <a:lnTo>
                    <a:pt x="1" y="0"/>
                  </a:lnTo>
                  <a:close/>
                  <a:moveTo>
                    <a:pt x="78" y="128"/>
                  </a:moveTo>
                  <a:lnTo>
                    <a:pt x="71" y="145"/>
                  </a:lnTo>
                  <a:lnTo>
                    <a:pt x="61" y="129"/>
                  </a:lnTo>
                  <a:lnTo>
                    <a:pt x="78" y="128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Freeform 59"/>
            <p:cNvSpPr>
              <a:spLocks noEditPoints="1"/>
            </p:cNvSpPr>
            <p:nvPr/>
          </p:nvSpPr>
          <p:spPr bwMode="auto">
            <a:xfrm>
              <a:off x="1449" y="2133"/>
              <a:ext cx="126" cy="222"/>
            </a:xfrm>
            <a:custGeom>
              <a:avLst/>
              <a:gdLst>
                <a:gd name="T0" fmla="*/ 0 w 99"/>
                <a:gd name="T1" fmla="*/ 159 h 163"/>
                <a:gd name="T2" fmla="*/ 6 w 99"/>
                <a:gd name="T3" fmla="*/ 156 h 163"/>
                <a:gd name="T4" fmla="*/ 12 w 99"/>
                <a:gd name="T5" fmla="*/ 153 h 163"/>
                <a:gd name="T6" fmla="*/ 18 w 99"/>
                <a:gd name="T7" fmla="*/ 150 h 163"/>
                <a:gd name="T8" fmla="*/ 21 w 99"/>
                <a:gd name="T9" fmla="*/ 148 h 163"/>
                <a:gd name="T10" fmla="*/ 24 w 99"/>
                <a:gd name="T11" fmla="*/ 146 h 163"/>
                <a:gd name="T12" fmla="*/ 26 w 99"/>
                <a:gd name="T13" fmla="*/ 144 h 163"/>
                <a:gd name="T14" fmla="*/ 29 w 99"/>
                <a:gd name="T15" fmla="*/ 142 h 163"/>
                <a:gd name="T16" fmla="*/ 32 w 99"/>
                <a:gd name="T17" fmla="*/ 139 h 163"/>
                <a:gd name="T18" fmla="*/ 35 w 99"/>
                <a:gd name="T19" fmla="*/ 136 h 163"/>
                <a:gd name="T20" fmla="*/ 38 w 99"/>
                <a:gd name="T21" fmla="*/ 132 h 163"/>
                <a:gd name="T22" fmla="*/ 41 w 99"/>
                <a:gd name="T23" fmla="*/ 128 h 163"/>
                <a:gd name="T24" fmla="*/ 44 w 99"/>
                <a:gd name="T25" fmla="*/ 124 h 163"/>
                <a:gd name="T26" fmla="*/ 47 w 99"/>
                <a:gd name="T27" fmla="*/ 119 h 163"/>
                <a:gd name="T28" fmla="*/ 50 w 99"/>
                <a:gd name="T29" fmla="*/ 114 h 163"/>
                <a:gd name="T30" fmla="*/ 53 w 99"/>
                <a:gd name="T31" fmla="*/ 109 h 163"/>
                <a:gd name="T32" fmla="*/ 56 w 99"/>
                <a:gd name="T33" fmla="*/ 103 h 163"/>
                <a:gd name="T34" fmla="*/ 59 w 99"/>
                <a:gd name="T35" fmla="*/ 96 h 163"/>
                <a:gd name="T36" fmla="*/ 62 w 99"/>
                <a:gd name="T37" fmla="*/ 89 h 163"/>
                <a:gd name="T38" fmla="*/ 65 w 99"/>
                <a:gd name="T39" fmla="*/ 82 h 163"/>
                <a:gd name="T40" fmla="*/ 68 w 99"/>
                <a:gd name="T41" fmla="*/ 75 h 163"/>
                <a:gd name="T42" fmla="*/ 71 w 99"/>
                <a:gd name="T43" fmla="*/ 67 h 163"/>
                <a:gd name="T44" fmla="*/ 74 w 99"/>
                <a:gd name="T45" fmla="*/ 59 h 163"/>
                <a:gd name="T46" fmla="*/ 77 w 99"/>
                <a:gd name="T47" fmla="*/ 51 h 163"/>
                <a:gd name="T48" fmla="*/ 83 w 99"/>
                <a:gd name="T49" fmla="*/ 34 h 163"/>
                <a:gd name="T50" fmla="*/ 89 w 99"/>
                <a:gd name="T51" fmla="*/ 17 h 163"/>
                <a:gd name="T52" fmla="*/ 91 w 99"/>
                <a:gd name="T53" fmla="*/ 12 h 163"/>
                <a:gd name="T54" fmla="*/ 95 w 99"/>
                <a:gd name="T55" fmla="*/ 13 h 163"/>
                <a:gd name="T56" fmla="*/ 93 w 99"/>
                <a:gd name="T57" fmla="*/ 19 h 163"/>
                <a:gd name="T58" fmla="*/ 87 w 99"/>
                <a:gd name="T59" fmla="*/ 36 h 163"/>
                <a:gd name="T60" fmla="*/ 81 w 99"/>
                <a:gd name="T61" fmla="*/ 53 h 163"/>
                <a:gd name="T62" fmla="*/ 78 w 99"/>
                <a:gd name="T63" fmla="*/ 61 h 163"/>
                <a:gd name="T64" fmla="*/ 75 w 99"/>
                <a:gd name="T65" fmla="*/ 69 h 163"/>
                <a:gd name="T66" fmla="*/ 72 w 99"/>
                <a:gd name="T67" fmla="*/ 77 h 163"/>
                <a:gd name="T68" fmla="*/ 69 w 99"/>
                <a:gd name="T69" fmla="*/ 84 h 163"/>
                <a:gd name="T70" fmla="*/ 66 w 99"/>
                <a:gd name="T71" fmla="*/ 91 h 163"/>
                <a:gd name="T72" fmla="*/ 63 w 99"/>
                <a:gd name="T73" fmla="*/ 98 h 163"/>
                <a:gd name="T74" fmla="*/ 60 w 99"/>
                <a:gd name="T75" fmla="*/ 105 h 163"/>
                <a:gd name="T76" fmla="*/ 57 w 99"/>
                <a:gd name="T77" fmla="*/ 111 h 163"/>
                <a:gd name="T78" fmla="*/ 54 w 99"/>
                <a:gd name="T79" fmla="*/ 116 h 163"/>
                <a:gd name="T80" fmla="*/ 51 w 99"/>
                <a:gd name="T81" fmla="*/ 122 h 163"/>
                <a:gd name="T82" fmla="*/ 48 w 99"/>
                <a:gd name="T83" fmla="*/ 127 h 163"/>
                <a:gd name="T84" fmla="*/ 44 w 99"/>
                <a:gd name="T85" fmla="*/ 131 h 163"/>
                <a:gd name="T86" fmla="*/ 41 w 99"/>
                <a:gd name="T87" fmla="*/ 135 h 163"/>
                <a:gd name="T88" fmla="*/ 38 w 99"/>
                <a:gd name="T89" fmla="*/ 139 h 163"/>
                <a:gd name="T90" fmla="*/ 35 w 99"/>
                <a:gd name="T91" fmla="*/ 142 h 163"/>
                <a:gd name="T92" fmla="*/ 32 w 99"/>
                <a:gd name="T93" fmla="*/ 145 h 163"/>
                <a:gd name="T94" fmla="*/ 29 w 99"/>
                <a:gd name="T95" fmla="*/ 148 h 163"/>
                <a:gd name="T96" fmla="*/ 26 w 99"/>
                <a:gd name="T97" fmla="*/ 150 h 163"/>
                <a:gd name="T98" fmla="*/ 23 w 99"/>
                <a:gd name="T99" fmla="*/ 152 h 163"/>
                <a:gd name="T100" fmla="*/ 20 w 99"/>
                <a:gd name="T101" fmla="*/ 154 h 163"/>
                <a:gd name="T102" fmla="*/ 14 w 99"/>
                <a:gd name="T103" fmla="*/ 157 h 163"/>
                <a:gd name="T104" fmla="*/ 8 w 99"/>
                <a:gd name="T105" fmla="*/ 160 h 163"/>
                <a:gd name="T106" fmla="*/ 2 w 99"/>
                <a:gd name="T107" fmla="*/ 163 h 163"/>
                <a:gd name="T108" fmla="*/ 0 w 99"/>
                <a:gd name="T109" fmla="*/ 159 h 163"/>
                <a:gd name="T110" fmla="*/ 83 w 99"/>
                <a:gd name="T111" fmla="*/ 14 h 163"/>
                <a:gd name="T112" fmla="*/ 97 w 99"/>
                <a:gd name="T113" fmla="*/ 0 h 163"/>
                <a:gd name="T114" fmla="*/ 99 w 99"/>
                <a:gd name="T115" fmla="*/ 19 h 163"/>
                <a:gd name="T116" fmla="*/ 83 w 99"/>
                <a:gd name="T117" fmla="*/ 1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9" h="163">
                  <a:moveTo>
                    <a:pt x="0" y="159"/>
                  </a:moveTo>
                  <a:lnTo>
                    <a:pt x="6" y="156"/>
                  </a:lnTo>
                  <a:lnTo>
                    <a:pt x="12" y="153"/>
                  </a:lnTo>
                  <a:lnTo>
                    <a:pt x="18" y="150"/>
                  </a:lnTo>
                  <a:lnTo>
                    <a:pt x="21" y="148"/>
                  </a:lnTo>
                  <a:lnTo>
                    <a:pt x="24" y="146"/>
                  </a:lnTo>
                  <a:lnTo>
                    <a:pt x="26" y="144"/>
                  </a:lnTo>
                  <a:lnTo>
                    <a:pt x="29" y="142"/>
                  </a:lnTo>
                  <a:lnTo>
                    <a:pt x="32" y="139"/>
                  </a:lnTo>
                  <a:lnTo>
                    <a:pt x="35" y="136"/>
                  </a:lnTo>
                  <a:lnTo>
                    <a:pt x="38" y="132"/>
                  </a:lnTo>
                  <a:lnTo>
                    <a:pt x="41" y="128"/>
                  </a:lnTo>
                  <a:lnTo>
                    <a:pt x="44" y="124"/>
                  </a:lnTo>
                  <a:lnTo>
                    <a:pt x="47" y="119"/>
                  </a:lnTo>
                  <a:lnTo>
                    <a:pt x="50" y="114"/>
                  </a:lnTo>
                  <a:lnTo>
                    <a:pt x="53" y="109"/>
                  </a:lnTo>
                  <a:lnTo>
                    <a:pt x="56" y="103"/>
                  </a:lnTo>
                  <a:lnTo>
                    <a:pt x="59" y="96"/>
                  </a:lnTo>
                  <a:lnTo>
                    <a:pt x="62" y="89"/>
                  </a:lnTo>
                  <a:lnTo>
                    <a:pt x="65" y="82"/>
                  </a:lnTo>
                  <a:lnTo>
                    <a:pt x="68" y="75"/>
                  </a:lnTo>
                  <a:lnTo>
                    <a:pt x="71" y="67"/>
                  </a:lnTo>
                  <a:lnTo>
                    <a:pt x="74" y="59"/>
                  </a:lnTo>
                  <a:lnTo>
                    <a:pt x="77" y="51"/>
                  </a:lnTo>
                  <a:lnTo>
                    <a:pt x="83" y="34"/>
                  </a:lnTo>
                  <a:lnTo>
                    <a:pt x="89" y="17"/>
                  </a:lnTo>
                  <a:lnTo>
                    <a:pt x="91" y="12"/>
                  </a:lnTo>
                  <a:lnTo>
                    <a:pt x="95" y="13"/>
                  </a:lnTo>
                  <a:lnTo>
                    <a:pt x="93" y="19"/>
                  </a:lnTo>
                  <a:lnTo>
                    <a:pt x="87" y="36"/>
                  </a:lnTo>
                  <a:lnTo>
                    <a:pt x="81" y="53"/>
                  </a:lnTo>
                  <a:lnTo>
                    <a:pt x="78" y="61"/>
                  </a:lnTo>
                  <a:lnTo>
                    <a:pt x="75" y="69"/>
                  </a:lnTo>
                  <a:lnTo>
                    <a:pt x="72" y="77"/>
                  </a:lnTo>
                  <a:lnTo>
                    <a:pt x="69" y="84"/>
                  </a:lnTo>
                  <a:lnTo>
                    <a:pt x="66" y="91"/>
                  </a:lnTo>
                  <a:lnTo>
                    <a:pt x="63" y="98"/>
                  </a:lnTo>
                  <a:lnTo>
                    <a:pt x="60" y="105"/>
                  </a:lnTo>
                  <a:lnTo>
                    <a:pt x="57" y="111"/>
                  </a:lnTo>
                  <a:lnTo>
                    <a:pt x="54" y="116"/>
                  </a:lnTo>
                  <a:lnTo>
                    <a:pt x="51" y="122"/>
                  </a:lnTo>
                  <a:lnTo>
                    <a:pt x="48" y="127"/>
                  </a:lnTo>
                  <a:lnTo>
                    <a:pt x="44" y="131"/>
                  </a:lnTo>
                  <a:lnTo>
                    <a:pt x="41" y="135"/>
                  </a:lnTo>
                  <a:lnTo>
                    <a:pt x="38" y="139"/>
                  </a:lnTo>
                  <a:lnTo>
                    <a:pt x="35" y="142"/>
                  </a:lnTo>
                  <a:lnTo>
                    <a:pt x="32" y="145"/>
                  </a:lnTo>
                  <a:lnTo>
                    <a:pt x="29" y="148"/>
                  </a:lnTo>
                  <a:lnTo>
                    <a:pt x="26" y="150"/>
                  </a:lnTo>
                  <a:lnTo>
                    <a:pt x="23" y="152"/>
                  </a:lnTo>
                  <a:lnTo>
                    <a:pt x="20" y="154"/>
                  </a:lnTo>
                  <a:lnTo>
                    <a:pt x="14" y="157"/>
                  </a:lnTo>
                  <a:lnTo>
                    <a:pt x="8" y="160"/>
                  </a:lnTo>
                  <a:lnTo>
                    <a:pt x="2" y="163"/>
                  </a:lnTo>
                  <a:lnTo>
                    <a:pt x="0" y="159"/>
                  </a:lnTo>
                  <a:close/>
                  <a:moveTo>
                    <a:pt x="83" y="14"/>
                  </a:moveTo>
                  <a:lnTo>
                    <a:pt x="97" y="0"/>
                  </a:lnTo>
                  <a:lnTo>
                    <a:pt x="99" y="19"/>
                  </a:lnTo>
                  <a:lnTo>
                    <a:pt x="83" y="14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Line 60"/>
            <p:cNvSpPr>
              <a:spLocks noChangeShapeType="1"/>
            </p:cNvSpPr>
            <p:nvPr/>
          </p:nvSpPr>
          <p:spPr bwMode="auto">
            <a:xfrm flipH="1" flipV="1">
              <a:off x="1695" y="2159"/>
              <a:ext cx="122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Freeform 61"/>
            <p:cNvSpPr>
              <a:spLocks/>
            </p:cNvSpPr>
            <p:nvPr/>
          </p:nvSpPr>
          <p:spPr bwMode="auto">
            <a:xfrm>
              <a:off x="1603" y="2298"/>
              <a:ext cx="174" cy="58"/>
            </a:xfrm>
            <a:custGeom>
              <a:avLst/>
              <a:gdLst>
                <a:gd name="T0" fmla="*/ 136 w 136"/>
                <a:gd name="T1" fmla="*/ 0 h 43"/>
                <a:gd name="T2" fmla="*/ 113 w 136"/>
                <a:gd name="T3" fmla="*/ 27 h 43"/>
                <a:gd name="T4" fmla="*/ 74 w 136"/>
                <a:gd name="T5" fmla="*/ 42 h 43"/>
                <a:gd name="T6" fmla="*/ 27 w 136"/>
                <a:gd name="T7" fmla="*/ 31 h 43"/>
                <a:gd name="T8" fmla="*/ 0 w 136"/>
                <a:gd name="T9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43">
                  <a:moveTo>
                    <a:pt x="136" y="0"/>
                  </a:moveTo>
                  <a:cubicBezTo>
                    <a:pt x="133" y="4"/>
                    <a:pt x="123" y="21"/>
                    <a:pt x="113" y="27"/>
                  </a:cubicBezTo>
                  <a:cubicBezTo>
                    <a:pt x="103" y="34"/>
                    <a:pt x="88" y="42"/>
                    <a:pt x="74" y="42"/>
                  </a:cubicBezTo>
                  <a:cubicBezTo>
                    <a:pt x="60" y="43"/>
                    <a:pt x="40" y="36"/>
                    <a:pt x="27" y="31"/>
                  </a:cubicBezTo>
                  <a:cubicBezTo>
                    <a:pt x="15" y="25"/>
                    <a:pt x="5" y="14"/>
                    <a:pt x="0" y="9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Freeform 62"/>
            <p:cNvSpPr>
              <a:spLocks noEditPoints="1"/>
            </p:cNvSpPr>
            <p:nvPr/>
          </p:nvSpPr>
          <p:spPr bwMode="auto">
            <a:xfrm>
              <a:off x="1267" y="2058"/>
              <a:ext cx="90" cy="256"/>
            </a:xfrm>
            <a:custGeom>
              <a:avLst/>
              <a:gdLst>
                <a:gd name="T0" fmla="*/ 28 w 71"/>
                <a:gd name="T1" fmla="*/ 188 h 188"/>
                <a:gd name="T2" fmla="*/ 21 w 71"/>
                <a:gd name="T3" fmla="*/ 181 h 188"/>
                <a:gd name="T4" fmla="*/ 16 w 71"/>
                <a:gd name="T5" fmla="*/ 173 h 188"/>
                <a:gd name="T6" fmla="*/ 13 w 71"/>
                <a:gd name="T7" fmla="*/ 169 h 188"/>
                <a:gd name="T8" fmla="*/ 10 w 71"/>
                <a:gd name="T9" fmla="*/ 165 h 188"/>
                <a:gd name="T10" fmla="*/ 8 w 71"/>
                <a:gd name="T11" fmla="*/ 161 h 188"/>
                <a:gd name="T12" fmla="*/ 6 w 71"/>
                <a:gd name="T13" fmla="*/ 156 h 188"/>
                <a:gd name="T14" fmla="*/ 4 w 71"/>
                <a:gd name="T15" fmla="*/ 152 h 188"/>
                <a:gd name="T16" fmla="*/ 3 w 71"/>
                <a:gd name="T17" fmla="*/ 147 h 188"/>
                <a:gd name="T18" fmla="*/ 1 w 71"/>
                <a:gd name="T19" fmla="*/ 143 h 188"/>
                <a:gd name="T20" fmla="*/ 1 w 71"/>
                <a:gd name="T21" fmla="*/ 137 h 188"/>
                <a:gd name="T22" fmla="*/ 0 w 71"/>
                <a:gd name="T23" fmla="*/ 132 h 188"/>
                <a:gd name="T24" fmla="*/ 0 w 71"/>
                <a:gd name="T25" fmla="*/ 127 h 188"/>
                <a:gd name="T26" fmla="*/ 1 w 71"/>
                <a:gd name="T27" fmla="*/ 121 h 188"/>
                <a:gd name="T28" fmla="*/ 2 w 71"/>
                <a:gd name="T29" fmla="*/ 115 h 188"/>
                <a:gd name="T30" fmla="*/ 4 w 71"/>
                <a:gd name="T31" fmla="*/ 109 h 188"/>
                <a:gd name="T32" fmla="*/ 6 w 71"/>
                <a:gd name="T33" fmla="*/ 103 h 188"/>
                <a:gd name="T34" fmla="*/ 8 w 71"/>
                <a:gd name="T35" fmla="*/ 96 h 188"/>
                <a:gd name="T36" fmla="*/ 11 w 71"/>
                <a:gd name="T37" fmla="*/ 89 h 188"/>
                <a:gd name="T38" fmla="*/ 15 w 71"/>
                <a:gd name="T39" fmla="*/ 82 h 188"/>
                <a:gd name="T40" fmla="*/ 19 w 71"/>
                <a:gd name="T41" fmla="*/ 75 h 188"/>
                <a:gd name="T42" fmla="*/ 23 w 71"/>
                <a:gd name="T43" fmla="*/ 68 h 188"/>
                <a:gd name="T44" fmla="*/ 27 w 71"/>
                <a:gd name="T45" fmla="*/ 61 h 188"/>
                <a:gd name="T46" fmla="*/ 32 w 71"/>
                <a:gd name="T47" fmla="*/ 53 h 188"/>
                <a:gd name="T48" fmla="*/ 37 w 71"/>
                <a:gd name="T49" fmla="*/ 46 h 188"/>
                <a:gd name="T50" fmla="*/ 42 w 71"/>
                <a:gd name="T51" fmla="*/ 38 h 188"/>
                <a:gd name="T52" fmla="*/ 47 w 71"/>
                <a:gd name="T53" fmla="*/ 30 h 188"/>
                <a:gd name="T54" fmla="*/ 58 w 71"/>
                <a:gd name="T55" fmla="*/ 14 h 188"/>
                <a:gd name="T56" fmla="*/ 62 w 71"/>
                <a:gd name="T57" fmla="*/ 9 h 188"/>
                <a:gd name="T58" fmla="*/ 66 w 71"/>
                <a:gd name="T59" fmla="*/ 11 h 188"/>
                <a:gd name="T60" fmla="*/ 62 w 71"/>
                <a:gd name="T61" fmla="*/ 17 h 188"/>
                <a:gd name="T62" fmla="*/ 51 w 71"/>
                <a:gd name="T63" fmla="*/ 32 h 188"/>
                <a:gd name="T64" fmla="*/ 46 w 71"/>
                <a:gd name="T65" fmla="*/ 40 h 188"/>
                <a:gd name="T66" fmla="*/ 40 w 71"/>
                <a:gd name="T67" fmla="*/ 48 h 188"/>
                <a:gd name="T68" fmla="*/ 36 w 71"/>
                <a:gd name="T69" fmla="*/ 55 h 188"/>
                <a:gd name="T70" fmla="*/ 31 w 71"/>
                <a:gd name="T71" fmla="*/ 63 h 188"/>
                <a:gd name="T72" fmla="*/ 26 w 71"/>
                <a:gd name="T73" fmla="*/ 70 h 188"/>
                <a:gd name="T74" fmla="*/ 22 w 71"/>
                <a:gd name="T75" fmla="*/ 77 h 188"/>
                <a:gd name="T76" fmla="*/ 19 w 71"/>
                <a:gd name="T77" fmla="*/ 84 h 188"/>
                <a:gd name="T78" fmla="*/ 15 w 71"/>
                <a:gd name="T79" fmla="*/ 91 h 188"/>
                <a:gd name="T80" fmla="*/ 12 w 71"/>
                <a:gd name="T81" fmla="*/ 98 h 188"/>
                <a:gd name="T82" fmla="*/ 10 w 71"/>
                <a:gd name="T83" fmla="*/ 104 h 188"/>
                <a:gd name="T84" fmla="*/ 8 w 71"/>
                <a:gd name="T85" fmla="*/ 110 h 188"/>
                <a:gd name="T86" fmla="*/ 6 w 71"/>
                <a:gd name="T87" fmla="*/ 116 h 188"/>
                <a:gd name="T88" fmla="*/ 5 w 71"/>
                <a:gd name="T89" fmla="*/ 122 h 188"/>
                <a:gd name="T90" fmla="*/ 4 w 71"/>
                <a:gd name="T91" fmla="*/ 127 h 188"/>
                <a:gd name="T92" fmla="*/ 4 w 71"/>
                <a:gd name="T93" fmla="*/ 132 h 188"/>
                <a:gd name="T94" fmla="*/ 5 w 71"/>
                <a:gd name="T95" fmla="*/ 137 h 188"/>
                <a:gd name="T96" fmla="*/ 5 w 71"/>
                <a:gd name="T97" fmla="*/ 142 h 188"/>
                <a:gd name="T98" fmla="*/ 7 w 71"/>
                <a:gd name="T99" fmla="*/ 146 h 188"/>
                <a:gd name="T100" fmla="*/ 8 w 71"/>
                <a:gd name="T101" fmla="*/ 150 h 188"/>
                <a:gd name="T102" fmla="*/ 10 w 71"/>
                <a:gd name="T103" fmla="*/ 155 h 188"/>
                <a:gd name="T104" fmla="*/ 12 w 71"/>
                <a:gd name="T105" fmla="*/ 159 h 188"/>
                <a:gd name="T106" fmla="*/ 14 w 71"/>
                <a:gd name="T107" fmla="*/ 163 h 188"/>
                <a:gd name="T108" fmla="*/ 16 w 71"/>
                <a:gd name="T109" fmla="*/ 167 h 188"/>
                <a:gd name="T110" fmla="*/ 19 w 71"/>
                <a:gd name="T111" fmla="*/ 171 h 188"/>
                <a:gd name="T112" fmla="*/ 25 w 71"/>
                <a:gd name="T113" fmla="*/ 178 h 188"/>
                <a:gd name="T114" fmla="*/ 31 w 71"/>
                <a:gd name="T115" fmla="*/ 186 h 188"/>
                <a:gd name="T116" fmla="*/ 28 w 71"/>
                <a:gd name="T117" fmla="*/ 188 h 188"/>
                <a:gd name="T118" fmla="*/ 55 w 71"/>
                <a:gd name="T119" fmla="*/ 9 h 188"/>
                <a:gd name="T120" fmla="*/ 71 w 71"/>
                <a:gd name="T121" fmla="*/ 0 h 188"/>
                <a:gd name="T122" fmla="*/ 69 w 71"/>
                <a:gd name="T123" fmla="*/ 18 h 188"/>
                <a:gd name="T124" fmla="*/ 55 w 71"/>
                <a:gd name="T125" fmla="*/ 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" h="188">
                  <a:moveTo>
                    <a:pt x="28" y="188"/>
                  </a:moveTo>
                  <a:lnTo>
                    <a:pt x="21" y="181"/>
                  </a:lnTo>
                  <a:lnTo>
                    <a:pt x="16" y="173"/>
                  </a:lnTo>
                  <a:lnTo>
                    <a:pt x="13" y="169"/>
                  </a:lnTo>
                  <a:lnTo>
                    <a:pt x="10" y="165"/>
                  </a:lnTo>
                  <a:lnTo>
                    <a:pt x="8" y="161"/>
                  </a:lnTo>
                  <a:lnTo>
                    <a:pt x="6" y="156"/>
                  </a:lnTo>
                  <a:lnTo>
                    <a:pt x="4" y="152"/>
                  </a:lnTo>
                  <a:lnTo>
                    <a:pt x="3" y="147"/>
                  </a:lnTo>
                  <a:lnTo>
                    <a:pt x="1" y="143"/>
                  </a:lnTo>
                  <a:lnTo>
                    <a:pt x="1" y="137"/>
                  </a:lnTo>
                  <a:lnTo>
                    <a:pt x="0" y="132"/>
                  </a:lnTo>
                  <a:lnTo>
                    <a:pt x="0" y="127"/>
                  </a:lnTo>
                  <a:lnTo>
                    <a:pt x="1" y="121"/>
                  </a:lnTo>
                  <a:lnTo>
                    <a:pt x="2" y="115"/>
                  </a:lnTo>
                  <a:lnTo>
                    <a:pt x="4" y="109"/>
                  </a:lnTo>
                  <a:lnTo>
                    <a:pt x="6" y="103"/>
                  </a:lnTo>
                  <a:lnTo>
                    <a:pt x="8" y="96"/>
                  </a:lnTo>
                  <a:lnTo>
                    <a:pt x="11" y="89"/>
                  </a:lnTo>
                  <a:lnTo>
                    <a:pt x="15" y="82"/>
                  </a:lnTo>
                  <a:lnTo>
                    <a:pt x="19" y="75"/>
                  </a:lnTo>
                  <a:lnTo>
                    <a:pt x="23" y="68"/>
                  </a:lnTo>
                  <a:lnTo>
                    <a:pt x="27" y="61"/>
                  </a:lnTo>
                  <a:lnTo>
                    <a:pt x="32" y="53"/>
                  </a:lnTo>
                  <a:lnTo>
                    <a:pt x="37" y="46"/>
                  </a:lnTo>
                  <a:lnTo>
                    <a:pt x="42" y="38"/>
                  </a:lnTo>
                  <a:lnTo>
                    <a:pt x="47" y="30"/>
                  </a:lnTo>
                  <a:lnTo>
                    <a:pt x="58" y="14"/>
                  </a:lnTo>
                  <a:lnTo>
                    <a:pt x="62" y="9"/>
                  </a:lnTo>
                  <a:lnTo>
                    <a:pt x="66" y="11"/>
                  </a:lnTo>
                  <a:lnTo>
                    <a:pt x="62" y="17"/>
                  </a:lnTo>
                  <a:lnTo>
                    <a:pt x="51" y="32"/>
                  </a:lnTo>
                  <a:lnTo>
                    <a:pt x="46" y="40"/>
                  </a:lnTo>
                  <a:lnTo>
                    <a:pt x="40" y="48"/>
                  </a:lnTo>
                  <a:lnTo>
                    <a:pt x="36" y="55"/>
                  </a:lnTo>
                  <a:lnTo>
                    <a:pt x="31" y="63"/>
                  </a:lnTo>
                  <a:lnTo>
                    <a:pt x="26" y="70"/>
                  </a:lnTo>
                  <a:lnTo>
                    <a:pt x="22" y="77"/>
                  </a:lnTo>
                  <a:lnTo>
                    <a:pt x="19" y="84"/>
                  </a:lnTo>
                  <a:lnTo>
                    <a:pt x="15" y="91"/>
                  </a:lnTo>
                  <a:lnTo>
                    <a:pt x="12" y="98"/>
                  </a:lnTo>
                  <a:lnTo>
                    <a:pt x="10" y="104"/>
                  </a:lnTo>
                  <a:lnTo>
                    <a:pt x="8" y="110"/>
                  </a:lnTo>
                  <a:lnTo>
                    <a:pt x="6" y="116"/>
                  </a:lnTo>
                  <a:lnTo>
                    <a:pt x="5" y="122"/>
                  </a:lnTo>
                  <a:lnTo>
                    <a:pt x="4" y="127"/>
                  </a:lnTo>
                  <a:lnTo>
                    <a:pt x="4" y="132"/>
                  </a:lnTo>
                  <a:lnTo>
                    <a:pt x="5" y="137"/>
                  </a:lnTo>
                  <a:lnTo>
                    <a:pt x="5" y="142"/>
                  </a:lnTo>
                  <a:lnTo>
                    <a:pt x="7" y="146"/>
                  </a:lnTo>
                  <a:lnTo>
                    <a:pt x="8" y="150"/>
                  </a:lnTo>
                  <a:lnTo>
                    <a:pt x="10" y="155"/>
                  </a:lnTo>
                  <a:lnTo>
                    <a:pt x="12" y="159"/>
                  </a:lnTo>
                  <a:lnTo>
                    <a:pt x="14" y="163"/>
                  </a:lnTo>
                  <a:lnTo>
                    <a:pt x="16" y="167"/>
                  </a:lnTo>
                  <a:lnTo>
                    <a:pt x="19" y="171"/>
                  </a:lnTo>
                  <a:lnTo>
                    <a:pt x="25" y="178"/>
                  </a:lnTo>
                  <a:lnTo>
                    <a:pt x="31" y="186"/>
                  </a:lnTo>
                  <a:lnTo>
                    <a:pt x="28" y="188"/>
                  </a:lnTo>
                  <a:close/>
                  <a:moveTo>
                    <a:pt x="55" y="9"/>
                  </a:moveTo>
                  <a:lnTo>
                    <a:pt x="71" y="0"/>
                  </a:lnTo>
                  <a:lnTo>
                    <a:pt x="69" y="18"/>
                  </a:lnTo>
                  <a:lnTo>
                    <a:pt x="55" y="9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Freeform 63"/>
            <p:cNvSpPr>
              <a:spLocks noEditPoints="1"/>
            </p:cNvSpPr>
            <p:nvPr/>
          </p:nvSpPr>
          <p:spPr bwMode="auto">
            <a:xfrm>
              <a:off x="1308" y="2058"/>
              <a:ext cx="214" cy="313"/>
            </a:xfrm>
            <a:custGeom>
              <a:avLst/>
              <a:gdLst>
                <a:gd name="T0" fmla="*/ 15 w 168"/>
                <a:gd name="T1" fmla="*/ 0 h 230"/>
                <a:gd name="T2" fmla="*/ 30 w 168"/>
                <a:gd name="T3" fmla="*/ 0 h 230"/>
                <a:gd name="T4" fmla="*/ 44 w 168"/>
                <a:gd name="T5" fmla="*/ 2 h 230"/>
                <a:gd name="T6" fmla="*/ 59 w 168"/>
                <a:gd name="T7" fmla="*/ 5 h 230"/>
                <a:gd name="T8" fmla="*/ 73 w 168"/>
                <a:gd name="T9" fmla="*/ 9 h 230"/>
                <a:gd name="T10" fmla="*/ 86 w 168"/>
                <a:gd name="T11" fmla="*/ 16 h 230"/>
                <a:gd name="T12" fmla="*/ 95 w 168"/>
                <a:gd name="T13" fmla="*/ 23 h 230"/>
                <a:gd name="T14" fmla="*/ 101 w 168"/>
                <a:gd name="T15" fmla="*/ 29 h 230"/>
                <a:gd name="T16" fmla="*/ 106 w 168"/>
                <a:gd name="T17" fmla="*/ 35 h 230"/>
                <a:gd name="T18" fmla="*/ 112 w 168"/>
                <a:gd name="T19" fmla="*/ 43 h 230"/>
                <a:gd name="T20" fmla="*/ 117 w 168"/>
                <a:gd name="T21" fmla="*/ 51 h 230"/>
                <a:gd name="T22" fmla="*/ 121 w 168"/>
                <a:gd name="T23" fmla="*/ 60 h 230"/>
                <a:gd name="T24" fmla="*/ 128 w 168"/>
                <a:gd name="T25" fmla="*/ 74 h 230"/>
                <a:gd name="T26" fmla="*/ 135 w 168"/>
                <a:gd name="T27" fmla="*/ 96 h 230"/>
                <a:gd name="T28" fmla="*/ 142 w 168"/>
                <a:gd name="T29" fmla="*/ 120 h 230"/>
                <a:gd name="T30" fmla="*/ 149 w 168"/>
                <a:gd name="T31" fmla="*/ 146 h 230"/>
                <a:gd name="T32" fmla="*/ 155 w 168"/>
                <a:gd name="T33" fmla="*/ 173 h 230"/>
                <a:gd name="T34" fmla="*/ 160 w 168"/>
                <a:gd name="T35" fmla="*/ 201 h 230"/>
                <a:gd name="T36" fmla="*/ 158 w 168"/>
                <a:gd name="T37" fmla="*/ 218 h 230"/>
                <a:gd name="T38" fmla="*/ 152 w 168"/>
                <a:gd name="T39" fmla="*/ 188 h 230"/>
                <a:gd name="T40" fmla="*/ 146 w 168"/>
                <a:gd name="T41" fmla="*/ 161 h 230"/>
                <a:gd name="T42" fmla="*/ 140 w 168"/>
                <a:gd name="T43" fmla="*/ 134 h 230"/>
                <a:gd name="T44" fmla="*/ 134 w 168"/>
                <a:gd name="T45" fmla="*/ 110 h 230"/>
                <a:gd name="T46" fmla="*/ 127 w 168"/>
                <a:gd name="T47" fmla="*/ 87 h 230"/>
                <a:gd name="T48" fmla="*/ 119 w 168"/>
                <a:gd name="T49" fmla="*/ 67 h 230"/>
                <a:gd name="T50" fmla="*/ 114 w 168"/>
                <a:gd name="T51" fmla="*/ 58 h 230"/>
                <a:gd name="T52" fmla="*/ 110 w 168"/>
                <a:gd name="T53" fmla="*/ 49 h 230"/>
                <a:gd name="T54" fmla="*/ 105 w 168"/>
                <a:gd name="T55" fmla="*/ 42 h 230"/>
                <a:gd name="T56" fmla="*/ 100 w 168"/>
                <a:gd name="T57" fmla="*/ 35 h 230"/>
                <a:gd name="T58" fmla="*/ 94 w 168"/>
                <a:gd name="T59" fmla="*/ 30 h 230"/>
                <a:gd name="T60" fmla="*/ 89 w 168"/>
                <a:gd name="T61" fmla="*/ 25 h 230"/>
                <a:gd name="T62" fmla="*/ 77 w 168"/>
                <a:gd name="T63" fmla="*/ 17 h 230"/>
                <a:gd name="T64" fmla="*/ 64 w 168"/>
                <a:gd name="T65" fmla="*/ 12 h 230"/>
                <a:gd name="T66" fmla="*/ 51 w 168"/>
                <a:gd name="T67" fmla="*/ 8 h 230"/>
                <a:gd name="T68" fmla="*/ 37 w 168"/>
                <a:gd name="T69" fmla="*/ 6 h 230"/>
                <a:gd name="T70" fmla="*/ 22 w 168"/>
                <a:gd name="T71" fmla="*/ 5 h 230"/>
                <a:gd name="T72" fmla="*/ 0 w 168"/>
                <a:gd name="T73" fmla="*/ 5 h 230"/>
                <a:gd name="T74" fmla="*/ 168 w 168"/>
                <a:gd name="T75" fmla="*/ 212 h 230"/>
                <a:gd name="T76" fmla="*/ 151 w 168"/>
                <a:gd name="T77" fmla="*/ 21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8" h="230">
                  <a:moveTo>
                    <a:pt x="0" y="0"/>
                  </a:moveTo>
                  <a:lnTo>
                    <a:pt x="15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7" y="1"/>
                  </a:lnTo>
                  <a:lnTo>
                    <a:pt x="44" y="2"/>
                  </a:lnTo>
                  <a:lnTo>
                    <a:pt x="52" y="3"/>
                  </a:lnTo>
                  <a:lnTo>
                    <a:pt x="59" y="5"/>
                  </a:lnTo>
                  <a:lnTo>
                    <a:pt x="66" y="7"/>
                  </a:lnTo>
                  <a:lnTo>
                    <a:pt x="73" y="9"/>
                  </a:lnTo>
                  <a:lnTo>
                    <a:pt x="79" y="12"/>
                  </a:lnTo>
                  <a:lnTo>
                    <a:pt x="86" y="16"/>
                  </a:lnTo>
                  <a:lnTo>
                    <a:pt x="92" y="21"/>
                  </a:lnTo>
                  <a:lnTo>
                    <a:pt x="95" y="23"/>
                  </a:lnTo>
                  <a:lnTo>
                    <a:pt x="98" y="26"/>
                  </a:lnTo>
                  <a:lnTo>
                    <a:pt x="101" y="29"/>
                  </a:lnTo>
                  <a:lnTo>
                    <a:pt x="104" y="32"/>
                  </a:lnTo>
                  <a:lnTo>
                    <a:pt x="106" y="35"/>
                  </a:lnTo>
                  <a:lnTo>
                    <a:pt x="109" y="39"/>
                  </a:lnTo>
                  <a:lnTo>
                    <a:pt x="112" y="43"/>
                  </a:lnTo>
                  <a:lnTo>
                    <a:pt x="114" y="46"/>
                  </a:lnTo>
                  <a:lnTo>
                    <a:pt x="117" y="51"/>
                  </a:lnTo>
                  <a:lnTo>
                    <a:pt x="119" y="55"/>
                  </a:lnTo>
                  <a:lnTo>
                    <a:pt x="121" y="60"/>
                  </a:lnTo>
                  <a:lnTo>
                    <a:pt x="123" y="64"/>
                  </a:lnTo>
                  <a:lnTo>
                    <a:pt x="128" y="74"/>
                  </a:lnTo>
                  <a:lnTo>
                    <a:pt x="132" y="85"/>
                  </a:lnTo>
                  <a:lnTo>
                    <a:pt x="135" y="96"/>
                  </a:lnTo>
                  <a:lnTo>
                    <a:pt x="139" y="108"/>
                  </a:lnTo>
                  <a:lnTo>
                    <a:pt x="142" y="120"/>
                  </a:lnTo>
                  <a:lnTo>
                    <a:pt x="146" y="133"/>
                  </a:lnTo>
                  <a:lnTo>
                    <a:pt x="149" y="146"/>
                  </a:lnTo>
                  <a:lnTo>
                    <a:pt x="152" y="160"/>
                  </a:lnTo>
                  <a:lnTo>
                    <a:pt x="155" y="173"/>
                  </a:lnTo>
                  <a:lnTo>
                    <a:pt x="157" y="187"/>
                  </a:lnTo>
                  <a:lnTo>
                    <a:pt x="160" y="201"/>
                  </a:lnTo>
                  <a:lnTo>
                    <a:pt x="163" y="217"/>
                  </a:lnTo>
                  <a:lnTo>
                    <a:pt x="158" y="218"/>
                  </a:lnTo>
                  <a:lnTo>
                    <a:pt x="155" y="202"/>
                  </a:lnTo>
                  <a:lnTo>
                    <a:pt x="152" y="188"/>
                  </a:lnTo>
                  <a:lnTo>
                    <a:pt x="149" y="174"/>
                  </a:lnTo>
                  <a:lnTo>
                    <a:pt x="146" y="161"/>
                  </a:lnTo>
                  <a:lnTo>
                    <a:pt x="144" y="147"/>
                  </a:lnTo>
                  <a:lnTo>
                    <a:pt x="140" y="134"/>
                  </a:lnTo>
                  <a:lnTo>
                    <a:pt x="137" y="122"/>
                  </a:lnTo>
                  <a:lnTo>
                    <a:pt x="134" y="110"/>
                  </a:lnTo>
                  <a:lnTo>
                    <a:pt x="130" y="98"/>
                  </a:lnTo>
                  <a:lnTo>
                    <a:pt x="127" y="87"/>
                  </a:lnTo>
                  <a:lnTo>
                    <a:pt x="123" y="76"/>
                  </a:lnTo>
                  <a:lnTo>
                    <a:pt x="119" y="67"/>
                  </a:lnTo>
                  <a:lnTo>
                    <a:pt x="117" y="62"/>
                  </a:lnTo>
                  <a:lnTo>
                    <a:pt x="114" y="58"/>
                  </a:lnTo>
                  <a:lnTo>
                    <a:pt x="112" y="53"/>
                  </a:lnTo>
                  <a:lnTo>
                    <a:pt x="110" y="49"/>
                  </a:lnTo>
                  <a:lnTo>
                    <a:pt x="107" y="46"/>
                  </a:lnTo>
                  <a:lnTo>
                    <a:pt x="105" y="42"/>
                  </a:lnTo>
                  <a:lnTo>
                    <a:pt x="102" y="39"/>
                  </a:lnTo>
                  <a:lnTo>
                    <a:pt x="100" y="35"/>
                  </a:lnTo>
                  <a:lnTo>
                    <a:pt x="97" y="33"/>
                  </a:lnTo>
                  <a:lnTo>
                    <a:pt x="94" y="30"/>
                  </a:lnTo>
                  <a:lnTo>
                    <a:pt x="92" y="27"/>
                  </a:lnTo>
                  <a:lnTo>
                    <a:pt x="89" y="25"/>
                  </a:lnTo>
                  <a:lnTo>
                    <a:pt x="83" y="21"/>
                  </a:lnTo>
                  <a:lnTo>
                    <a:pt x="77" y="17"/>
                  </a:lnTo>
                  <a:lnTo>
                    <a:pt x="71" y="14"/>
                  </a:lnTo>
                  <a:lnTo>
                    <a:pt x="64" y="12"/>
                  </a:lnTo>
                  <a:lnTo>
                    <a:pt x="57" y="10"/>
                  </a:lnTo>
                  <a:lnTo>
                    <a:pt x="51" y="8"/>
                  </a:lnTo>
                  <a:lnTo>
                    <a:pt x="44" y="7"/>
                  </a:lnTo>
                  <a:lnTo>
                    <a:pt x="37" y="6"/>
                  </a:lnTo>
                  <a:lnTo>
                    <a:pt x="29" y="6"/>
                  </a:lnTo>
                  <a:lnTo>
                    <a:pt x="22" y="5"/>
                  </a:lnTo>
                  <a:lnTo>
                    <a:pt x="15" y="5"/>
                  </a:lnTo>
                  <a:lnTo>
                    <a:pt x="0" y="5"/>
                  </a:lnTo>
                  <a:lnTo>
                    <a:pt x="0" y="0"/>
                  </a:lnTo>
                  <a:close/>
                  <a:moveTo>
                    <a:pt x="168" y="212"/>
                  </a:moveTo>
                  <a:lnTo>
                    <a:pt x="163" y="230"/>
                  </a:lnTo>
                  <a:lnTo>
                    <a:pt x="151" y="215"/>
                  </a:lnTo>
                  <a:lnTo>
                    <a:pt x="168" y="212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Freeform 64"/>
            <p:cNvSpPr>
              <a:spLocks noEditPoints="1"/>
            </p:cNvSpPr>
            <p:nvPr/>
          </p:nvSpPr>
          <p:spPr bwMode="auto">
            <a:xfrm>
              <a:off x="1449" y="2133"/>
              <a:ext cx="164" cy="222"/>
            </a:xfrm>
            <a:custGeom>
              <a:avLst/>
              <a:gdLst>
                <a:gd name="T0" fmla="*/ 0 w 129"/>
                <a:gd name="T1" fmla="*/ 159 h 163"/>
                <a:gd name="T2" fmla="*/ 8 w 129"/>
                <a:gd name="T3" fmla="*/ 156 h 163"/>
                <a:gd name="T4" fmla="*/ 16 w 129"/>
                <a:gd name="T5" fmla="*/ 153 h 163"/>
                <a:gd name="T6" fmla="*/ 24 w 129"/>
                <a:gd name="T7" fmla="*/ 150 h 163"/>
                <a:gd name="T8" fmla="*/ 28 w 129"/>
                <a:gd name="T9" fmla="*/ 148 h 163"/>
                <a:gd name="T10" fmla="*/ 32 w 129"/>
                <a:gd name="T11" fmla="*/ 146 h 163"/>
                <a:gd name="T12" fmla="*/ 36 w 129"/>
                <a:gd name="T13" fmla="*/ 144 h 163"/>
                <a:gd name="T14" fmla="*/ 40 w 129"/>
                <a:gd name="T15" fmla="*/ 141 h 163"/>
                <a:gd name="T16" fmla="*/ 44 w 129"/>
                <a:gd name="T17" fmla="*/ 139 h 163"/>
                <a:gd name="T18" fmla="*/ 47 w 129"/>
                <a:gd name="T19" fmla="*/ 136 h 163"/>
                <a:gd name="T20" fmla="*/ 51 w 129"/>
                <a:gd name="T21" fmla="*/ 132 h 163"/>
                <a:gd name="T22" fmla="*/ 55 w 129"/>
                <a:gd name="T23" fmla="*/ 128 h 163"/>
                <a:gd name="T24" fmla="*/ 59 w 129"/>
                <a:gd name="T25" fmla="*/ 124 h 163"/>
                <a:gd name="T26" fmla="*/ 63 w 129"/>
                <a:gd name="T27" fmla="*/ 119 h 163"/>
                <a:gd name="T28" fmla="*/ 67 w 129"/>
                <a:gd name="T29" fmla="*/ 114 h 163"/>
                <a:gd name="T30" fmla="*/ 71 w 129"/>
                <a:gd name="T31" fmla="*/ 108 h 163"/>
                <a:gd name="T32" fmla="*/ 75 w 129"/>
                <a:gd name="T33" fmla="*/ 102 h 163"/>
                <a:gd name="T34" fmla="*/ 79 w 129"/>
                <a:gd name="T35" fmla="*/ 96 h 163"/>
                <a:gd name="T36" fmla="*/ 83 w 129"/>
                <a:gd name="T37" fmla="*/ 89 h 163"/>
                <a:gd name="T38" fmla="*/ 87 w 129"/>
                <a:gd name="T39" fmla="*/ 82 h 163"/>
                <a:gd name="T40" fmla="*/ 91 w 129"/>
                <a:gd name="T41" fmla="*/ 75 h 163"/>
                <a:gd name="T42" fmla="*/ 95 w 129"/>
                <a:gd name="T43" fmla="*/ 67 h 163"/>
                <a:gd name="T44" fmla="*/ 99 w 129"/>
                <a:gd name="T45" fmla="*/ 59 h 163"/>
                <a:gd name="T46" fmla="*/ 103 w 129"/>
                <a:gd name="T47" fmla="*/ 51 h 163"/>
                <a:gd name="T48" fmla="*/ 111 w 129"/>
                <a:gd name="T49" fmla="*/ 34 h 163"/>
                <a:gd name="T50" fmla="*/ 119 w 129"/>
                <a:gd name="T51" fmla="*/ 17 h 163"/>
                <a:gd name="T52" fmla="*/ 121 w 129"/>
                <a:gd name="T53" fmla="*/ 11 h 163"/>
                <a:gd name="T54" fmla="*/ 125 w 129"/>
                <a:gd name="T55" fmla="*/ 13 h 163"/>
                <a:gd name="T56" fmla="*/ 123 w 129"/>
                <a:gd name="T57" fmla="*/ 19 h 163"/>
                <a:gd name="T58" fmla="*/ 115 w 129"/>
                <a:gd name="T59" fmla="*/ 36 h 163"/>
                <a:gd name="T60" fmla="*/ 107 w 129"/>
                <a:gd name="T61" fmla="*/ 53 h 163"/>
                <a:gd name="T62" fmla="*/ 103 w 129"/>
                <a:gd name="T63" fmla="*/ 61 h 163"/>
                <a:gd name="T64" fmla="*/ 99 w 129"/>
                <a:gd name="T65" fmla="*/ 69 h 163"/>
                <a:gd name="T66" fmla="*/ 95 w 129"/>
                <a:gd name="T67" fmla="*/ 77 h 163"/>
                <a:gd name="T68" fmla="*/ 91 w 129"/>
                <a:gd name="T69" fmla="*/ 84 h 163"/>
                <a:gd name="T70" fmla="*/ 87 w 129"/>
                <a:gd name="T71" fmla="*/ 91 h 163"/>
                <a:gd name="T72" fmla="*/ 82 w 129"/>
                <a:gd name="T73" fmla="*/ 98 h 163"/>
                <a:gd name="T74" fmla="*/ 78 w 129"/>
                <a:gd name="T75" fmla="*/ 105 h 163"/>
                <a:gd name="T76" fmla="*/ 74 w 129"/>
                <a:gd name="T77" fmla="*/ 111 h 163"/>
                <a:gd name="T78" fmla="*/ 70 w 129"/>
                <a:gd name="T79" fmla="*/ 117 h 163"/>
                <a:gd name="T80" fmla="*/ 66 w 129"/>
                <a:gd name="T81" fmla="*/ 122 h 163"/>
                <a:gd name="T82" fmla="*/ 62 w 129"/>
                <a:gd name="T83" fmla="*/ 127 h 163"/>
                <a:gd name="T84" fmla="*/ 58 w 129"/>
                <a:gd name="T85" fmla="*/ 131 h 163"/>
                <a:gd name="T86" fmla="*/ 54 w 129"/>
                <a:gd name="T87" fmla="*/ 135 h 163"/>
                <a:gd name="T88" fmla="*/ 50 w 129"/>
                <a:gd name="T89" fmla="*/ 139 h 163"/>
                <a:gd name="T90" fmla="*/ 46 w 129"/>
                <a:gd name="T91" fmla="*/ 142 h 163"/>
                <a:gd name="T92" fmla="*/ 42 w 129"/>
                <a:gd name="T93" fmla="*/ 145 h 163"/>
                <a:gd name="T94" fmla="*/ 38 w 129"/>
                <a:gd name="T95" fmla="*/ 148 h 163"/>
                <a:gd name="T96" fmla="*/ 34 w 129"/>
                <a:gd name="T97" fmla="*/ 150 h 163"/>
                <a:gd name="T98" fmla="*/ 30 w 129"/>
                <a:gd name="T99" fmla="*/ 152 h 163"/>
                <a:gd name="T100" fmla="*/ 26 w 129"/>
                <a:gd name="T101" fmla="*/ 154 h 163"/>
                <a:gd name="T102" fmla="*/ 17 w 129"/>
                <a:gd name="T103" fmla="*/ 157 h 163"/>
                <a:gd name="T104" fmla="*/ 9 w 129"/>
                <a:gd name="T105" fmla="*/ 160 h 163"/>
                <a:gd name="T106" fmla="*/ 1 w 129"/>
                <a:gd name="T107" fmla="*/ 163 h 163"/>
                <a:gd name="T108" fmla="*/ 0 w 129"/>
                <a:gd name="T109" fmla="*/ 159 h 163"/>
                <a:gd name="T110" fmla="*/ 114 w 129"/>
                <a:gd name="T111" fmla="*/ 12 h 163"/>
                <a:gd name="T112" fmla="*/ 129 w 129"/>
                <a:gd name="T113" fmla="*/ 0 h 163"/>
                <a:gd name="T114" fmla="*/ 129 w 129"/>
                <a:gd name="T115" fmla="*/ 19 h 163"/>
                <a:gd name="T116" fmla="*/ 114 w 129"/>
                <a:gd name="T117" fmla="*/ 1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9" h="163">
                  <a:moveTo>
                    <a:pt x="0" y="159"/>
                  </a:moveTo>
                  <a:lnTo>
                    <a:pt x="8" y="156"/>
                  </a:lnTo>
                  <a:lnTo>
                    <a:pt x="16" y="153"/>
                  </a:lnTo>
                  <a:lnTo>
                    <a:pt x="24" y="150"/>
                  </a:lnTo>
                  <a:lnTo>
                    <a:pt x="28" y="148"/>
                  </a:lnTo>
                  <a:lnTo>
                    <a:pt x="32" y="146"/>
                  </a:lnTo>
                  <a:lnTo>
                    <a:pt x="36" y="144"/>
                  </a:lnTo>
                  <a:lnTo>
                    <a:pt x="40" y="141"/>
                  </a:lnTo>
                  <a:lnTo>
                    <a:pt x="44" y="139"/>
                  </a:lnTo>
                  <a:lnTo>
                    <a:pt x="47" y="136"/>
                  </a:lnTo>
                  <a:lnTo>
                    <a:pt x="51" y="132"/>
                  </a:lnTo>
                  <a:lnTo>
                    <a:pt x="55" y="128"/>
                  </a:lnTo>
                  <a:lnTo>
                    <a:pt x="59" y="124"/>
                  </a:lnTo>
                  <a:lnTo>
                    <a:pt x="63" y="119"/>
                  </a:lnTo>
                  <a:lnTo>
                    <a:pt x="67" y="114"/>
                  </a:lnTo>
                  <a:lnTo>
                    <a:pt x="71" y="108"/>
                  </a:lnTo>
                  <a:lnTo>
                    <a:pt x="75" y="102"/>
                  </a:lnTo>
                  <a:lnTo>
                    <a:pt x="79" y="96"/>
                  </a:lnTo>
                  <a:lnTo>
                    <a:pt x="83" y="89"/>
                  </a:lnTo>
                  <a:lnTo>
                    <a:pt x="87" y="82"/>
                  </a:lnTo>
                  <a:lnTo>
                    <a:pt x="91" y="75"/>
                  </a:lnTo>
                  <a:lnTo>
                    <a:pt x="95" y="67"/>
                  </a:lnTo>
                  <a:lnTo>
                    <a:pt x="99" y="59"/>
                  </a:lnTo>
                  <a:lnTo>
                    <a:pt x="103" y="51"/>
                  </a:lnTo>
                  <a:lnTo>
                    <a:pt x="111" y="34"/>
                  </a:lnTo>
                  <a:lnTo>
                    <a:pt x="119" y="17"/>
                  </a:lnTo>
                  <a:lnTo>
                    <a:pt x="121" y="11"/>
                  </a:lnTo>
                  <a:lnTo>
                    <a:pt x="125" y="13"/>
                  </a:lnTo>
                  <a:lnTo>
                    <a:pt x="123" y="19"/>
                  </a:lnTo>
                  <a:lnTo>
                    <a:pt x="115" y="36"/>
                  </a:lnTo>
                  <a:lnTo>
                    <a:pt x="107" y="53"/>
                  </a:lnTo>
                  <a:lnTo>
                    <a:pt x="103" y="61"/>
                  </a:lnTo>
                  <a:lnTo>
                    <a:pt x="99" y="69"/>
                  </a:lnTo>
                  <a:lnTo>
                    <a:pt x="95" y="77"/>
                  </a:lnTo>
                  <a:lnTo>
                    <a:pt x="91" y="84"/>
                  </a:lnTo>
                  <a:lnTo>
                    <a:pt x="87" y="91"/>
                  </a:lnTo>
                  <a:lnTo>
                    <a:pt x="82" y="98"/>
                  </a:lnTo>
                  <a:lnTo>
                    <a:pt x="78" y="105"/>
                  </a:lnTo>
                  <a:lnTo>
                    <a:pt x="74" y="111"/>
                  </a:lnTo>
                  <a:lnTo>
                    <a:pt x="70" y="117"/>
                  </a:lnTo>
                  <a:lnTo>
                    <a:pt x="66" y="122"/>
                  </a:lnTo>
                  <a:lnTo>
                    <a:pt x="62" y="127"/>
                  </a:lnTo>
                  <a:lnTo>
                    <a:pt x="58" y="131"/>
                  </a:lnTo>
                  <a:lnTo>
                    <a:pt x="54" y="135"/>
                  </a:lnTo>
                  <a:lnTo>
                    <a:pt x="50" y="139"/>
                  </a:lnTo>
                  <a:lnTo>
                    <a:pt x="46" y="142"/>
                  </a:lnTo>
                  <a:lnTo>
                    <a:pt x="42" y="145"/>
                  </a:lnTo>
                  <a:lnTo>
                    <a:pt x="38" y="148"/>
                  </a:lnTo>
                  <a:lnTo>
                    <a:pt x="34" y="150"/>
                  </a:lnTo>
                  <a:lnTo>
                    <a:pt x="30" y="152"/>
                  </a:lnTo>
                  <a:lnTo>
                    <a:pt x="26" y="154"/>
                  </a:lnTo>
                  <a:lnTo>
                    <a:pt x="17" y="157"/>
                  </a:lnTo>
                  <a:lnTo>
                    <a:pt x="9" y="160"/>
                  </a:lnTo>
                  <a:lnTo>
                    <a:pt x="1" y="163"/>
                  </a:lnTo>
                  <a:lnTo>
                    <a:pt x="0" y="159"/>
                  </a:lnTo>
                  <a:close/>
                  <a:moveTo>
                    <a:pt x="114" y="12"/>
                  </a:moveTo>
                  <a:lnTo>
                    <a:pt x="129" y="0"/>
                  </a:lnTo>
                  <a:lnTo>
                    <a:pt x="129" y="19"/>
                  </a:lnTo>
                  <a:lnTo>
                    <a:pt x="114" y="12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Freeform 65"/>
            <p:cNvSpPr>
              <a:spLocks noEditPoints="1"/>
            </p:cNvSpPr>
            <p:nvPr/>
          </p:nvSpPr>
          <p:spPr bwMode="auto">
            <a:xfrm>
              <a:off x="1469" y="2155"/>
              <a:ext cx="167" cy="189"/>
            </a:xfrm>
            <a:custGeom>
              <a:avLst/>
              <a:gdLst>
                <a:gd name="T0" fmla="*/ 0 w 131"/>
                <a:gd name="T1" fmla="*/ 135 h 139"/>
                <a:gd name="T2" fmla="*/ 8 w 131"/>
                <a:gd name="T3" fmla="*/ 133 h 139"/>
                <a:gd name="T4" fmla="*/ 16 w 131"/>
                <a:gd name="T5" fmla="*/ 130 h 139"/>
                <a:gd name="T6" fmla="*/ 24 w 131"/>
                <a:gd name="T7" fmla="*/ 127 h 139"/>
                <a:gd name="T8" fmla="*/ 28 w 131"/>
                <a:gd name="T9" fmla="*/ 126 h 139"/>
                <a:gd name="T10" fmla="*/ 32 w 131"/>
                <a:gd name="T11" fmla="*/ 124 h 139"/>
                <a:gd name="T12" fmla="*/ 36 w 131"/>
                <a:gd name="T13" fmla="*/ 122 h 139"/>
                <a:gd name="T14" fmla="*/ 40 w 131"/>
                <a:gd name="T15" fmla="*/ 120 h 139"/>
                <a:gd name="T16" fmla="*/ 44 w 131"/>
                <a:gd name="T17" fmla="*/ 118 h 139"/>
                <a:gd name="T18" fmla="*/ 48 w 131"/>
                <a:gd name="T19" fmla="*/ 115 h 139"/>
                <a:gd name="T20" fmla="*/ 52 w 131"/>
                <a:gd name="T21" fmla="*/ 112 h 139"/>
                <a:gd name="T22" fmla="*/ 56 w 131"/>
                <a:gd name="T23" fmla="*/ 109 h 139"/>
                <a:gd name="T24" fmla="*/ 60 w 131"/>
                <a:gd name="T25" fmla="*/ 105 h 139"/>
                <a:gd name="T26" fmla="*/ 64 w 131"/>
                <a:gd name="T27" fmla="*/ 101 h 139"/>
                <a:gd name="T28" fmla="*/ 68 w 131"/>
                <a:gd name="T29" fmla="*/ 97 h 139"/>
                <a:gd name="T30" fmla="*/ 72 w 131"/>
                <a:gd name="T31" fmla="*/ 92 h 139"/>
                <a:gd name="T32" fmla="*/ 76 w 131"/>
                <a:gd name="T33" fmla="*/ 87 h 139"/>
                <a:gd name="T34" fmla="*/ 81 w 131"/>
                <a:gd name="T35" fmla="*/ 81 h 139"/>
                <a:gd name="T36" fmla="*/ 85 w 131"/>
                <a:gd name="T37" fmla="*/ 76 h 139"/>
                <a:gd name="T38" fmla="*/ 89 w 131"/>
                <a:gd name="T39" fmla="*/ 70 h 139"/>
                <a:gd name="T40" fmla="*/ 93 w 131"/>
                <a:gd name="T41" fmla="*/ 63 h 139"/>
                <a:gd name="T42" fmla="*/ 97 w 131"/>
                <a:gd name="T43" fmla="*/ 57 h 139"/>
                <a:gd name="T44" fmla="*/ 101 w 131"/>
                <a:gd name="T45" fmla="*/ 50 h 139"/>
                <a:gd name="T46" fmla="*/ 105 w 131"/>
                <a:gd name="T47" fmla="*/ 43 h 139"/>
                <a:gd name="T48" fmla="*/ 113 w 131"/>
                <a:gd name="T49" fmla="*/ 29 h 139"/>
                <a:gd name="T50" fmla="*/ 123 w 131"/>
                <a:gd name="T51" fmla="*/ 11 h 139"/>
                <a:gd name="T52" fmla="*/ 127 w 131"/>
                <a:gd name="T53" fmla="*/ 13 h 139"/>
                <a:gd name="T54" fmla="*/ 117 w 131"/>
                <a:gd name="T55" fmla="*/ 31 h 139"/>
                <a:gd name="T56" fmla="*/ 109 w 131"/>
                <a:gd name="T57" fmla="*/ 45 h 139"/>
                <a:gd name="T58" fmla="*/ 105 w 131"/>
                <a:gd name="T59" fmla="*/ 52 h 139"/>
                <a:gd name="T60" fmla="*/ 100 w 131"/>
                <a:gd name="T61" fmla="*/ 59 h 139"/>
                <a:gd name="T62" fmla="*/ 96 w 131"/>
                <a:gd name="T63" fmla="*/ 66 h 139"/>
                <a:gd name="T64" fmla="*/ 92 w 131"/>
                <a:gd name="T65" fmla="*/ 72 h 139"/>
                <a:gd name="T66" fmla="*/ 88 w 131"/>
                <a:gd name="T67" fmla="*/ 78 h 139"/>
                <a:gd name="T68" fmla="*/ 84 w 131"/>
                <a:gd name="T69" fmla="*/ 84 h 139"/>
                <a:gd name="T70" fmla="*/ 80 w 131"/>
                <a:gd name="T71" fmla="*/ 89 h 139"/>
                <a:gd name="T72" fmla="*/ 76 w 131"/>
                <a:gd name="T73" fmla="*/ 95 h 139"/>
                <a:gd name="T74" fmla="*/ 72 w 131"/>
                <a:gd name="T75" fmla="*/ 100 h 139"/>
                <a:gd name="T76" fmla="*/ 67 w 131"/>
                <a:gd name="T77" fmla="*/ 104 h 139"/>
                <a:gd name="T78" fmla="*/ 63 w 131"/>
                <a:gd name="T79" fmla="*/ 108 h 139"/>
                <a:gd name="T80" fmla="*/ 59 w 131"/>
                <a:gd name="T81" fmla="*/ 112 h 139"/>
                <a:gd name="T82" fmla="*/ 55 w 131"/>
                <a:gd name="T83" fmla="*/ 115 h 139"/>
                <a:gd name="T84" fmla="*/ 51 w 131"/>
                <a:gd name="T85" fmla="*/ 119 h 139"/>
                <a:gd name="T86" fmla="*/ 47 w 131"/>
                <a:gd name="T87" fmla="*/ 121 h 139"/>
                <a:gd name="T88" fmla="*/ 42 w 131"/>
                <a:gd name="T89" fmla="*/ 124 h 139"/>
                <a:gd name="T90" fmla="*/ 38 w 131"/>
                <a:gd name="T91" fmla="*/ 126 h 139"/>
                <a:gd name="T92" fmla="*/ 34 w 131"/>
                <a:gd name="T93" fmla="*/ 128 h 139"/>
                <a:gd name="T94" fmla="*/ 30 w 131"/>
                <a:gd name="T95" fmla="*/ 130 h 139"/>
                <a:gd name="T96" fmla="*/ 26 w 131"/>
                <a:gd name="T97" fmla="*/ 131 h 139"/>
                <a:gd name="T98" fmla="*/ 18 w 131"/>
                <a:gd name="T99" fmla="*/ 134 h 139"/>
                <a:gd name="T100" fmla="*/ 9 w 131"/>
                <a:gd name="T101" fmla="*/ 137 h 139"/>
                <a:gd name="T102" fmla="*/ 1 w 131"/>
                <a:gd name="T103" fmla="*/ 139 h 139"/>
                <a:gd name="T104" fmla="*/ 0 w 131"/>
                <a:gd name="T105" fmla="*/ 135 h 139"/>
                <a:gd name="T106" fmla="*/ 116 w 131"/>
                <a:gd name="T107" fmla="*/ 11 h 139"/>
                <a:gd name="T108" fmla="*/ 131 w 131"/>
                <a:gd name="T109" fmla="*/ 0 h 139"/>
                <a:gd name="T110" fmla="*/ 131 w 131"/>
                <a:gd name="T111" fmla="*/ 19 h 139"/>
                <a:gd name="T112" fmla="*/ 116 w 131"/>
                <a:gd name="T113" fmla="*/ 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1" h="139">
                  <a:moveTo>
                    <a:pt x="0" y="135"/>
                  </a:moveTo>
                  <a:lnTo>
                    <a:pt x="8" y="133"/>
                  </a:lnTo>
                  <a:lnTo>
                    <a:pt x="16" y="130"/>
                  </a:lnTo>
                  <a:lnTo>
                    <a:pt x="24" y="127"/>
                  </a:lnTo>
                  <a:lnTo>
                    <a:pt x="28" y="126"/>
                  </a:lnTo>
                  <a:lnTo>
                    <a:pt x="32" y="124"/>
                  </a:lnTo>
                  <a:lnTo>
                    <a:pt x="36" y="122"/>
                  </a:lnTo>
                  <a:lnTo>
                    <a:pt x="40" y="120"/>
                  </a:lnTo>
                  <a:lnTo>
                    <a:pt x="44" y="118"/>
                  </a:lnTo>
                  <a:lnTo>
                    <a:pt x="48" y="115"/>
                  </a:lnTo>
                  <a:lnTo>
                    <a:pt x="52" y="112"/>
                  </a:lnTo>
                  <a:lnTo>
                    <a:pt x="56" y="109"/>
                  </a:lnTo>
                  <a:lnTo>
                    <a:pt x="60" y="105"/>
                  </a:lnTo>
                  <a:lnTo>
                    <a:pt x="64" y="101"/>
                  </a:lnTo>
                  <a:lnTo>
                    <a:pt x="68" y="97"/>
                  </a:lnTo>
                  <a:lnTo>
                    <a:pt x="72" y="92"/>
                  </a:lnTo>
                  <a:lnTo>
                    <a:pt x="76" y="87"/>
                  </a:lnTo>
                  <a:lnTo>
                    <a:pt x="81" y="81"/>
                  </a:lnTo>
                  <a:lnTo>
                    <a:pt x="85" y="76"/>
                  </a:lnTo>
                  <a:lnTo>
                    <a:pt x="89" y="70"/>
                  </a:lnTo>
                  <a:lnTo>
                    <a:pt x="93" y="63"/>
                  </a:lnTo>
                  <a:lnTo>
                    <a:pt x="97" y="57"/>
                  </a:lnTo>
                  <a:lnTo>
                    <a:pt x="101" y="50"/>
                  </a:lnTo>
                  <a:lnTo>
                    <a:pt x="105" y="43"/>
                  </a:lnTo>
                  <a:lnTo>
                    <a:pt x="113" y="29"/>
                  </a:lnTo>
                  <a:lnTo>
                    <a:pt x="123" y="11"/>
                  </a:lnTo>
                  <a:lnTo>
                    <a:pt x="127" y="13"/>
                  </a:lnTo>
                  <a:lnTo>
                    <a:pt x="117" y="31"/>
                  </a:lnTo>
                  <a:lnTo>
                    <a:pt x="109" y="45"/>
                  </a:lnTo>
                  <a:lnTo>
                    <a:pt x="105" y="52"/>
                  </a:lnTo>
                  <a:lnTo>
                    <a:pt x="100" y="59"/>
                  </a:lnTo>
                  <a:lnTo>
                    <a:pt x="96" y="66"/>
                  </a:lnTo>
                  <a:lnTo>
                    <a:pt x="92" y="72"/>
                  </a:lnTo>
                  <a:lnTo>
                    <a:pt x="88" y="78"/>
                  </a:lnTo>
                  <a:lnTo>
                    <a:pt x="84" y="84"/>
                  </a:lnTo>
                  <a:lnTo>
                    <a:pt x="80" y="89"/>
                  </a:lnTo>
                  <a:lnTo>
                    <a:pt x="76" y="95"/>
                  </a:lnTo>
                  <a:lnTo>
                    <a:pt x="72" y="100"/>
                  </a:lnTo>
                  <a:lnTo>
                    <a:pt x="67" y="104"/>
                  </a:lnTo>
                  <a:lnTo>
                    <a:pt x="63" y="108"/>
                  </a:lnTo>
                  <a:lnTo>
                    <a:pt x="59" y="112"/>
                  </a:lnTo>
                  <a:lnTo>
                    <a:pt x="55" y="115"/>
                  </a:lnTo>
                  <a:lnTo>
                    <a:pt x="51" y="119"/>
                  </a:lnTo>
                  <a:lnTo>
                    <a:pt x="47" y="121"/>
                  </a:lnTo>
                  <a:lnTo>
                    <a:pt x="42" y="124"/>
                  </a:lnTo>
                  <a:lnTo>
                    <a:pt x="38" y="126"/>
                  </a:lnTo>
                  <a:lnTo>
                    <a:pt x="34" y="128"/>
                  </a:lnTo>
                  <a:lnTo>
                    <a:pt x="30" y="130"/>
                  </a:lnTo>
                  <a:lnTo>
                    <a:pt x="26" y="131"/>
                  </a:lnTo>
                  <a:lnTo>
                    <a:pt x="18" y="134"/>
                  </a:lnTo>
                  <a:lnTo>
                    <a:pt x="9" y="137"/>
                  </a:lnTo>
                  <a:lnTo>
                    <a:pt x="1" y="139"/>
                  </a:lnTo>
                  <a:lnTo>
                    <a:pt x="0" y="135"/>
                  </a:lnTo>
                  <a:close/>
                  <a:moveTo>
                    <a:pt x="116" y="11"/>
                  </a:moveTo>
                  <a:lnTo>
                    <a:pt x="131" y="0"/>
                  </a:lnTo>
                  <a:lnTo>
                    <a:pt x="131" y="19"/>
                  </a:lnTo>
                  <a:lnTo>
                    <a:pt x="116" y="11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Freeform 66"/>
            <p:cNvSpPr>
              <a:spLocks noEditPoints="1"/>
            </p:cNvSpPr>
            <p:nvPr/>
          </p:nvSpPr>
          <p:spPr bwMode="auto">
            <a:xfrm>
              <a:off x="1463" y="2137"/>
              <a:ext cx="126" cy="220"/>
            </a:xfrm>
            <a:custGeom>
              <a:avLst/>
              <a:gdLst>
                <a:gd name="T0" fmla="*/ 0 w 99"/>
                <a:gd name="T1" fmla="*/ 158 h 162"/>
                <a:gd name="T2" fmla="*/ 6 w 99"/>
                <a:gd name="T3" fmla="*/ 156 h 162"/>
                <a:gd name="T4" fmla="*/ 11 w 99"/>
                <a:gd name="T5" fmla="*/ 153 h 162"/>
                <a:gd name="T6" fmla="*/ 17 w 99"/>
                <a:gd name="T7" fmla="*/ 150 h 162"/>
                <a:gd name="T8" fmla="*/ 20 w 99"/>
                <a:gd name="T9" fmla="*/ 148 h 162"/>
                <a:gd name="T10" fmla="*/ 23 w 99"/>
                <a:gd name="T11" fmla="*/ 146 h 162"/>
                <a:gd name="T12" fmla="*/ 26 w 99"/>
                <a:gd name="T13" fmla="*/ 144 h 162"/>
                <a:gd name="T14" fmla="*/ 29 w 99"/>
                <a:gd name="T15" fmla="*/ 141 h 162"/>
                <a:gd name="T16" fmla="*/ 32 w 99"/>
                <a:gd name="T17" fmla="*/ 139 h 162"/>
                <a:gd name="T18" fmla="*/ 35 w 99"/>
                <a:gd name="T19" fmla="*/ 135 h 162"/>
                <a:gd name="T20" fmla="*/ 38 w 99"/>
                <a:gd name="T21" fmla="*/ 132 h 162"/>
                <a:gd name="T22" fmla="*/ 41 w 99"/>
                <a:gd name="T23" fmla="*/ 128 h 162"/>
                <a:gd name="T24" fmla="*/ 44 w 99"/>
                <a:gd name="T25" fmla="*/ 124 h 162"/>
                <a:gd name="T26" fmla="*/ 47 w 99"/>
                <a:gd name="T27" fmla="*/ 119 h 162"/>
                <a:gd name="T28" fmla="*/ 50 w 99"/>
                <a:gd name="T29" fmla="*/ 114 h 162"/>
                <a:gd name="T30" fmla="*/ 53 w 99"/>
                <a:gd name="T31" fmla="*/ 108 h 162"/>
                <a:gd name="T32" fmla="*/ 56 w 99"/>
                <a:gd name="T33" fmla="*/ 102 h 162"/>
                <a:gd name="T34" fmla="*/ 58 w 99"/>
                <a:gd name="T35" fmla="*/ 96 h 162"/>
                <a:gd name="T36" fmla="*/ 61 w 99"/>
                <a:gd name="T37" fmla="*/ 89 h 162"/>
                <a:gd name="T38" fmla="*/ 64 w 99"/>
                <a:gd name="T39" fmla="*/ 82 h 162"/>
                <a:gd name="T40" fmla="*/ 67 w 99"/>
                <a:gd name="T41" fmla="*/ 75 h 162"/>
                <a:gd name="T42" fmla="*/ 70 w 99"/>
                <a:gd name="T43" fmla="*/ 67 h 162"/>
                <a:gd name="T44" fmla="*/ 73 w 99"/>
                <a:gd name="T45" fmla="*/ 59 h 162"/>
                <a:gd name="T46" fmla="*/ 76 w 99"/>
                <a:gd name="T47" fmla="*/ 51 h 162"/>
                <a:gd name="T48" fmla="*/ 82 w 99"/>
                <a:gd name="T49" fmla="*/ 34 h 162"/>
                <a:gd name="T50" fmla="*/ 88 w 99"/>
                <a:gd name="T51" fmla="*/ 17 h 162"/>
                <a:gd name="T52" fmla="*/ 90 w 99"/>
                <a:gd name="T53" fmla="*/ 11 h 162"/>
                <a:gd name="T54" fmla="*/ 94 w 99"/>
                <a:gd name="T55" fmla="*/ 13 h 162"/>
                <a:gd name="T56" fmla="*/ 92 w 99"/>
                <a:gd name="T57" fmla="*/ 18 h 162"/>
                <a:gd name="T58" fmla="*/ 86 w 99"/>
                <a:gd name="T59" fmla="*/ 36 h 162"/>
                <a:gd name="T60" fmla="*/ 80 w 99"/>
                <a:gd name="T61" fmla="*/ 52 h 162"/>
                <a:gd name="T62" fmla="*/ 77 w 99"/>
                <a:gd name="T63" fmla="*/ 61 h 162"/>
                <a:gd name="T64" fmla="*/ 74 w 99"/>
                <a:gd name="T65" fmla="*/ 68 h 162"/>
                <a:gd name="T66" fmla="*/ 71 w 99"/>
                <a:gd name="T67" fmla="*/ 76 h 162"/>
                <a:gd name="T68" fmla="*/ 68 w 99"/>
                <a:gd name="T69" fmla="*/ 84 h 162"/>
                <a:gd name="T70" fmla="*/ 65 w 99"/>
                <a:gd name="T71" fmla="*/ 91 h 162"/>
                <a:gd name="T72" fmla="*/ 62 w 99"/>
                <a:gd name="T73" fmla="*/ 98 h 162"/>
                <a:gd name="T74" fmla="*/ 59 w 99"/>
                <a:gd name="T75" fmla="*/ 104 h 162"/>
                <a:gd name="T76" fmla="*/ 56 w 99"/>
                <a:gd name="T77" fmla="*/ 110 h 162"/>
                <a:gd name="T78" fmla="*/ 53 w 99"/>
                <a:gd name="T79" fmla="*/ 116 h 162"/>
                <a:gd name="T80" fmla="*/ 50 w 99"/>
                <a:gd name="T81" fmla="*/ 121 h 162"/>
                <a:gd name="T82" fmla="*/ 47 w 99"/>
                <a:gd name="T83" fmla="*/ 126 h 162"/>
                <a:gd name="T84" fmla="*/ 44 w 99"/>
                <a:gd name="T85" fmla="*/ 131 h 162"/>
                <a:gd name="T86" fmla="*/ 41 w 99"/>
                <a:gd name="T87" fmla="*/ 135 h 162"/>
                <a:gd name="T88" fmla="*/ 38 w 99"/>
                <a:gd name="T89" fmla="*/ 138 h 162"/>
                <a:gd name="T90" fmla="*/ 35 w 99"/>
                <a:gd name="T91" fmla="*/ 142 h 162"/>
                <a:gd name="T92" fmla="*/ 32 w 99"/>
                <a:gd name="T93" fmla="*/ 145 h 162"/>
                <a:gd name="T94" fmla="*/ 29 w 99"/>
                <a:gd name="T95" fmla="*/ 147 h 162"/>
                <a:gd name="T96" fmla="*/ 26 w 99"/>
                <a:gd name="T97" fmla="*/ 150 h 162"/>
                <a:gd name="T98" fmla="*/ 22 w 99"/>
                <a:gd name="T99" fmla="*/ 152 h 162"/>
                <a:gd name="T100" fmla="*/ 19 w 99"/>
                <a:gd name="T101" fmla="*/ 154 h 162"/>
                <a:gd name="T102" fmla="*/ 13 w 99"/>
                <a:gd name="T103" fmla="*/ 157 h 162"/>
                <a:gd name="T104" fmla="*/ 7 w 99"/>
                <a:gd name="T105" fmla="*/ 160 h 162"/>
                <a:gd name="T106" fmla="*/ 1 w 99"/>
                <a:gd name="T107" fmla="*/ 162 h 162"/>
                <a:gd name="T108" fmla="*/ 0 w 99"/>
                <a:gd name="T109" fmla="*/ 158 h 162"/>
                <a:gd name="T110" fmla="*/ 83 w 99"/>
                <a:gd name="T111" fmla="*/ 13 h 162"/>
                <a:gd name="T112" fmla="*/ 96 w 99"/>
                <a:gd name="T113" fmla="*/ 0 h 162"/>
                <a:gd name="T114" fmla="*/ 99 w 99"/>
                <a:gd name="T115" fmla="*/ 19 h 162"/>
                <a:gd name="T116" fmla="*/ 83 w 99"/>
                <a:gd name="T117" fmla="*/ 1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9" h="162">
                  <a:moveTo>
                    <a:pt x="0" y="158"/>
                  </a:moveTo>
                  <a:lnTo>
                    <a:pt x="6" y="156"/>
                  </a:lnTo>
                  <a:lnTo>
                    <a:pt x="11" y="153"/>
                  </a:lnTo>
                  <a:lnTo>
                    <a:pt x="17" y="150"/>
                  </a:lnTo>
                  <a:lnTo>
                    <a:pt x="20" y="148"/>
                  </a:lnTo>
                  <a:lnTo>
                    <a:pt x="23" y="146"/>
                  </a:lnTo>
                  <a:lnTo>
                    <a:pt x="26" y="144"/>
                  </a:lnTo>
                  <a:lnTo>
                    <a:pt x="29" y="141"/>
                  </a:lnTo>
                  <a:lnTo>
                    <a:pt x="32" y="139"/>
                  </a:lnTo>
                  <a:lnTo>
                    <a:pt x="35" y="135"/>
                  </a:lnTo>
                  <a:lnTo>
                    <a:pt x="38" y="132"/>
                  </a:lnTo>
                  <a:lnTo>
                    <a:pt x="41" y="128"/>
                  </a:lnTo>
                  <a:lnTo>
                    <a:pt x="44" y="124"/>
                  </a:lnTo>
                  <a:lnTo>
                    <a:pt x="47" y="119"/>
                  </a:lnTo>
                  <a:lnTo>
                    <a:pt x="50" y="114"/>
                  </a:lnTo>
                  <a:lnTo>
                    <a:pt x="53" y="108"/>
                  </a:lnTo>
                  <a:lnTo>
                    <a:pt x="56" y="102"/>
                  </a:lnTo>
                  <a:lnTo>
                    <a:pt x="58" y="96"/>
                  </a:lnTo>
                  <a:lnTo>
                    <a:pt x="61" y="89"/>
                  </a:lnTo>
                  <a:lnTo>
                    <a:pt x="64" y="82"/>
                  </a:lnTo>
                  <a:lnTo>
                    <a:pt x="67" y="75"/>
                  </a:lnTo>
                  <a:lnTo>
                    <a:pt x="70" y="67"/>
                  </a:lnTo>
                  <a:lnTo>
                    <a:pt x="73" y="59"/>
                  </a:lnTo>
                  <a:lnTo>
                    <a:pt x="76" y="51"/>
                  </a:lnTo>
                  <a:lnTo>
                    <a:pt x="82" y="34"/>
                  </a:lnTo>
                  <a:lnTo>
                    <a:pt x="88" y="17"/>
                  </a:lnTo>
                  <a:lnTo>
                    <a:pt x="90" y="11"/>
                  </a:lnTo>
                  <a:lnTo>
                    <a:pt x="94" y="13"/>
                  </a:lnTo>
                  <a:lnTo>
                    <a:pt x="92" y="18"/>
                  </a:lnTo>
                  <a:lnTo>
                    <a:pt x="86" y="36"/>
                  </a:lnTo>
                  <a:lnTo>
                    <a:pt x="80" y="52"/>
                  </a:lnTo>
                  <a:lnTo>
                    <a:pt x="77" y="61"/>
                  </a:lnTo>
                  <a:lnTo>
                    <a:pt x="74" y="68"/>
                  </a:lnTo>
                  <a:lnTo>
                    <a:pt x="71" y="76"/>
                  </a:lnTo>
                  <a:lnTo>
                    <a:pt x="68" y="84"/>
                  </a:lnTo>
                  <a:lnTo>
                    <a:pt x="65" y="91"/>
                  </a:lnTo>
                  <a:lnTo>
                    <a:pt x="62" y="98"/>
                  </a:lnTo>
                  <a:lnTo>
                    <a:pt x="59" y="104"/>
                  </a:lnTo>
                  <a:lnTo>
                    <a:pt x="56" y="110"/>
                  </a:lnTo>
                  <a:lnTo>
                    <a:pt x="53" y="116"/>
                  </a:lnTo>
                  <a:lnTo>
                    <a:pt x="50" y="121"/>
                  </a:lnTo>
                  <a:lnTo>
                    <a:pt x="47" y="126"/>
                  </a:lnTo>
                  <a:lnTo>
                    <a:pt x="44" y="131"/>
                  </a:lnTo>
                  <a:lnTo>
                    <a:pt x="41" y="135"/>
                  </a:lnTo>
                  <a:lnTo>
                    <a:pt x="38" y="138"/>
                  </a:lnTo>
                  <a:lnTo>
                    <a:pt x="35" y="142"/>
                  </a:lnTo>
                  <a:lnTo>
                    <a:pt x="32" y="145"/>
                  </a:lnTo>
                  <a:lnTo>
                    <a:pt x="29" y="147"/>
                  </a:lnTo>
                  <a:lnTo>
                    <a:pt x="26" y="150"/>
                  </a:lnTo>
                  <a:lnTo>
                    <a:pt x="22" y="152"/>
                  </a:lnTo>
                  <a:lnTo>
                    <a:pt x="19" y="154"/>
                  </a:lnTo>
                  <a:lnTo>
                    <a:pt x="13" y="157"/>
                  </a:lnTo>
                  <a:lnTo>
                    <a:pt x="7" y="160"/>
                  </a:lnTo>
                  <a:lnTo>
                    <a:pt x="1" y="162"/>
                  </a:lnTo>
                  <a:lnTo>
                    <a:pt x="0" y="158"/>
                  </a:lnTo>
                  <a:close/>
                  <a:moveTo>
                    <a:pt x="83" y="13"/>
                  </a:moveTo>
                  <a:lnTo>
                    <a:pt x="96" y="0"/>
                  </a:lnTo>
                  <a:lnTo>
                    <a:pt x="99" y="19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Freeform 67"/>
            <p:cNvSpPr>
              <a:spLocks noEditPoints="1"/>
            </p:cNvSpPr>
            <p:nvPr/>
          </p:nvSpPr>
          <p:spPr bwMode="auto">
            <a:xfrm>
              <a:off x="1463" y="2137"/>
              <a:ext cx="164" cy="220"/>
            </a:xfrm>
            <a:custGeom>
              <a:avLst/>
              <a:gdLst>
                <a:gd name="T0" fmla="*/ 0 w 129"/>
                <a:gd name="T1" fmla="*/ 158 h 162"/>
                <a:gd name="T2" fmla="*/ 8 w 129"/>
                <a:gd name="T3" fmla="*/ 156 h 162"/>
                <a:gd name="T4" fmla="*/ 16 w 129"/>
                <a:gd name="T5" fmla="*/ 153 h 162"/>
                <a:gd name="T6" fmla="*/ 24 w 129"/>
                <a:gd name="T7" fmla="*/ 150 h 162"/>
                <a:gd name="T8" fmla="*/ 28 w 129"/>
                <a:gd name="T9" fmla="*/ 148 h 162"/>
                <a:gd name="T10" fmla="*/ 31 w 129"/>
                <a:gd name="T11" fmla="*/ 146 h 162"/>
                <a:gd name="T12" fmla="*/ 35 w 129"/>
                <a:gd name="T13" fmla="*/ 144 h 162"/>
                <a:gd name="T14" fmla="*/ 39 w 129"/>
                <a:gd name="T15" fmla="*/ 141 h 162"/>
                <a:gd name="T16" fmla="*/ 43 w 129"/>
                <a:gd name="T17" fmla="*/ 138 h 162"/>
                <a:gd name="T18" fmla="*/ 47 w 129"/>
                <a:gd name="T19" fmla="*/ 135 h 162"/>
                <a:gd name="T20" fmla="*/ 51 w 129"/>
                <a:gd name="T21" fmla="*/ 132 h 162"/>
                <a:gd name="T22" fmla="*/ 55 w 129"/>
                <a:gd name="T23" fmla="*/ 128 h 162"/>
                <a:gd name="T24" fmla="*/ 59 w 129"/>
                <a:gd name="T25" fmla="*/ 124 h 162"/>
                <a:gd name="T26" fmla="*/ 63 w 129"/>
                <a:gd name="T27" fmla="*/ 119 h 162"/>
                <a:gd name="T28" fmla="*/ 67 w 129"/>
                <a:gd name="T29" fmla="*/ 114 h 162"/>
                <a:gd name="T30" fmla="*/ 71 w 129"/>
                <a:gd name="T31" fmla="*/ 108 h 162"/>
                <a:gd name="T32" fmla="*/ 75 w 129"/>
                <a:gd name="T33" fmla="*/ 102 h 162"/>
                <a:gd name="T34" fmla="*/ 79 w 129"/>
                <a:gd name="T35" fmla="*/ 96 h 162"/>
                <a:gd name="T36" fmla="*/ 83 w 129"/>
                <a:gd name="T37" fmla="*/ 89 h 162"/>
                <a:gd name="T38" fmla="*/ 87 w 129"/>
                <a:gd name="T39" fmla="*/ 82 h 162"/>
                <a:gd name="T40" fmla="*/ 91 w 129"/>
                <a:gd name="T41" fmla="*/ 74 h 162"/>
                <a:gd name="T42" fmla="*/ 95 w 129"/>
                <a:gd name="T43" fmla="*/ 67 h 162"/>
                <a:gd name="T44" fmla="*/ 99 w 129"/>
                <a:gd name="T45" fmla="*/ 59 h 162"/>
                <a:gd name="T46" fmla="*/ 103 w 129"/>
                <a:gd name="T47" fmla="*/ 51 h 162"/>
                <a:gd name="T48" fmla="*/ 111 w 129"/>
                <a:gd name="T49" fmla="*/ 34 h 162"/>
                <a:gd name="T50" fmla="*/ 119 w 129"/>
                <a:gd name="T51" fmla="*/ 17 h 162"/>
                <a:gd name="T52" fmla="*/ 122 w 129"/>
                <a:gd name="T53" fmla="*/ 11 h 162"/>
                <a:gd name="T54" fmla="*/ 125 w 129"/>
                <a:gd name="T55" fmla="*/ 13 h 162"/>
                <a:gd name="T56" fmla="*/ 123 w 129"/>
                <a:gd name="T57" fmla="*/ 18 h 162"/>
                <a:gd name="T58" fmla="*/ 115 w 129"/>
                <a:gd name="T59" fmla="*/ 36 h 162"/>
                <a:gd name="T60" fmla="*/ 107 w 129"/>
                <a:gd name="T61" fmla="*/ 53 h 162"/>
                <a:gd name="T62" fmla="*/ 103 w 129"/>
                <a:gd name="T63" fmla="*/ 61 h 162"/>
                <a:gd name="T64" fmla="*/ 99 w 129"/>
                <a:gd name="T65" fmla="*/ 69 h 162"/>
                <a:gd name="T66" fmla="*/ 95 w 129"/>
                <a:gd name="T67" fmla="*/ 76 h 162"/>
                <a:gd name="T68" fmla="*/ 91 w 129"/>
                <a:gd name="T69" fmla="*/ 84 h 162"/>
                <a:gd name="T70" fmla="*/ 86 w 129"/>
                <a:gd name="T71" fmla="*/ 91 h 162"/>
                <a:gd name="T72" fmla="*/ 82 w 129"/>
                <a:gd name="T73" fmla="*/ 98 h 162"/>
                <a:gd name="T74" fmla="*/ 78 w 129"/>
                <a:gd name="T75" fmla="*/ 104 h 162"/>
                <a:gd name="T76" fmla="*/ 74 w 129"/>
                <a:gd name="T77" fmla="*/ 111 h 162"/>
                <a:gd name="T78" fmla="*/ 70 w 129"/>
                <a:gd name="T79" fmla="*/ 116 h 162"/>
                <a:gd name="T80" fmla="*/ 66 w 129"/>
                <a:gd name="T81" fmla="*/ 122 h 162"/>
                <a:gd name="T82" fmla="*/ 62 w 129"/>
                <a:gd name="T83" fmla="*/ 126 h 162"/>
                <a:gd name="T84" fmla="*/ 58 w 129"/>
                <a:gd name="T85" fmla="*/ 131 h 162"/>
                <a:gd name="T86" fmla="*/ 54 w 129"/>
                <a:gd name="T87" fmla="*/ 135 h 162"/>
                <a:gd name="T88" fmla="*/ 50 w 129"/>
                <a:gd name="T89" fmla="*/ 139 h 162"/>
                <a:gd name="T90" fmla="*/ 46 w 129"/>
                <a:gd name="T91" fmla="*/ 142 h 162"/>
                <a:gd name="T92" fmla="*/ 42 w 129"/>
                <a:gd name="T93" fmla="*/ 145 h 162"/>
                <a:gd name="T94" fmla="*/ 38 w 129"/>
                <a:gd name="T95" fmla="*/ 147 h 162"/>
                <a:gd name="T96" fmla="*/ 33 w 129"/>
                <a:gd name="T97" fmla="*/ 150 h 162"/>
                <a:gd name="T98" fmla="*/ 29 w 129"/>
                <a:gd name="T99" fmla="*/ 152 h 162"/>
                <a:gd name="T100" fmla="*/ 25 w 129"/>
                <a:gd name="T101" fmla="*/ 154 h 162"/>
                <a:gd name="T102" fmla="*/ 17 w 129"/>
                <a:gd name="T103" fmla="*/ 157 h 162"/>
                <a:gd name="T104" fmla="*/ 9 w 129"/>
                <a:gd name="T105" fmla="*/ 160 h 162"/>
                <a:gd name="T106" fmla="*/ 1 w 129"/>
                <a:gd name="T107" fmla="*/ 162 h 162"/>
                <a:gd name="T108" fmla="*/ 0 w 129"/>
                <a:gd name="T109" fmla="*/ 158 h 162"/>
                <a:gd name="T110" fmla="*/ 114 w 129"/>
                <a:gd name="T111" fmla="*/ 12 h 162"/>
                <a:gd name="T112" fmla="*/ 129 w 129"/>
                <a:gd name="T113" fmla="*/ 0 h 162"/>
                <a:gd name="T114" fmla="*/ 129 w 129"/>
                <a:gd name="T115" fmla="*/ 19 h 162"/>
                <a:gd name="T116" fmla="*/ 114 w 129"/>
                <a:gd name="T117" fmla="*/ 1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9" h="162">
                  <a:moveTo>
                    <a:pt x="0" y="158"/>
                  </a:moveTo>
                  <a:lnTo>
                    <a:pt x="8" y="156"/>
                  </a:lnTo>
                  <a:lnTo>
                    <a:pt x="16" y="153"/>
                  </a:lnTo>
                  <a:lnTo>
                    <a:pt x="24" y="150"/>
                  </a:lnTo>
                  <a:lnTo>
                    <a:pt x="28" y="148"/>
                  </a:lnTo>
                  <a:lnTo>
                    <a:pt x="31" y="146"/>
                  </a:lnTo>
                  <a:lnTo>
                    <a:pt x="35" y="144"/>
                  </a:lnTo>
                  <a:lnTo>
                    <a:pt x="39" y="141"/>
                  </a:lnTo>
                  <a:lnTo>
                    <a:pt x="43" y="138"/>
                  </a:lnTo>
                  <a:lnTo>
                    <a:pt x="47" y="135"/>
                  </a:lnTo>
                  <a:lnTo>
                    <a:pt x="51" y="132"/>
                  </a:lnTo>
                  <a:lnTo>
                    <a:pt x="55" y="128"/>
                  </a:lnTo>
                  <a:lnTo>
                    <a:pt x="59" y="124"/>
                  </a:lnTo>
                  <a:lnTo>
                    <a:pt x="63" y="119"/>
                  </a:lnTo>
                  <a:lnTo>
                    <a:pt x="67" y="114"/>
                  </a:lnTo>
                  <a:lnTo>
                    <a:pt x="71" y="108"/>
                  </a:lnTo>
                  <a:lnTo>
                    <a:pt x="75" y="102"/>
                  </a:lnTo>
                  <a:lnTo>
                    <a:pt x="79" y="96"/>
                  </a:lnTo>
                  <a:lnTo>
                    <a:pt x="83" y="89"/>
                  </a:lnTo>
                  <a:lnTo>
                    <a:pt x="87" y="82"/>
                  </a:lnTo>
                  <a:lnTo>
                    <a:pt x="91" y="74"/>
                  </a:lnTo>
                  <a:lnTo>
                    <a:pt x="95" y="67"/>
                  </a:lnTo>
                  <a:lnTo>
                    <a:pt x="99" y="59"/>
                  </a:lnTo>
                  <a:lnTo>
                    <a:pt x="103" y="51"/>
                  </a:lnTo>
                  <a:lnTo>
                    <a:pt x="111" y="34"/>
                  </a:lnTo>
                  <a:lnTo>
                    <a:pt x="119" y="17"/>
                  </a:lnTo>
                  <a:lnTo>
                    <a:pt x="122" y="11"/>
                  </a:lnTo>
                  <a:lnTo>
                    <a:pt x="125" y="13"/>
                  </a:lnTo>
                  <a:lnTo>
                    <a:pt x="123" y="18"/>
                  </a:lnTo>
                  <a:lnTo>
                    <a:pt x="115" y="36"/>
                  </a:lnTo>
                  <a:lnTo>
                    <a:pt x="107" y="53"/>
                  </a:lnTo>
                  <a:lnTo>
                    <a:pt x="103" y="61"/>
                  </a:lnTo>
                  <a:lnTo>
                    <a:pt x="99" y="69"/>
                  </a:lnTo>
                  <a:lnTo>
                    <a:pt x="95" y="76"/>
                  </a:lnTo>
                  <a:lnTo>
                    <a:pt x="91" y="84"/>
                  </a:lnTo>
                  <a:lnTo>
                    <a:pt x="86" y="91"/>
                  </a:lnTo>
                  <a:lnTo>
                    <a:pt x="82" y="98"/>
                  </a:lnTo>
                  <a:lnTo>
                    <a:pt x="78" y="104"/>
                  </a:lnTo>
                  <a:lnTo>
                    <a:pt x="74" y="111"/>
                  </a:lnTo>
                  <a:lnTo>
                    <a:pt x="70" y="116"/>
                  </a:lnTo>
                  <a:lnTo>
                    <a:pt x="66" y="122"/>
                  </a:lnTo>
                  <a:lnTo>
                    <a:pt x="62" y="126"/>
                  </a:lnTo>
                  <a:lnTo>
                    <a:pt x="58" y="131"/>
                  </a:lnTo>
                  <a:lnTo>
                    <a:pt x="54" y="135"/>
                  </a:lnTo>
                  <a:lnTo>
                    <a:pt x="50" y="139"/>
                  </a:lnTo>
                  <a:lnTo>
                    <a:pt x="46" y="142"/>
                  </a:lnTo>
                  <a:lnTo>
                    <a:pt x="42" y="145"/>
                  </a:lnTo>
                  <a:lnTo>
                    <a:pt x="38" y="147"/>
                  </a:lnTo>
                  <a:lnTo>
                    <a:pt x="33" y="150"/>
                  </a:lnTo>
                  <a:lnTo>
                    <a:pt x="29" y="152"/>
                  </a:lnTo>
                  <a:lnTo>
                    <a:pt x="25" y="154"/>
                  </a:lnTo>
                  <a:lnTo>
                    <a:pt x="17" y="157"/>
                  </a:lnTo>
                  <a:lnTo>
                    <a:pt x="9" y="160"/>
                  </a:lnTo>
                  <a:lnTo>
                    <a:pt x="1" y="162"/>
                  </a:lnTo>
                  <a:lnTo>
                    <a:pt x="0" y="158"/>
                  </a:lnTo>
                  <a:close/>
                  <a:moveTo>
                    <a:pt x="114" y="12"/>
                  </a:moveTo>
                  <a:lnTo>
                    <a:pt x="129" y="0"/>
                  </a:lnTo>
                  <a:lnTo>
                    <a:pt x="129" y="19"/>
                  </a:lnTo>
                  <a:lnTo>
                    <a:pt x="114" y="12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Freeform 68"/>
            <p:cNvSpPr>
              <a:spLocks noEditPoints="1"/>
            </p:cNvSpPr>
            <p:nvPr/>
          </p:nvSpPr>
          <p:spPr bwMode="auto">
            <a:xfrm>
              <a:off x="1483" y="2159"/>
              <a:ext cx="167" cy="188"/>
            </a:xfrm>
            <a:custGeom>
              <a:avLst/>
              <a:gdLst>
                <a:gd name="T0" fmla="*/ 0 w 131"/>
                <a:gd name="T1" fmla="*/ 134 h 138"/>
                <a:gd name="T2" fmla="*/ 8 w 131"/>
                <a:gd name="T3" fmla="*/ 132 h 138"/>
                <a:gd name="T4" fmla="*/ 16 w 131"/>
                <a:gd name="T5" fmla="*/ 130 h 138"/>
                <a:gd name="T6" fmla="*/ 24 w 131"/>
                <a:gd name="T7" fmla="*/ 127 h 138"/>
                <a:gd name="T8" fmla="*/ 28 w 131"/>
                <a:gd name="T9" fmla="*/ 126 h 138"/>
                <a:gd name="T10" fmla="*/ 32 w 131"/>
                <a:gd name="T11" fmla="*/ 124 h 138"/>
                <a:gd name="T12" fmla="*/ 36 w 131"/>
                <a:gd name="T13" fmla="*/ 122 h 138"/>
                <a:gd name="T14" fmla="*/ 40 w 131"/>
                <a:gd name="T15" fmla="*/ 120 h 138"/>
                <a:gd name="T16" fmla="*/ 44 w 131"/>
                <a:gd name="T17" fmla="*/ 117 h 138"/>
                <a:gd name="T18" fmla="*/ 48 w 131"/>
                <a:gd name="T19" fmla="*/ 115 h 138"/>
                <a:gd name="T20" fmla="*/ 52 w 131"/>
                <a:gd name="T21" fmla="*/ 112 h 138"/>
                <a:gd name="T22" fmla="*/ 56 w 131"/>
                <a:gd name="T23" fmla="*/ 108 h 138"/>
                <a:gd name="T24" fmla="*/ 60 w 131"/>
                <a:gd name="T25" fmla="*/ 105 h 138"/>
                <a:gd name="T26" fmla="*/ 64 w 131"/>
                <a:gd name="T27" fmla="*/ 101 h 138"/>
                <a:gd name="T28" fmla="*/ 68 w 131"/>
                <a:gd name="T29" fmla="*/ 96 h 138"/>
                <a:gd name="T30" fmla="*/ 72 w 131"/>
                <a:gd name="T31" fmla="*/ 92 h 138"/>
                <a:gd name="T32" fmla="*/ 76 w 131"/>
                <a:gd name="T33" fmla="*/ 86 h 138"/>
                <a:gd name="T34" fmla="*/ 81 w 131"/>
                <a:gd name="T35" fmla="*/ 81 h 138"/>
                <a:gd name="T36" fmla="*/ 85 w 131"/>
                <a:gd name="T37" fmla="*/ 75 h 138"/>
                <a:gd name="T38" fmla="*/ 89 w 131"/>
                <a:gd name="T39" fmla="*/ 69 h 138"/>
                <a:gd name="T40" fmla="*/ 93 w 131"/>
                <a:gd name="T41" fmla="*/ 63 h 138"/>
                <a:gd name="T42" fmla="*/ 97 w 131"/>
                <a:gd name="T43" fmla="*/ 56 h 138"/>
                <a:gd name="T44" fmla="*/ 101 w 131"/>
                <a:gd name="T45" fmla="*/ 50 h 138"/>
                <a:gd name="T46" fmla="*/ 105 w 131"/>
                <a:gd name="T47" fmla="*/ 43 h 138"/>
                <a:gd name="T48" fmla="*/ 113 w 131"/>
                <a:gd name="T49" fmla="*/ 29 h 138"/>
                <a:gd name="T50" fmla="*/ 123 w 131"/>
                <a:gd name="T51" fmla="*/ 10 h 138"/>
                <a:gd name="T52" fmla="*/ 127 w 131"/>
                <a:gd name="T53" fmla="*/ 12 h 138"/>
                <a:gd name="T54" fmla="*/ 117 w 131"/>
                <a:gd name="T55" fmla="*/ 31 h 138"/>
                <a:gd name="T56" fmla="*/ 109 w 131"/>
                <a:gd name="T57" fmla="*/ 45 h 138"/>
                <a:gd name="T58" fmla="*/ 105 w 131"/>
                <a:gd name="T59" fmla="*/ 52 h 138"/>
                <a:gd name="T60" fmla="*/ 100 w 131"/>
                <a:gd name="T61" fmla="*/ 59 h 138"/>
                <a:gd name="T62" fmla="*/ 96 w 131"/>
                <a:gd name="T63" fmla="*/ 65 h 138"/>
                <a:gd name="T64" fmla="*/ 92 w 131"/>
                <a:gd name="T65" fmla="*/ 72 h 138"/>
                <a:gd name="T66" fmla="*/ 88 w 131"/>
                <a:gd name="T67" fmla="*/ 78 h 138"/>
                <a:gd name="T68" fmla="*/ 84 w 131"/>
                <a:gd name="T69" fmla="*/ 84 h 138"/>
                <a:gd name="T70" fmla="*/ 80 w 131"/>
                <a:gd name="T71" fmla="*/ 89 h 138"/>
                <a:gd name="T72" fmla="*/ 76 w 131"/>
                <a:gd name="T73" fmla="*/ 94 h 138"/>
                <a:gd name="T74" fmla="*/ 71 w 131"/>
                <a:gd name="T75" fmla="*/ 99 h 138"/>
                <a:gd name="T76" fmla="*/ 67 w 131"/>
                <a:gd name="T77" fmla="*/ 104 h 138"/>
                <a:gd name="T78" fmla="*/ 63 w 131"/>
                <a:gd name="T79" fmla="*/ 108 h 138"/>
                <a:gd name="T80" fmla="*/ 59 w 131"/>
                <a:gd name="T81" fmla="*/ 112 h 138"/>
                <a:gd name="T82" fmla="*/ 55 w 131"/>
                <a:gd name="T83" fmla="*/ 115 h 138"/>
                <a:gd name="T84" fmla="*/ 51 w 131"/>
                <a:gd name="T85" fmla="*/ 118 h 138"/>
                <a:gd name="T86" fmla="*/ 46 w 131"/>
                <a:gd name="T87" fmla="*/ 121 h 138"/>
                <a:gd name="T88" fmla="*/ 42 w 131"/>
                <a:gd name="T89" fmla="*/ 123 h 138"/>
                <a:gd name="T90" fmla="*/ 38 w 131"/>
                <a:gd name="T91" fmla="*/ 126 h 138"/>
                <a:gd name="T92" fmla="*/ 34 w 131"/>
                <a:gd name="T93" fmla="*/ 128 h 138"/>
                <a:gd name="T94" fmla="*/ 30 w 131"/>
                <a:gd name="T95" fmla="*/ 129 h 138"/>
                <a:gd name="T96" fmla="*/ 26 w 131"/>
                <a:gd name="T97" fmla="*/ 131 h 138"/>
                <a:gd name="T98" fmla="*/ 17 w 131"/>
                <a:gd name="T99" fmla="*/ 134 h 138"/>
                <a:gd name="T100" fmla="*/ 9 w 131"/>
                <a:gd name="T101" fmla="*/ 136 h 138"/>
                <a:gd name="T102" fmla="*/ 1 w 131"/>
                <a:gd name="T103" fmla="*/ 138 h 138"/>
                <a:gd name="T104" fmla="*/ 0 w 131"/>
                <a:gd name="T105" fmla="*/ 134 h 138"/>
                <a:gd name="T106" fmla="*/ 116 w 131"/>
                <a:gd name="T107" fmla="*/ 11 h 138"/>
                <a:gd name="T108" fmla="*/ 131 w 131"/>
                <a:gd name="T109" fmla="*/ 0 h 138"/>
                <a:gd name="T110" fmla="*/ 131 w 131"/>
                <a:gd name="T111" fmla="*/ 19 h 138"/>
                <a:gd name="T112" fmla="*/ 116 w 131"/>
                <a:gd name="T113" fmla="*/ 1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1" h="138">
                  <a:moveTo>
                    <a:pt x="0" y="134"/>
                  </a:moveTo>
                  <a:lnTo>
                    <a:pt x="8" y="132"/>
                  </a:lnTo>
                  <a:lnTo>
                    <a:pt x="16" y="130"/>
                  </a:lnTo>
                  <a:lnTo>
                    <a:pt x="24" y="127"/>
                  </a:lnTo>
                  <a:lnTo>
                    <a:pt x="28" y="126"/>
                  </a:lnTo>
                  <a:lnTo>
                    <a:pt x="32" y="124"/>
                  </a:lnTo>
                  <a:lnTo>
                    <a:pt x="36" y="122"/>
                  </a:lnTo>
                  <a:lnTo>
                    <a:pt x="40" y="120"/>
                  </a:lnTo>
                  <a:lnTo>
                    <a:pt x="44" y="117"/>
                  </a:lnTo>
                  <a:lnTo>
                    <a:pt x="48" y="115"/>
                  </a:lnTo>
                  <a:lnTo>
                    <a:pt x="52" y="112"/>
                  </a:lnTo>
                  <a:lnTo>
                    <a:pt x="56" y="108"/>
                  </a:lnTo>
                  <a:lnTo>
                    <a:pt x="60" y="105"/>
                  </a:lnTo>
                  <a:lnTo>
                    <a:pt x="64" y="101"/>
                  </a:lnTo>
                  <a:lnTo>
                    <a:pt x="68" y="96"/>
                  </a:lnTo>
                  <a:lnTo>
                    <a:pt x="72" y="92"/>
                  </a:lnTo>
                  <a:lnTo>
                    <a:pt x="76" y="86"/>
                  </a:lnTo>
                  <a:lnTo>
                    <a:pt x="81" y="81"/>
                  </a:lnTo>
                  <a:lnTo>
                    <a:pt x="85" y="75"/>
                  </a:lnTo>
                  <a:lnTo>
                    <a:pt x="89" y="69"/>
                  </a:lnTo>
                  <a:lnTo>
                    <a:pt x="93" y="63"/>
                  </a:lnTo>
                  <a:lnTo>
                    <a:pt x="97" y="56"/>
                  </a:lnTo>
                  <a:lnTo>
                    <a:pt x="101" y="50"/>
                  </a:lnTo>
                  <a:lnTo>
                    <a:pt x="105" y="43"/>
                  </a:lnTo>
                  <a:lnTo>
                    <a:pt x="113" y="29"/>
                  </a:lnTo>
                  <a:lnTo>
                    <a:pt x="123" y="10"/>
                  </a:lnTo>
                  <a:lnTo>
                    <a:pt x="127" y="12"/>
                  </a:lnTo>
                  <a:lnTo>
                    <a:pt x="117" y="31"/>
                  </a:lnTo>
                  <a:lnTo>
                    <a:pt x="109" y="45"/>
                  </a:lnTo>
                  <a:lnTo>
                    <a:pt x="105" y="52"/>
                  </a:lnTo>
                  <a:lnTo>
                    <a:pt x="100" y="59"/>
                  </a:lnTo>
                  <a:lnTo>
                    <a:pt x="96" y="65"/>
                  </a:lnTo>
                  <a:lnTo>
                    <a:pt x="92" y="72"/>
                  </a:lnTo>
                  <a:lnTo>
                    <a:pt x="88" y="78"/>
                  </a:lnTo>
                  <a:lnTo>
                    <a:pt x="84" y="84"/>
                  </a:lnTo>
                  <a:lnTo>
                    <a:pt x="80" y="89"/>
                  </a:lnTo>
                  <a:lnTo>
                    <a:pt x="76" y="94"/>
                  </a:lnTo>
                  <a:lnTo>
                    <a:pt x="71" y="99"/>
                  </a:lnTo>
                  <a:lnTo>
                    <a:pt x="67" y="104"/>
                  </a:lnTo>
                  <a:lnTo>
                    <a:pt x="63" y="108"/>
                  </a:lnTo>
                  <a:lnTo>
                    <a:pt x="59" y="112"/>
                  </a:lnTo>
                  <a:lnTo>
                    <a:pt x="55" y="115"/>
                  </a:lnTo>
                  <a:lnTo>
                    <a:pt x="51" y="118"/>
                  </a:lnTo>
                  <a:lnTo>
                    <a:pt x="46" y="121"/>
                  </a:lnTo>
                  <a:lnTo>
                    <a:pt x="42" y="123"/>
                  </a:lnTo>
                  <a:lnTo>
                    <a:pt x="38" y="126"/>
                  </a:lnTo>
                  <a:lnTo>
                    <a:pt x="34" y="128"/>
                  </a:lnTo>
                  <a:lnTo>
                    <a:pt x="30" y="129"/>
                  </a:lnTo>
                  <a:lnTo>
                    <a:pt x="26" y="131"/>
                  </a:lnTo>
                  <a:lnTo>
                    <a:pt x="17" y="134"/>
                  </a:lnTo>
                  <a:lnTo>
                    <a:pt x="9" y="136"/>
                  </a:lnTo>
                  <a:lnTo>
                    <a:pt x="1" y="138"/>
                  </a:lnTo>
                  <a:lnTo>
                    <a:pt x="0" y="134"/>
                  </a:lnTo>
                  <a:close/>
                  <a:moveTo>
                    <a:pt x="116" y="11"/>
                  </a:moveTo>
                  <a:lnTo>
                    <a:pt x="131" y="0"/>
                  </a:lnTo>
                  <a:lnTo>
                    <a:pt x="131" y="19"/>
                  </a:lnTo>
                  <a:lnTo>
                    <a:pt x="116" y="11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Freeform 69"/>
            <p:cNvSpPr>
              <a:spLocks noEditPoints="1"/>
            </p:cNvSpPr>
            <p:nvPr/>
          </p:nvSpPr>
          <p:spPr bwMode="auto">
            <a:xfrm>
              <a:off x="1463" y="2137"/>
              <a:ext cx="126" cy="220"/>
            </a:xfrm>
            <a:custGeom>
              <a:avLst/>
              <a:gdLst>
                <a:gd name="T0" fmla="*/ 0 w 99"/>
                <a:gd name="T1" fmla="*/ 158 h 162"/>
                <a:gd name="T2" fmla="*/ 6 w 99"/>
                <a:gd name="T3" fmla="*/ 156 h 162"/>
                <a:gd name="T4" fmla="*/ 11 w 99"/>
                <a:gd name="T5" fmla="*/ 153 h 162"/>
                <a:gd name="T6" fmla="*/ 17 w 99"/>
                <a:gd name="T7" fmla="*/ 150 h 162"/>
                <a:gd name="T8" fmla="*/ 20 w 99"/>
                <a:gd name="T9" fmla="*/ 148 h 162"/>
                <a:gd name="T10" fmla="*/ 23 w 99"/>
                <a:gd name="T11" fmla="*/ 146 h 162"/>
                <a:gd name="T12" fmla="*/ 26 w 99"/>
                <a:gd name="T13" fmla="*/ 144 h 162"/>
                <a:gd name="T14" fmla="*/ 29 w 99"/>
                <a:gd name="T15" fmla="*/ 141 h 162"/>
                <a:gd name="T16" fmla="*/ 32 w 99"/>
                <a:gd name="T17" fmla="*/ 139 h 162"/>
                <a:gd name="T18" fmla="*/ 35 w 99"/>
                <a:gd name="T19" fmla="*/ 135 h 162"/>
                <a:gd name="T20" fmla="*/ 38 w 99"/>
                <a:gd name="T21" fmla="*/ 132 h 162"/>
                <a:gd name="T22" fmla="*/ 41 w 99"/>
                <a:gd name="T23" fmla="*/ 128 h 162"/>
                <a:gd name="T24" fmla="*/ 44 w 99"/>
                <a:gd name="T25" fmla="*/ 124 h 162"/>
                <a:gd name="T26" fmla="*/ 47 w 99"/>
                <a:gd name="T27" fmla="*/ 119 h 162"/>
                <a:gd name="T28" fmla="*/ 50 w 99"/>
                <a:gd name="T29" fmla="*/ 114 h 162"/>
                <a:gd name="T30" fmla="*/ 53 w 99"/>
                <a:gd name="T31" fmla="*/ 108 h 162"/>
                <a:gd name="T32" fmla="*/ 56 w 99"/>
                <a:gd name="T33" fmla="*/ 102 h 162"/>
                <a:gd name="T34" fmla="*/ 58 w 99"/>
                <a:gd name="T35" fmla="*/ 96 h 162"/>
                <a:gd name="T36" fmla="*/ 61 w 99"/>
                <a:gd name="T37" fmla="*/ 89 h 162"/>
                <a:gd name="T38" fmla="*/ 64 w 99"/>
                <a:gd name="T39" fmla="*/ 82 h 162"/>
                <a:gd name="T40" fmla="*/ 67 w 99"/>
                <a:gd name="T41" fmla="*/ 75 h 162"/>
                <a:gd name="T42" fmla="*/ 70 w 99"/>
                <a:gd name="T43" fmla="*/ 67 h 162"/>
                <a:gd name="T44" fmla="*/ 73 w 99"/>
                <a:gd name="T45" fmla="*/ 59 h 162"/>
                <a:gd name="T46" fmla="*/ 76 w 99"/>
                <a:gd name="T47" fmla="*/ 51 h 162"/>
                <a:gd name="T48" fmla="*/ 82 w 99"/>
                <a:gd name="T49" fmla="*/ 34 h 162"/>
                <a:gd name="T50" fmla="*/ 88 w 99"/>
                <a:gd name="T51" fmla="*/ 17 h 162"/>
                <a:gd name="T52" fmla="*/ 90 w 99"/>
                <a:gd name="T53" fmla="*/ 11 h 162"/>
                <a:gd name="T54" fmla="*/ 94 w 99"/>
                <a:gd name="T55" fmla="*/ 13 h 162"/>
                <a:gd name="T56" fmla="*/ 92 w 99"/>
                <a:gd name="T57" fmla="*/ 18 h 162"/>
                <a:gd name="T58" fmla="*/ 86 w 99"/>
                <a:gd name="T59" fmla="*/ 36 h 162"/>
                <a:gd name="T60" fmla="*/ 80 w 99"/>
                <a:gd name="T61" fmla="*/ 52 h 162"/>
                <a:gd name="T62" fmla="*/ 77 w 99"/>
                <a:gd name="T63" fmla="*/ 61 h 162"/>
                <a:gd name="T64" fmla="*/ 74 w 99"/>
                <a:gd name="T65" fmla="*/ 68 h 162"/>
                <a:gd name="T66" fmla="*/ 71 w 99"/>
                <a:gd name="T67" fmla="*/ 76 h 162"/>
                <a:gd name="T68" fmla="*/ 68 w 99"/>
                <a:gd name="T69" fmla="*/ 84 h 162"/>
                <a:gd name="T70" fmla="*/ 65 w 99"/>
                <a:gd name="T71" fmla="*/ 91 h 162"/>
                <a:gd name="T72" fmla="*/ 62 w 99"/>
                <a:gd name="T73" fmla="*/ 98 h 162"/>
                <a:gd name="T74" fmla="*/ 59 w 99"/>
                <a:gd name="T75" fmla="*/ 104 h 162"/>
                <a:gd name="T76" fmla="*/ 56 w 99"/>
                <a:gd name="T77" fmla="*/ 110 h 162"/>
                <a:gd name="T78" fmla="*/ 53 w 99"/>
                <a:gd name="T79" fmla="*/ 116 h 162"/>
                <a:gd name="T80" fmla="*/ 50 w 99"/>
                <a:gd name="T81" fmla="*/ 121 h 162"/>
                <a:gd name="T82" fmla="*/ 47 w 99"/>
                <a:gd name="T83" fmla="*/ 126 h 162"/>
                <a:gd name="T84" fmla="*/ 44 w 99"/>
                <a:gd name="T85" fmla="*/ 131 h 162"/>
                <a:gd name="T86" fmla="*/ 41 w 99"/>
                <a:gd name="T87" fmla="*/ 135 h 162"/>
                <a:gd name="T88" fmla="*/ 38 w 99"/>
                <a:gd name="T89" fmla="*/ 138 h 162"/>
                <a:gd name="T90" fmla="*/ 35 w 99"/>
                <a:gd name="T91" fmla="*/ 142 h 162"/>
                <a:gd name="T92" fmla="*/ 32 w 99"/>
                <a:gd name="T93" fmla="*/ 145 h 162"/>
                <a:gd name="T94" fmla="*/ 29 w 99"/>
                <a:gd name="T95" fmla="*/ 147 h 162"/>
                <a:gd name="T96" fmla="*/ 26 w 99"/>
                <a:gd name="T97" fmla="*/ 150 h 162"/>
                <a:gd name="T98" fmla="*/ 22 w 99"/>
                <a:gd name="T99" fmla="*/ 152 h 162"/>
                <a:gd name="T100" fmla="*/ 19 w 99"/>
                <a:gd name="T101" fmla="*/ 154 h 162"/>
                <a:gd name="T102" fmla="*/ 13 w 99"/>
                <a:gd name="T103" fmla="*/ 157 h 162"/>
                <a:gd name="T104" fmla="*/ 7 w 99"/>
                <a:gd name="T105" fmla="*/ 160 h 162"/>
                <a:gd name="T106" fmla="*/ 1 w 99"/>
                <a:gd name="T107" fmla="*/ 162 h 162"/>
                <a:gd name="T108" fmla="*/ 0 w 99"/>
                <a:gd name="T109" fmla="*/ 158 h 162"/>
                <a:gd name="T110" fmla="*/ 83 w 99"/>
                <a:gd name="T111" fmla="*/ 13 h 162"/>
                <a:gd name="T112" fmla="*/ 96 w 99"/>
                <a:gd name="T113" fmla="*/ 0 h 162"/>
                <a:gd name="T114" fmla="*/ 99 w 99"/>
                <a:gd name="T115" fmla="*/ 19 h 162"/>
                <a:gd name="T116" fmla="*/ 83 w 99"/>
                <a:gd name="T117" fmla="*/ 1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9" h="162">
                  <a:moveTo>
                    <a:pt x="0" y="158"/>
                  </a:moveTo>
                  <a:lnTo>
                    <a:pt x="6" y="156"/>
                  </a:lnTo>
                  <a:lnTo>
                    <a:pt x="11" y="153"/>
                  </a:lnTo>
                  <a:lnTo>
                    <a:pt x="17" y="150"/>
                  </a:lnTo>
                  <a:lnTo>
                    <a:pt x="20" y="148"/>
                  </a:lnTo>
                  <a:lnTo>
                    <a:pt x="23" y="146"/>
                  </a:lnTo>
                  <a:lnTo>
                    <a:pt x="26" y="144"/>
                  </a:lnTo>
                  <a:lnTo>
                    <a:pt x="29" y="141"/>
                  </a:lnTo>
                  <a:lnTo>
                    <a:pt x="32" y="139"/>
                  </a:lnTo>
                  <a:lnTo>
                    <a:pt x="35" y="135"/>
                  </a:lnTo>
                  <a:lnTo>
                    <a:pt x="38" y="132"/>
                  </a:lnTo>
                  <a:lnTo>
                    <a:pt x="41" y="128"/>
                  </a:lnTo>
                  <a:lnTo>
                    <a:pt x="44" y="124"/>
                  </a:lnTo>
                  <a:lnTo>
                    <a:pt x="47" y="119"/>
                  </a:lnTo>
                  <a:lnTo>
                    <a:pt x="50" y="114"/>
                  </a:lnTo>
                  <a:lnTo>
                    <a:pt x="53" y="108"/>
                  </a:lnTo>
                  <a:lnTo>
                    <a:pt x="56" y="102"/>
                  </a:lnTo>
                  <a:lnTo>
                    <a:pt x="58" y="96"/>
                  </a:lnTo>
                  <a:lnTo>
                    <a:pt x="61" y="89"/>
                  </a:lnTo>
                  <a:lnTo>
                    <a:pt x="64" y="82"/>
                  </a:lnTo>
                  <a:lnTo>
                    <a:pt x="67" y="75"/>
                  </a:lnTo>
                  <a:lnTo>
                    <a:pt x="70" y="67"/>
                  </a:lnTo>
                  <a:lnTo>
                    <a:pt x="73" y="59"/>
                  </a:lnTo>
                  <a:lnTo>
                    <a:pt x="76" y="51"/>
                  </a:lnTo>
                  <a:lnTo>
                    <a:pt x="82" y="34"/>
                  </a:lnTo>
                  <a:lnTo>
                    <a:pt x="88" y="17"/>
                  </a:lnTo>
                  <a:lnTo>
                    <a:pt x="90" y="11"/>
                  </a:lnTo>
                  <a:lnTo>
                    <a:pt x="94" y="13"/>
                  </a:lnTo>
                  <a:lnTo>
                    <a:pt x="92" y="18"/>
                  </a:lnTo>
                  <a:lnTo>
                    <a:pt x="86" y="36"/>
                  </a:lnTo>
                  <a:lnTo>
                    <a:pt x="80" y="52"/>
                  </a:lnTo>
                  <a:lnTo>
                    <a:pt x="77" y="61"/>
                  </a:lnTo>
                  <a:lnTo>
                    <a:pt x="74" y="68"/>
                  </a:lnTo>
                  <a:lnTo>
                    <a:pt x="71" y="76"/>
                  </a:lnTo>
                  <a:lnTo>
                    <a:pt x="68" y="84"/>
                  </a:lnTo>
                  <a:lnTo>
                    <a:pt x="65" y="91"/>
                  </a:lnTo>
                  <a:lnTo>
                    <a:pt x="62" y="98"/>
                  </a:lnTo>
                  <a:lnTo>
                    <a:pt x="59" y="104"/>
                  </a:lnTo>
                  <a:lnTo>
                    <a:pt x="56" y="110"/>
                  </a:lnTo>
                  <a:lnTo>
                    <a:pt x="53" y="116"/>
                  </a:lnTo>
                  <a:lnTo>
                    <a:pt x="50" y="121"/>
                  </a:lnTo>
                  <a:lnTo>
                    <a:pt x="47" y="126"/>
                  </a:lnTo>
                  <a:lnTo>
                    <a:pt x="44" y="131"/>
                  </a:lnTo>
                  <a:lnTo>
                    <a:pt x="41" y="135"/>
                  </a:lnTo>
                  <a:lnTo>
                    <a:pt x="38" y="138"/>
                  </a:lnTo>
                  <a:lnTo>
                    <a:pt x="35" y="142"/>
                  </a:lnTo>
                  <a:lnTo>
                    <a:pt x="32" y="145"/>
                  </a:lnTo>
                  <a:lnTo>
                    <a:pt x="29" y="147"/>
                  </a:lnTo>
                  <a:lnTo>
                    <a:pt x="26" y="150"/>
                  </a:lnTo>
                  <a:lnTo>
                    <a:pt x="22" y="152"/>
                  </a:lnTo>
                  <a:lnTo>
                    <a:pt x="19" y="154"/>
                  </a:lnTo>
                  <a:lnTo>
                    <a:pt x="13" y="157"/>
                  </a:lnTo>
                  <a:lnTo>
                    <a:pt x="7" y="160"/>
                  </a:lnTo>
                  <a:lnTo>
                    <a:pt x="1" y="162"/>
                  </a:lnTo>
                  <a:lnTo>
                    <a:pt x="0" y="158"/>
                  </a:lnTo>
                  <a:close/>
                  <a:moveTo>
                    <a:pt x="83" y="13"/>
                  </a:moveTo>
                  <a:lnTo>
                    <a:pt x="96" y="0"/>
                  </a:lnTo>
                  <a:lnTo>
                    <a:pt x="99" y="19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Freeform 70"/>
            <p:cNvSpPr>
              <a:spLocks noEditPoints="1"/>
            </p:cNvSpPr>
            <p:nvPr/>
          </p:nvSpPr>
          <p:spPr bwMode="auto">
            <a:xfrm>
              <a:off x="1463" y="2137"/>
              <a:ext cx="164" cy="220"/>
            </a:xfrm>
            <a:custGeom>
              <a:avLst/>
              <a:gdLst>
                <a:gd name="T0" fmla="*/ 0 w 129"/>
                <a:gd name="T1" fmla="*/ 158 h 162"/>
                <a:gd name="T2" fmla="*/ 8 w 129"/>
                <a:gd name="T3" fmla="*/ 156 h 162"/>
                <a:gd name="T4" fmla="*/ 16 w 129"/>
                <a:gd name="T5" fmla="*/ 153 h 162"/>
                <a:gd name="T6" fmla="*/ 24 w 129"/>
                <a:gd name="T7" fmla="*/ 150 h 162"/>
                <a:gd name="T8" fmla="*/ 28 w 129"/>
                <a:gd name="T9" fmla="*/ 148 h 162"/>
                <a:gd name="T10" fmla="*/ 31 w 129"/>
                <a:gd name="T11" fmla="*/ 146 h 162"/>
                <a:gd name="T12" fmla="*/ 35 w 129"/>
                <a:gd name="T13" fmla="*/ 144 h 162"/>
                <a:gd name="T14" fmla="*/ 39 w 129"/>
                <a:gd name="T15" fmla="*/ 141 h 162"/>
                <a:gd name="T16" fmla="*/ 43 w 129"/>
                <a:gd name="T17" fmla="*/ 138 h 162"/>
                <a:gd name="T18" fmla="*/ 47 w 129"/>
                <a:gd name="T19" fmla="*/ 135 h 162"/>
                <a:gd name="T20" fmla="*/ 51 w 129"/>
                <a:gd name="T21" fmla="*/ 132 h 162"/>
                <a:gd name="T22" fmla="*/ 55 w 129"/>
                <a:gd name="T23" fmla="*/ 128 h 162"/>
                <a:gd name="T24" fmla="*/ 59 w 129"/>
                <a:gd name="T25" fmla="*/ 124 h 162"/>
                <a:gd name="T26" fmla="*/ 63 w 129"/>
                <a:gd name="T27" fmla="*/ 119 h 162"/>
                <a:gd name="T28" fmla="*/ 67 w 129"/>
                <a:gd name="T29" fmla="*/ 114 h 162"/>
                <a:gd name="T30" fmla="*/ 71 w 129"/>
                <a:gd name="T31" fmla="*/ 108 h 162"/>
                <a:gd name="T32" fmla="*/ 75 w 129"/>
                <a:gd name="T33" fmla="*/ 102 h 162"/>
                <a:gd name="T34" fmla="*/ 79 w 129"/>
                <a:gd name="T35" fmla="*/ 96 h 162"/>
                <a:gd name="T36" fmla="*/ 83 w 129"/>
                <a:gd name="T37" fmla="*/ 89 h 162"/>
                <a:gd name="T38" fmla="*/ 87 w 129"/>
                <a:gd name="T39" fmla="*/ 82 h 162"/>
                <a:gd name="T40" fmla="*/ 91 w 129"/>
                <a:gd name="T41" fmla="*/ 74 h 162"/>
                <a:gd name="T42" fmla="*/ 95 w 129"/>
                <a:gd name="T43" fmla="*/ 67 h 162"/>
                <a:gd name="T44" fmla="*/ 99 w 129"/>
                <a:gd name="T45" fmla="*/ 59 h 162"/>
                <a:gd name="T46" fmla="*/ 103 w 129"/>
                <a:gd name="T47" fmla="*/ 51 h 162"/>
                <a:gd name="T48" fmla="*/ 111 w 129"/>
                <a:gd name="T49" fmla="*/ 34 h 162"/>
                <a:gd name="T50" fmla="*/ 119 w 129"/>
                <a:gd name="T51" fmla="*/ 17 h 162"/>
                <a:gd name="T52" fmla="*/ 122 w 129"/>
                <a:gd name="T53" fmla="*/ 11 h 162"/>
                <a:gd name="T54" fmla="*/ 125 w 129"/>
                <a:gd name="T55" fmla="*/ 13 h 162"/>
                <a:gd name="T56" fmla="*/ 123 w 129"/>
                <a:gd name="T57" fmla="*/ 18 h 162"/>
                <a:gd name="T58" fmla="*/ 115 w 129"/>
                <a:gd name="T59" fmla="*/ 36 h 162"/>
                <a:gd name="T60" fmla="*/ 107 w 129"/>
                <a:gd name="T61" fmla="*/ 53 h 162"/>
                <a:gd name="T62" fmla="*/ 103 w 129"/>
                <a:gd name="T63" fmla="*/ 61 h 162"/>
                <a:gd name="T64" fmla="*/ 99 w 129"/>
                <a:gd name="T65" fmla="*/ 69 h 162"/>
                <a:gd name="T66" fmla="*/ 95 w 129"/>
                <a:gd name="T67" fmla="*/ 76 h 162"/>
                <a:gd name="T68" fmla="*/ 91 w 129"/>
                <a:gd name="T69" fmla="*/ 84 h 162"/>
                <a:gd name="T70" fmla="*/ 86 w 129"/>
                <a:gd name="T71" fmla="*/ 91 h 162"/>
                <a:gd name="T72" fmla="*/ 82 w 129"/>
                <a:gd name="T73" fmla="*/ 98 h 162"/>
                <a:gd name="T74" fmla="*/ 78 w 129"/>
                <a:gd name="T75" fmla="*/ 104 h 162"/>
                <a:gd name="T76" fmla="*/ 74 w 129"/>
                <a:gd name="T77" fmla="*/ 111 h 162"/>
                <a:gd name="T78" fmla="*/ 70 w 129"/>
                <a:gd name="T79" fmla="*/ 116 h 162"/>
                <a:gd name="T80" fmla="*/ 66 w 129"/>
                <a:gd name="T81" fmla="*/ 122 h 162"/>
                <a:gd name="T82" fmla="*/ 62 w 129"/>
                <a:gd name="T83" fmla="*/ 126 h 162"/>
                <a:gd name="T84" fmla="*/ 58 w 129"/>
                <a:gd name="T85" fmla="*/ 131 h 162"/>
                <a:gd name="T86" fmla="*/ 54 w 129"/>
                <a:gd name="T87" fmla="*/ 135 h 162"/>
                <a:gd name="T88" fmla="*/ 50 w 129"/>
                <a:gd name="T89" fmla="*/ 139 h 162"/>
                <a:gd name="T90" fmla="*/ 46 w 129"/>
                <a:gd name="T91" fmla="*/ 142 h 162"/>
                <a:gd name="T92" fmla="*/ 42 w 129"/>
                <a:gd name="T93" fmla="*/ 145 h 162"/>
                <a:gd name="T94" fmla="*/ 38 w 129"/>
                <a:gd name="T95" fmla="*/ 147 h 162"/>
                <a:gd name="T96" fmla="*/ 33 w 129"/>
                <a:gd name="T97" fmla="*/ 150 h 162"/>
                <a:gd name="T98" fmla="*/ 29 w 129"/>
                <a:gd name="T99" fmla="*/ 152 h 162"/>
                <a:gd name="T100" fmla="*/ 25 w 129"/>
                <a:gd name="T101" fmla="*/ 154 h 162"/>
                <a:gd name="T102" fmla="*/ 17 w 129"/>
                <a:gd name="T103" fmla="*/ 157 h 162"/>
                <a:gd name="T104" fmla="*/ 9 w 129"/>
                <a:gd name="T105" fmla="*/ 160 h 162"/>
                <a:gd name="T106" fmla="*/ 1 w 129"/>
                <a:gd name="T107" fmla="*/ 162 h 162"/>
                <a:gd name="T108" fmla="*/ 0 w 129"/>
                <a:gd name="T109" fmla="*/ 158 h 162"/>
                <a:gd name="T110" fmla="*/ 114 w 129"/>
                <a:gd name="T111" fmla="*/ 12 h 162"/>
                <a:gd name="T112" fmla="*/ 129 w 129"/>
                <a:gd name="T113" fmla="*/ 0 h 162"/>
                <a:gd name="T114" fmla="*/ 129 w 129"/>
                <a:gd name="T115" fmla="*/ 19 h 162"/>
                <a:gd name="T116" fmla="*/ 114 w 129"/>
                <a:gd name="T117" fmla="*/ 1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9" h="162">
                  <a:moveTo>
                    <a:pt x="0" y="158"/>
                  </a:moveTo>
                  <a:lnTo>
                    <a:pt x="8" y="156"/>
                  </a:lnTo>
                  <a:lnTo>
                    <a:pt x="16" y="153"/>
                  </a:lnTo>
                  <a:lnTo>
                    <a:pt x="24" y="150"/>
                  </a:lnTo>
                  <a:lnTo>
                    <a:pt x="28" y="148"/>
                  </a:lnTo>
                  <a:lnTo>
                    <a:pt x="31" y="146"/>
                  </a:lnTo>
                  <a:lnTo>
                    <a:pt x="35" y="144"/>
                  </a:lnTo>
                  <a:lnTo>
                    <a:pt x="39" y="141"/>
                  </a:lnTo>
                  <a:lnTo>
                    <a:pt x="43" y="138"/>
                  </a:lnTo>
                  <a:lnTo>
                    <a:pt x="47" y="135"/>
                  </a:lnTo>
                  <a:lnTo>
                    <a:pt x="51" y="132"/>
                  </a:lnTo>
                  <a:lnTo>
                    <a:pt x="55" y="128"/>
                  </a:lnTo>
                  <a:lnTo>
                    <a:pt x="59" y="124"/>
                  </a:lnTo>
                  <a:lnTo>
                    <a:pt x="63" y="119"/>
                  </a:lnTo>
                  <a:lnTo>
                    <a:pt x="67" y="114"/>
                  </a:lnTo>
                  <a:lnTo>
                    <a:pt x="71" y="108"/>
                  </a:lnTo>
                  <a:lnTo>
                    <a:pt x="75" y="102"/>
                  </a:lnTo>
                  <a:lnTo>
                    <a:pt x="79" y="96"/>
                  </a:lnTo>
                  <a:lnTo>
                    <a:pt x="83" y="89"/>
                  </a:lnTo>
                  <a:lnTo>
                    <a:pt x="87" y="82"/>
                  </a:lnTo>
                  <a:lnTo>
                    <a:pt x="91" y="74"/>
                  </a:lnTo>
                  <a:lnTo>
                    <a:pt x="95" y="67"/>
                  </a:lnTo>
                  <a:lnTo>
                    <a:pt x="99" y="59"/>
                  </a:lnTo>
                  <a:lnTo>
                    <a:pt x="103" y="51"/>
                  </a:lnTo>
                  <a:lnTo>
                    <a:pt x="111" y="34"/>
                  </a:lnTo>
                  <a:lnTo>
                    <a:pt x="119" y="17"/>
                  </a:lnTo>
                  <a:lnTo>
                    <a:pt x="122" y="11"/>
                  </a:lnTo>
                  <a:lnTo>
                    <a:pt x="125" y="13"/>
                  </a:lnTo>
                  <a:lnTo>
                    <a:pt x="123" y="18"/>
                  </a:lnTo>
                  <a:lnTo>
                    <a:pt x="115" y="36"/>
                  </a:lnTo>
                  <a:lnTo>
                    <a:pt x="107" y="53"/>
                  </a:lnTo>
                  <a:lnTo>
                    <a:pt x="103" y="61"/>
                  </a:lnTo>
                  <a:lnTo>
                    <a:pt x="99" y="69"/>
                  </a:lnTo>
                  <a:lnTo>
                    <a:pt x="95" y="76"/>
                  </a:lnTo>
                  <a:lnTo>
                    <a:pt x="91" y="84"/>
                  </a:lnTo>
                  <a:lnTo>
                    <a:pt x="86" y="91"/>
                  </a:lnTo>
                  <a:lnTo>
                    <a:pt x="82" y="98"/>
                  </a:lnTo>
                  <a:lnTo>
                    <a:pt x="78" y="104"/>
                  </a:lnTo>
                  <a:lnTo>
                    <a:pt x="74" y="111"/>
                  </a:lnTo>
                  <a:lnTo>
                    <a:pt x="70" y="116"/>
                  </a:lnTo>
                  <a:lnTo>
                    <a:pt x="66" y="122"/>
                  </a:lnTo>
                  <a:lnTo>
                    <a:pt x="62" y="126"/>
                  </a:lnTo>
                  <a:lnTo>
                    <a:pt x="58" y="131"/>
                  </a:lnTo>
                  <a:lnTo>
                    <a:pt x="54" y="135"/>
                  </a:lnTo>
                  <a:lnTo>
                    <a:pt x="50" y="139"/>
                  </a:lnTo>
                  <a:lnTo>
                    <a:pt x="46" y="142"/>
                  </a:lnTo>
                  <a:lnTo>
                    <a:pt x="42" y="145"/>
                  </a:lnTo>
                  <a:lnTo>
                    <a:pt x="38" y="147"/>
                  </a:lnTo>
                  <a:lnTo>
                    <a:pt x="33" y="150"/>
                  </a:lnTo>
                  <a:lnTo>
                    <a:pt x="29" y="152"/>
                  </a:lnTo>
                  <a:lnTo>
                    <a:pt x="25" y="154"/>
                  </a:lnTo>
                  <a:lnTo>
                    <a:pt x="17" y="157"/>
                  </a:lnTo>
                  <a:lnTo>
                    <a:pt x="9" y="160"/>
                  </a:lnTo>
                  <a:lnTo>
                    <a:pt x="1" y="162"/>
                  </a:lnTo>
                  <a:lnTo>
                    <a:pt x="0" y="158"/>
                  </a:lnTo>
                  <a:close/>
                  <a:moveTo>
                    <a:pt x="114" y="12"/>
                  </a:moveTo>
                  <a:lnTo>
                    <a:pt x="129" y="0"/>
                  </a:lnTo>
                  <a:lnTo>
                    <a:pt x="129" y="19"/>
                  </a:lnTo>
                  <a:lnTo>
                    <a:pt x="114" y="12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" name="Freeform 71"/>
            <p:cNvSpPr>
              <a:spLocks noEditPoints="1"/>
            </p:cNvSpPr>
            <p:nvPr/>
          </p:nvSpPr>
          <p:spPr bwMode="auto">
            <a:xfrm>
              <a:off x="1483" y="2159"/>
              <a:ext cx="167" cy="188"/>
            </a:xfrm>
            <a:custGeom>
              <a:avLst/>
              <a:gdLst>
                <a:gd name="T0" fmla="*/ 0 w 131"/>
                <a:gd name="T1" fmla="*/ 134 h 138"/>
                <a:gd name="T2" fmla="*/ 8 w 131"/>
                <a:gd name="T3" fmla="*/ 132 h 138"/>
                <a:gd name="T4" fmla="*/ 16 w 131"/>
                <a:gd name="T5" fmla="*/ 130 h 138"/>
                <a:gd name="T6" fmla="*/ 24 w 131"/>
                <a:gd name="T7" fmla="*/ 127 h 138"/>
                <a:gd name="T8" fmla="*/ 28 w 131"/>
                <a:gd name="T9" fmla="*/ 126 h 138"/>
                <a:gd name="T10" fmla="*/ 32 w 131"/>
                <a:gd name="T11" fmla="*/ 124 h 138"/>
                <a:gd name="T12" fmla="*/ 36 w 131"/>
                <a:gd name="T13" fmla="*/ 122 h 138"/>
                <a:gd name="T14" fmla="*/ 40 w 131"/>
                <a:gd name="T15" fmla="*/ 120 h 138"/>
                <a:gd name="T16" fmla="*/ 44 w 131"/>
                <a:gd name="T17" fmla="*/ 117 h 138"/>
                <a:gd name="T18" fmla="*/ 48 w 131"/>
                <a:gd name="T19" fmla="*/ 115 h 138"/>
                <a:gd name="T20" fmla="*/ 52 w 131"/>
                <a:gd name="T21" fmla="*/ 112 h 138"/>
                <a:gd name="T22" fmla="*/ 56 w 131"/>
                <a:gd name="T23" fmla="*/ 108 h 138"/>
                <a:gd name="T24" fmla="*/ 60 w 131"/>
                <a:gd name="T25" fmla="*/ 105 h 138"/>
                <a:gd name="T26" fmla="*/ 64 w 131"/>
                <a:gd name="T27" fmla="*/ 101 h 138"/>
                <a:gd name="T28" fmla="*/ 68 w 131"/>
                <a:gd name="T29" fmla="*/ 96 h 138"/>
                <a:gd name="T30" fmla="*/ 72 w 131"/>
                <a:gd name="T31" fmla="*/ 92 h 138"/>
                <a:gd name="T32" fmla="*/ 76 w 131"/>
                <a:gd name="T33" fmla="*/ 86 h 138"/>
                <a:gd name="T34" fmla="*/ 81 w 131"/>
                <a:gd name="T35" fmla="*/ 81 h 138"/>
                <a:gd name="T36" fmla="*/ 85 w 131"/>
                <a:gd name="T37" fmla="*/ 75 h 138"/>
                <a:gd name="T38" fmla="*/ 89 w 131"/>
                <a:gd name="T39" fmla="*/ 69 h 138"/>
                <a:gd name="T40" fmla="*/ 93 w 131"/>
                <a:gd name="T41" fmla="*/ 63 h 138"/>
                <a:gd name="T42" fmla="*/ 97 w 131"/>
                <a:gd name="T43" fmla="*/ 56 h 138"/>
                <a:gd name="T44" fmla="*/ 101 w 131"/>
                <a:gd name="T45" fmla="*/ 50 h 138"/>
                <a:gd name="T46" fmla="*/ 105 w 131"/>
                <a:gd name="T47" fmla="*/ 43 h 138"/>
                <a:gd name="T48" fmla="*/ 113 w 131"/>
                <a:gd name="T49" fmla="*/ 29 h 138"/>
                <a:gd name="T50" fmla="*/ 123 w 131"/>
                <a:gd name="T51" fmla="*/ 10 h 138"/>
                <a:gd name="T52" fmla="*/ 127 w 131"/>
                <a:gd name="T53" fmla="*/ 12 h 138"/>
                <a:gd name="T54" fmla="*/ 117 w 131"/>
                <a:gd name="T55" fmla="*/ 31 h 138"/>
                <a:gd name="T56" fmla="*/ 109 w 131"/>
                <a:gd name="T57" fmla="*/ 45 h 138"/>
                <a:gd name="T58" fmla="*/ 105 w 131"/>
                <a:gd name="T59" fmla="*/ 52 h 138"/>
                <a:gd name="T60" fmla="*/ 100 w 131"/>
                <a:gd name="T61" fmla="*/ 59 h 138"/>
                <a:gd name="T62" fmla="*/ 96 w 131"/>
                <a:gd name="T63" fmla="*/ 65 h 138"/>
                <a:gd name="T64" fmla="*/ 92 w 131"/>
                <a:gd name="T65" fmla="*/ 72 h 138"/>
                <a:gd name="T66" fmla="*/ 88 w 131"/>
                <a:gd name="T67" fmla="*/ 78 h 138"/>
                <a:gd name="T68" fmla="*/ 84 w 131"/>
                <a:gd name="T69" fmla="*/ 84 h 138"/>
                <a:gd name="T70" fmla="*/ 80 w 131"/>
                <a:gd name="T71" fmla="*/ 89 h 138"/>
                <a:gd name="T72" fmla="*/ 76 w 131"/>
                <a:gd name="T73" fmla="*/ 94 h 138"/>
                <a:gd name="T74" fmla="*/ 71 w 131"/>
                <a:gd name="T75" fmla="*/ 99 h 138"/>
                <a:gd name="T76" fmla="*/ 67 w 131"/>
                <a:gd name="T77" fmla="*/ 104 h 138"/>
                <a:gd name="T78" fmla="*/ 63 w 131"/>
                <a:gd name="T79" fmla="*/ 108 h 138"/>
                <a:gd name="T80" fmla="*/ 59 w 131"/>
                <a:gd name="T81" fmla="*/ 112 h 138"/>
                <a:gd name="T82" fmla="*/ 55 w 131"/>
                <a:gd name="T83" fmla="*/ 115 h 138"/>
                <a:gd name="T84" fmla="*/ 51 w 131"/>
                <a:gd name="T85" fmla="*/ 118 h 138"/>
                <a:gd name="T86" fmla="*/ 46 w 131"/>
                <a:gd name="T87" fmla="*/ 121 h 138"/>
                <a:gd name="T88" fmla="*/ 42 w 131"/>
                <a:gd name="T89" fmla="*/ 123 h 138"/>
                <a:gd name="T90" fmla="*/ 38 w 131"/>
                <a:gd name="T91" fmla="*/ 126 h 138"/>
                <a:gd name="T92" fmla="*/ 34 w 131"/>
                <a:gd name="T93" fmla="*/ 128 h 138"/>
                <a:gd name="T94" fmla="*/ 30 w 131"/>
                <a:gd name="T95" fmla="*/ 129 h 138"/>
                <a:gd name="T96" fmla="*/ 26 w 131"/>
                <a:gd name="T97" fmla="*/ 131 h 138"/>
                <a:gd name="T98" fmla="*/ 17 w 131"/>
                <a:gd name="T99" fmla="*/ 134 h 138"/>
                <a:gd name="T100" fmla="*/ 9 w 131"/>
                <a:gd name="T101" fmla="*/ 136 h 138"/>
                <a:gd name="T102" fmla="*/ 1 w 131"/>
                <a:gd name="T103" fmla="*/ 138 h 138"/>
                <a:gd name="T104" fmla="*/ 0 w 131"/>
                <a:gd name="T105" fmla="*/ 134 h 138"/>
                <a:gd name="T106" fmla="*/ 116 w 131"/>
                <a:gd name="T107" fmla="*/ 11 h 138"/>
                <a:gd name="T108" fmla="*/ 131 w 131"/>
                <a:gd name="T109" fmla="*/ 0 h 138"/>
                <a:gd name="T110" fmla="*/ 131 w 131"/>
                <a:gd name="T111" fmla="*/ 19 h 138"/>
                <a:gd name="T112" fmla="*/ 116 w 131"/>
                <a:gd name="T113" fmla="*/ 1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1" h="138">
                  <a:moveTo>
                    <a:pt x="0" y="134"/>
                  </a:moveTo>
                  <a:lnTo>
                    <a:pt x="8" y="132"/>
                  </a:lnTo>
                  <a:lnTo>
                    <a:pt x="16" y="130"/>
                  </a:lnTo>
                  <a:lnTo>
                    <a:pt x="24" y="127"/>
                  </a:lnTo>
                  <a:lnTo>
                    <a:pt x="28" y="126"/>
                  </a:lnTo>
                  <a:lnTo>
                    <a:pt x="32" y="124"/>
                  </a:lnTo>
                  <a:lnTo>
                    <a:pt x="36" y="122"/>
                  </a:lnTo>
                  <a:lnTo>
                    <a:pt x="40" y="120"/>
                  </a:lnTo>
                  <a:lnTo>
                    <a:pt x="44" y="117"/>
                  </a:lnTo>
                  <a:lnTo>
                    <a:pt x="48" y="115"/>
                  </a:lnTo>
                  <a:lnTo>
                    <a:pt x="52" y="112"/>
                  </a:lnTo>
                  <a:lnTo>
                    <a:pt x="56" y="108"/>
                  </a:lnTo>
                  <a:lnTo>
                    <a:pt x="60" y="105"/>
                  </a:lnTo>
                  <a:lnTo>
                    <a:pt x="64" y="101"/>
                  </a:lnTo>
                  <a:lnTo>
                    <a:pt x="68" y="96"/>
                  </a:lnTo>
                  <a:lnTo>
                    <a:pt x="72" y="92"/>
                  </a:lnTo>
                  <a:lnTo>
                    <a:pt x="76" y="86"/>
                  </a:lnTo>
                  <a:lnTo>
                    <a:pt x="81" y="81"/>
                  </a:lnTo>
                  <a:lnTo>
                    <a:pt x="85" y="75"/>
                  </a:lnTo>
                  <a:lnTo>
                    <a:pt x="89" y="69"/>
                  </a:lnTo>
                  <a:lnTo>
                    <a:pt x="93" y="63"/>
                  </a:lnTo>
                  <a:lnTo>
                    <a:pt x="97" y="56"/>
                  </a:lnTo>
                  <a:lnTo>
                    <a:pt x="101" y="50"/>
                  </a:lnTo>
                  <a:lnTo>
                    <a:pt x="105" y="43"/>
                  </a:lnTo>
                  <a:lnTo>
                    <a:pt x="113" y="29"/>
                  </a:lnTo>
                  <a:lnTo>
                    <a:pt x="123" y="10"/>
                  </a:lnTo>
                  <a:lnTo>
                    <a:pt x="127" y="12"/>
                  </a:lnTo>
                  <a:lnTo>
                    <a:pt x="117" y="31"/>
                  </a:lnTo>
                  <a:lnTo>
                    <a:pt x="109" y="45"/>
                  </a:lnTo>
                  <a:lnTo>
                    <a:pt x="105" y="52"/>
                  </a:lnTo>
                  <a:lnTo>
                    <a:pt x="100" y="59"/>
                  </a:lnTo>
                  <a:lnTo>
                    <a:pt x="96" y="65"/>
                  </a:lnTo>
                  <a:lnTo>
                    <a:pt x="92" y="72"/>
                  </a:lnTo>
                  <a:lnTo>
                    <a:pt x="88" y="78"/>
                  </a:lnTo>
                  <a:lnTo>
                    <a:pt x="84" y="84"/>
                  </a:lnTo>
                  <a:lnTo>
                    <a:pt x="80" y="89"/>
                  </a:lnTo>
                  <a:lnTo>
                    <a:pt x="76" y="94"/>
                  </a:lnTo>
                  <a:lnTo>
                    <a:pt x="71" y="99"/>
                  </a:lnTo>
                  <a:lnTo>
                    <a:pt x="67" y="104"/>
                  </a:lnTo>
                  <a:lnTo>
                    <a:pt x="63" y="108"/>
                  </a:lnTo>
                  <a:lnTo>
                    <a:pt x="59" y="112"/>
                  </a:lnTo>
                  <a:lnTo>
                    <a:pt x="55" y="115"/>
                  </a:lnTo>
                  <a:lnTo>
                    <a:pt x="51" y="118"/>
                  </a:lnTo>
                  <a:lnTo>
                    <a:pt x="46" y="121"/>
                  </a:lnTo>
                  <a:lnTo>
                    <a:pt x="42" y="123"/>
                  </a:lnTo>
                  <a:lnTo>
                    <a:pt x="38" y="126"/>
                  </a:lnTo>
                  <a:lnTo>
                    <a:pt x="34" y="128"/>
                  </a:lnTo>
                  <a:lnTo>
                    <a:pt x="30" y="129"/>
                  </a:lnTo>
                  <a:lnTo>
                    <a:pt x="26" y="131"/>
                  </a:lnTo>
                  <a:lnTo>
                    <a:pt x="17" y="134"/>
                  </a:lnTo>
                  <a:lnTo>
                    <a:pt x="9" y="136"/>
                  </a:lnTo>
                  <a:lnTo>
                    <a:pt x="1" y="138"/>
                  </a:lnTo>
                  <a:lnTo>
                    <a:pt x="0" y="134"/>
                  </a:lnTo>
                  <a:close/>
                  <a:moveTo>
                    <a:pt x="116" y="11"/>
                  </a:moveTo>
                  <a:lnTo>
                    <a:pt x="131" y="0"/>
                  </a:lnTo>
                  <a:lnTo>
                    <a:pt x="131" y="19"/>
                  </a:lnTo>
                  <a:lnTo>
                    <a:pt x="116" y="11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" name="Freeform 72"/>
            <p:cNvSpPr>
              <a:spLocks noEditPoints="1"/>
            </p:cNvSpPr>
            <p:nvPr/>
          </p:nvSpPr>
          <p:spPr bwMode="auto">
            <a:xfrm>
              <a:off x="1317" y="2051"/>
              <a:ext cx="119" cy="283"/>
            </a:xfrm>
            <a:custGeom>
              <a:avLst/>
              <a:gdLst>
                <a:gd name="T0" fmla="*/ 1 w 94"/>
                <a:gd name="T1" fmla="*/ 0 h 208"/>
                <a:gd name="T2" fmla="*/ 14 w 94"/>
                <a:gd name="T3" fmla="*/ 2 h 208"/>
                <a:gd name="T4" fmla="*/ 26 w 94"/>
                <a:gd name="T5" fmla="*/ 5 h 208"/>
                <a:gd name="T6" fmla="*/ 32 w 94"/>
                <a:gd name="T7" fmla="*/ 7 h 208"/>
                <a:gd name="T8" fmla="*/ 38 w 94"/>
                <a:gd name="T9" fmla="*/ 8 h 208"/>
                <a:gd name="T10" fmla="*/ 43 w 94"/>
                <a:gd name="T11" fmla="*/ 11 h 208"/>
                <a:gd name="T12" fmla="*/ 49 w 94"/>
                <a:gd name="T13" fmla="*/ 13 h 208"/>
                <a:gd name="T14" fmla="*/ 54 w 94"/>
                <a:gd name="T15" fmla="*/ 16 h 208"/>
                <a:gd name="T16" fmla="*/ 59 w 94"/>
                <a:gd name="T17" fmla="*/ 19 h 208"/>
                <a:gd name="T18" fmla="*/ 64 w 94"/>
                <a:gd name="T19" fmla="*/ 23 h 208"/>
                <a:gd name="T20" fmla="*/ 69 w 94"/>
                <a:gd name="T21" fmla="*/ 27 h 208"/>
                <a:gd name="T22" fmla="*/ 73 w 94"/>
                <a:gd name="T23" fmla="*/ 31 h 208"/>
                <a:gd name="T24" fmla="*/ 77 w 94"/>
                <a:gd name="T25" fmla="*/ 36 h 208"/>
                <a:gd name="T26" fmla="*/ 80 w 94"/>
                <a:gd name="T27" fmla="*/ 42 h 208"/>
                <a:gd name="T28" fmla="*/ 83 w 94"/>
                <a:gd name="T29" fmla="*/ 48 h 208"/>
                <a:gd name="T30" fmla="*/ 86 w 94"/>
                <a:gd name="T31" fmla="*/ 55 h 208"/>
                <a:gd name="T32" fmla="*/ 88 w 94"/>
                <a:gd name="T33" fmla="*/ 63 h 208"/>
                <a:gd name="T34" fmla="*/ 89 w 94"/>
                <a:gd name="T35" fmla="*/ 71 h 208"/>
                <a:gd name="T36" fmla="*/ 91 w 94"/>
                <a:gd name="T37" fmla="*/ 80 h 208"/>
                <a:gd name="T38" fmla="*/ 91 w 94"/>
                <a:gd name="T39" fmla="*/ 89 h 208"/>
                <a:gd name="T40" fmla="*/ 92 w 94"/>
                <a:gd name="T41" fmla="*/ 98 h 208"/>
                <a:gd name="T42" fmla="*/ 92 w 94"/>
                <a:gd name="T43" fmla="*/ 108 h 208"/>
                <a:gd name="T44" fmla="*/ 92 w 94"/>
                <a:gd name="T45" fmla="*/ 118 h 208"/>
                <a:gd name="T46" fmla="*/ 92 w 94"/>
                <a:gd name="T47" fmla="*/ 129 h 208"/>
                <a:gd name="T48" fmla="*/ 92 w 94"/>
                <a:gd name="T49" fmla="*/ 140 h 208"/>
                <a:gd name="T50" fmla="*/ 91 w 94"/>
                <a:gd name="T51" fmla="*/ 151 h 208"/>
                <a:gd name="T52" fmla="*/ 91 w 94"/>
                <a:gd name="T53" fmla="*/ 162 h 208"/>
                <a:gd name="T54" fmla="*/ 89 w 94"/>
                <a:gd name="T55" fmla="*/ 185 h 208"/>
                <a:gd name="T56" fmla="*/ 88 w 94"/>
                <a:gd name="T57" fmla="*/ 195 h 208"/>
                <a:gd name="T58" fmla="*/ 83 w 94"/>
                <a:gd name="T59" fmla="*/ 195 h 208"/>
                <a:gd name="T60" fmla="*/ 84 w 94"/>
                <a:gd name="T61" fmla="*/ 184 h 208"/>
                <a:gd name="T62" fmla="*/ 85 w 94"/>
                <a:gd name="T63" fmla="*/ 162 h 208"/>
                <a:gd name="T64" fmla="*/ 86 w 94"/>
                <a:gd name="T65" fmla="*/ 150 h 208"/>
                <a:gd name="T66" fmla="*/ 86 w 94"/>
                <a:gd name="T67" fmla="*/ 139 h 208"/>
                <a:gd name="T68" fmla="*/ 87 w 94"/>
                <a:gd name="T69" fmla="*/ 129 h 208"/>
                <a:gd name="T70" fmla="*/ 87 w 94"/>
                <a:gd name="T71" fmla="*/ 118 h 208"/>
                <a:gd name="T72" fmla="*/ 87 w 94"/>
                <a:gd name="T73" fmla="*/ 108 h 208"/>
                <a:gd name="T74" fmla="*/ 87 w 94"/>
                <a:gd name="T75" fmla="*/ 98 h 208"/>
                <a:gd name="T76" fmla="*/ 86 w 94"/>
                <a:gd name="T77" fmla="*/ 89 h 208"/>
                <a:gd name="T78" fmla="*/ 85 w 94"/>
                <a:gd name="T79" fmla="*/ 80 h 208"/>
                <a:gd name="T80" fmla="*/ 84 w 94"/>
                <a:gd name="T81" fmla="*/ 72 h 208"/>
                <a:gd name="T82" fmla="*/ 83 w 94"/>
                <a:gd name="T83" fmla="*/ 64 h 208"/>
                <a:gd name="T84" fmla="*/ 81 w 94"/>
                <a:gd name="T85" fmla="*/ 57 h 208"/>
                <a:gd name="T86" fmla="*/ 78 w 94"/>
                <a:gd name="T87" fmla="*/ 51 h 208"/>
                <a:gd name="T88" fmla="*/ 76 w 94"/>
                <a:gd name="T89" fmla="*/ 45 h 208"/>
                <a:gd name="T90" fmla="*/ 73 w 94"/>
                <a:gd name="T91" fmla="*/ 40 h 208"/>
                <a:gd name="T92" fmla="*/ 69 w 94"/>
                <a:gd name="T93" fmla="*/ 35 h 208"/>
                <a:gd name="T94" fmla="*/ 65 w 94"/>
                <a:gd name="T95" fmla="*/ 31 h 208"/>
                <a:gd name="T96" fmla="*/ 61 w 94"/>
                <a:gd name="T97" fmla="*/ 27 h 208"/>
                <a:gd name="T98" fmla="*/ 57 w 94"/>
                <a:gd name="T99" fmla="*/ 23 h 208"/>
                <a:gd name="T100" fmla="*/ 52 w 94"/>
                <a:gd name="T101" fmla="*/ 21 h 208"/>
                <a:gd name="T102" fmla="*/ 47 w 94"/>
                <a:gd name="T103" fmla="*/ 18 h 208"/>
                <a:gd name="T104" fmla="*/ 42 w 94"/>
                <a:gd name="T105" fmla="*/ 16 h 208"/>
                <a:gd name="T106" fmla="*/ 36 w 94"/>
                <a:gd name="T107" fmla="*/ 14 h 208"/>
                <a:gd name="T108" fmla="*/ 30 w 94"/>
                <a:gd name="T109" fmla="*/ 12 h 208"/>
                <a:gd name="T110" fmla="*/ 25 w 94"/>
                <a:gd name="T111" fmla="*/ 10 h 208"/>
                <a:gd name="T112" fmla="*/ 13 w 94"/>
                <a:gd name="T113" fmla="*/ 7 h 208"/>
                <a:gd name="T114" fmla="*/ 0 w 94"/>
                <a:gd name="T115" fmla="*/ 5 h 208"/>
                <a:gd name="T116" fmla="*/ 1 w 94"/>
                <a:gd name="T117" fmla="*/ 0 h 208"/>
                <a:gd name="T118" fmla="*/ 94 w 94"/>
                <a:gd name="T119" fmla="*/ 192 h 208"/>
                <a:gd name="T120" fmla="*/ 84 w 94"/>
                <a:gd name="T121" fmla="*/ 208 h 208"/>
                <a:gd name="T122" fmla="*/ 77 w 94"/>
                <a:gd name="T123" fmla="*/ 190 h 208"/>
                <a:gd name="T124" fmla="*/ 94 w 94"/>
                <a:gd name="T125" fmla="*/ 19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4" h="208">
                  <a:moveTo>
                    <a:pt x="1" y="0"/>
                  </a:moveTo>
                  <a:lnTo>
                    <a:pt x="14" y="2"/>
                  </a:lnTo>
                  <a:lnTo>
                    <a:pt x="26" y="5"/>
                  </a:lnTo>
                  <a:lnTo>
                    <a:pt x="32" y="7"/>
                  </a:lnTo>
                  <a:lnTo>
                    <a:pt x="38" y="8"/>
                  </a:lnTo>
                  <a:lnTo>
                    <a:pt x="43" y="11"/>
                  </a:lnTo>
                  <a:lnTo>
                    <a:pt x="49" y="13"/>
                  </a:lnTo>
                  <a:lnTo>
                    <a:pt x="54" y="16"/>
                  </a:lnTo>
                  <a:lnTo>
                    <a:pt x="59" y="19"/>
                  </a:lnTo>
                  <a:lnTo>
                    <a:pt x="64" y="23"/>
                  </a:lnTo>
                  <a:lnTo>
                    <a:pt x="69" y="27"/>
                  </a:lnTo>
                  <a:lnTo>
                    <a:pt x="73" y="31"/>
                  </a:lnTo>
                  <a:lnTo>
                    <a:pt x="77" y="36"/>
                  </a:lnTo>
                  <a:lnTo>
                    <a:pt x="80" y="42"/>
                  </a:lnTo>
                  <a:lnTo>
                    <a:pt x="83" y="48"/>
                  </a:lnTo>
                  <a:lnTo>
                    <a:pt x="86" y="55"/>
                  </a:lnTo>
                  <a:lnTo>
                    <a:pt x="88" y="63"/>
                  </a:lnTo>
                  <a:lnTo>
                    <a:pt x="89" y="71"/>
                  </a:lnTo>
                  <a:lnTo>
                    <a:pt x="91" y="80"/>
                  </a:lnTo>
                  <a:lnTo>
                    <a:pt x="91" y="89"/>
                  </a:lnTo>
                  <a:lnTo>
                    <a:pt x="92" y="98"/>
                  </a:lnTo>
                  <a:lnTo>
                    <a:pt x="92" y="108"/>
                  </a:lnTo>
                  <a:lnTo>
                    <a:pt x="92" y="118"/>
                  </a:lnTo>
                  <a:lnTo>
                    <a:pt x="92" y="129"/>
                  </a:lnTo>
                  <a:lnTo>
                    <a:pt x="92" y="140"/>
                  </a:lnTo>
                  <a:lnTo>
                    <a:pt x="91" y="151"/>
                  </a:lnTo>
                  <a:lnTo>
                    <a:pt x="91" y="162"/>
                  </a:lnTo>
                  <a:lnTo>
                    <a:pt x="89" y="185"/>
                  </a:lnTo>
                  <a:lnTo>
                    <a:pt x="88" y="195"/>
                  </a:lnTo>
                  <a:lnTo>
                    <a:pt x="83" y="195"/>
                  </a:lnTo>
                  <a:lnTo>
                    <a:pt x="84" y="184"/>
                  </a:lnTo>
                  <a:lnTo>
                    <a:pt x="85" y="162"/>
                  </a:lnTo>
                  <a:lnTo>
                    <a:pt x="86" y="150"/>
                  </a:lnTo>
                  <a:lnTo>
                    <a:pt x="86" y="139"/>
                  </a:lnTo>
                  <a:lnTo>
                    <a:pt x="87" y="129"/>
                  </a:lnTo>
                  <a:lnTo>
                    <a:pt x="87" y="118"/>
                  </a:lnTo>
                  <a:lnTo>
                    <a:pt x="87" y="108"/>
                  </a:lnTo>
                  <a:lnTo>
                    <a:pt x="87" y="98"/>
                  </a:lnTo>
                  <a:lnTo>
                    <a:pt x="86" y="89"/>
                  </a:lnTo>
                  <a:lnTo>
                    <a:pt x="85" y="80"/>
                  </a:lnTo>
                  <a:lnTo>
                    <a:pt x="84" y="72"/>
                  </a:lnTo>
                  <a:lnTo>
                    <a:pt x="83" y="64"/>
                  </a:lnTo>
                  <a:lnTo>
                    <a:pt x="81" y="57"/>
                  </a:lnTo>
                  <a:lnTo>
                    <a:pt x="78" y="51"/>
                  </a:lnTo>
                  <a:lnTo>
                    <a:pt x="76" y="45"/>
                  </a:lnTo>
                  <a:lnTo>
                    <a:pt x="73" y="40"/>
                  </a:lnTo>
                  <a:lnTo>
                    <a:pt x="69" y="35"/>
                  </a:lnTo>
                  <a:lnTo>
                    <a:pt x="65" y="31"/>
                  </a:lnTo>
                  <a:lnTo>
                    <a:pt x="61" y="27"/>
                  </a:lnTo>
                  <a:lnTo>
                    <a:pt x="57" y="23"/>
                  </a:lnTo>
                  <a:lnTo>
                    <a:pt x="52" y="21"/>
                  </a:lnTo>
                  <a:lnTo>
                    <a:pt x="47" y="18"/>
                  </a:lnTo>
                  <a:lnTo>
                    <a:pt x="42" y="16"/>
                  </a:lnTo>
                  <a:lnTo>
                    <a:pt x="36" y="14"/>
                  </a:lnTo>
                  <a:lnTo>
                    <a:pt x="30" y="12"/>
                  </a:lnTo>
                  <a:lnTo>
                    <a:pt x="25" y="10"/>
                  </a:lnTo>
                  <a:lnTo>
                    <a:pt x="13" y="7"/>
                  </a:lnTo>
                  <a:lnTo>
                    <a:pt x="0" y="5"/>
                  </a:lnTo>
                  <a:lnTo>
                    <a:pt x="1" y="0"/>
                  </a:lnTo>
                  <a:close/>
                  <a:moveTo>
                    <a:pt x="94" y="192"/>
                  </a:moveTo>
                  <a:lnTo>
                    <a:pt x="84" y="208"/>
                  </a:lnTo>
                  <a:lnTo>
                    <a:pt x="77" y="190"/>
                  </a:lnTo>
                  <a:lnTo>
                    <a:pt x="94" y="192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" name="Freeform 73"/>
            <p:cNvSpPr>
              <a:spLocks noEditPoints="1"/>
            </p:cNvSpPr>
            <p:nvPr/>
          </p:nvSpPr>
          <p:spPr bwMode="auto">
            <a:xfrm>
              <a:off x="1294" y="2057"/>
              <a:ext cx="200" cy="291"/>
            </a:xfrm>
            <a:custGeom>
              <a:avLst/>
              <a:gdLst>
                <a:gd name="T0" fmla="*/ 15 w 157"/>
                <a:gd name="T1" fmla="*/ 1 h 214"/>
                <a:gd name="T2" fmla="*/ 30 w 157"/>
                <a:gd name="T3" fmla="*/ 1 h 214"/>
                <a:gd name="T4" fmla="*/ 44 w 157"/>
                <a:gd name="T5" fmla="*/ 1 h 214"/>
                <a:gd name="T6" fmla="*/ 58 w 157"/>
                <a:gd name="T7" fmla="*/ 3 h 214"/>
                <a:gd name="T8" fmla="*/ 71 w 157"/>
                <a:gd name="T9" fmla="*/ 7 h 214"/>
                <a:gd name="T10" fmla="*/ 84 w 157"/>
                <a:gd name="T11" fmla="*/ 13 h 214"/>
                <a:gd name="T12" fmla="*/ 96 w 157"/>
                <a:gd name="T13" fmla="*/ 22 h 214"/>
                <a:gd name="T14" fmla="*/ 101 w 157"/>
                <a:gd name="T15" fmla="*/ 28 h 214"/>
                <a:gd name="T16" fmla="*/ 106 w 157"/>
                <a:gd name="T17" fmla="*/ 34 h 214"/>
                <a:gd name="T18" fmla="*/ 111 w 157"/>
                <a:gd name="T19" fmla="*/ 41 h 214"/>
                <a:gd name="T20" fmla="*/ 115 w 157"/>
                <a:gd name="T21" fmla="*/ 49 h 214"/>
                <a:gd name="T22" fmla="*/ 123 w 157"/>
                <a:gd name="T23" fmla="*/ 67 h 214"/>
                <a:gd name="T24" fmla="*/ 130 w 157"/>
                <a:gd name="T25" fmla="*/ 88 h 214"/>
                <a:gd name="T26" fmla="*/ 136 w 157"/>
                <a:gd name="T27" fmla="*/ 111 h 214"/>
                <a:gd name="T28" fmla="*/ 141 w 157"/>
                <a:gd name="T29" fmla="*/ 135 h 214"/>
                <a:gd name="T30" fmla="*/ 145 w 157"/>
                <a:gd name="T31" fmla="*/ 161 h 214"/>
                <a:gd name="T32" fmla="*/ 150 w 157"/>
                <a:gd name="T33" fmla="*/ 187 h 214"/>
                <a:gd name="T34" fmla="*/ 147 w 157"/>
                <a:gd name="T35" fmla="*/ 202 h 214"/>
                <a:gd name="T36" fmla="*/ 142 w 157"/>
                <a:gd name="T37" fmla="*/ 175 h 214"/>
                <a:gd name="T38" fmla="*/ 138 w 157"/>
                <a:gd name="T39" fmla="*/ 149 h 214"/>
                <a:gd name="T40" fmla="*/ 133 w 157"/>
                <a:gd name="T41" fmla="*/ 124 h 214"/>
                <a:gd name="T42" fmla="*/ 128 w 157"/>
                <a:gd name="T43" fmla="*/ 100 h 214"/>
                <a:gd name="T44" fmla="*/ 121 w 157"/>
                <a:gd name="T45" fmla="*/ 79 h 214"/>
                <a:gd name="T46" fmla="*/ 114 w 157"/>
                <a:gd name="T47" fmla="*/ 60 h 214"/>
                <a:gd name="T48" fmla="*/ 109 w 157"/>
                <a:gd name="T49" fmla="*/ 48 h 214"/>
                <a:gd name="T50" fmla="*/ 104 w 157"/>
                <a:gd name="T51" fmla="*/ 40 h 214"/>
                <a:gd name="T52" fmla="*/ 100 w 157"/>
                <a:gd name="T53" fmla="*/ 34 h 214"/>
                <a:gd name="T54" fmla="*/ 95 w 157"/>
                <a:gd name="T55" fmla="*/ 29 h 214"/>
                <a:gd name="T56" fmla="*/ 87 w 157"/>
                <a:gd name="T57" fmla="*/ 22 h 214"/>
                <a:gd name="T58" fmla="*/ 76 w 157"/>
                <a:gd name="T59" fmla="*/ 15 h 214"/>
                <a:gd name="T60" fmla="*/ 64 w 157"/>
                <a:gd name="T61" fmla="*/ 10 h 214"/>
                <a:gd name="T62" fmla="*/ 50 w 157"/>
                <a:gd name="T63" fmla="*/ 7 h 214"/>
                <a:gd name="T64" fmla="*/ 37 w 157"/>
                <a:gd name="T65" fmla="*/ 6 h 214"/>
                <a:gd name="T66" fmla="*/ 22 w 157"/>
                <a:gd name="T67" fmla="*/ 6 h 214"/>
                <a:gd name="T68" fmla="*/ 0 w 157"/>
                <a:gd name="T69" fmla="*/ 6 h 214"/>
                <a:gd name="T70" fmla="*/ 157 w 157"/>
                <a:gd name="T71" fmla="*/ 196 h 214"/>
                <a:gd name="T72" fmla="*/ 140 w 157"/>
                <a:gd name="T73" fmla="*/ 199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7" h="214">
                  <a:moveTo>
                    <a:pt x="0" y="1"/>
                  </a:moveTo>
                  <a:lnTo>
                    <a:pt x="15" y="1"/>
                  </a:lnTo>
                  <a:lnTo>
                    <a:pt x="22" y="0"/>
                  </a:lnTo>
                  <a:lnTo>
                    <a:pt x="30" y="1"/>
                  </a:lnTo>
                  <a:lnTo>
                    <a:pt x="37" y="1"/>
                  </a:lnTo>
                  <a:lnTo>
                    <a:pt x="44" y="1"/>
                  </a:lnTo>
                  <a:lnTo>
                    <a:pt x="51" y="2"/>
                  </a:lnTo>
                  <a:lnTo>
                    <a:pt x="58" y="3"/>
                  </a:lnTo>
                  <a:lnTo>
                    <a:pt x="65" y="5"/>
                  </a:lnTo>
                  <a:lnTo>
                    <a:pt x="71" y="7"/>
                  </a:lnTo>
                  <a:lnTo>
                    <a:pt x="78" y="10"/>
                  </a:lnTo>
                  <a:lnTo>
                    <a:pt x="84" y="13"/>
                  </a:lnTo>
                  <a:lnTo>
                    <a:pt x="90" y="17"/>
                  </a:lnTo>
                  <a:lnTo>
                    <a:pt x="96" y="22"/>
                  </a:lnTo>
                  <a:lnTo>
                    <a:pt x="99" y="25"/>
                  </a:lnTo>
                  <a:lnTo>
                    <a:pt x="101" y="28"/>
                  </a:lnTo>
                  <a:lnTo>
                    <a:pt x="104" y="31"/>
                  </a:lnTo>
                  <a:lnTo>
                    <a:pt x="106" y="34"/>
                  </a:lnTo>
                  <a:lnTo>
                    <a:pt x="109" y="37"/>
                  </a:lnTo>
                  <a:lnTo>
                    <a:pt x="111" y="41"/>
                  </a:lnTo>
                  <a:lnTo>
                    <a:pt x="113" y="45"/>
                  </a:lnTo>
                  <a:lnTo>
                    <a:pt x="115" y="49"/>
                  </a:lnTo>
                  <a:lnTo>
                    <a:pt x="119" y="58"/>
                  </a:lnTo>
                  <a:lnTo>
                    <a:pt x="123" y="67"/>
                  </a:lnTo>
                  <a:lnTo>
                    <a:pt x="127" y="77"/>
                  </a:lnTo>
                  <a:lnTo>
                    <a:pt x="130" y="88"/>
                  </a:lnTo>
                  <a:lnTo>
                    <a:pt x="133" y="99"/>
                  </a:lnTo>
                  <a:lnTo>
                    <a:pt x="136" y="111"/>
                  </a:lnTo>
                  <a:lnTo>
                    <a:pt x="138" y="123"/>
                  </a:lnTo>
                  <a:lnTo>
                    <a:pt x="141" y="135"/>
                  </a:lnTo>
                  <a:lnTo>
                    <a:pt x="143" y="148"/>
                  </a:lnTo>
                  <a:lnTo>
                    <a:pt x="145" y="161"/>
                  </a:lnTo>
                  <a:lnTo>
                    <a:pt x="148" y="174"/>
                  </a:lnTo>
                  <a:lnTo>
                    <a:pt x="150" y="187"/>
                  </a:lnTo>
                  <a:lnTo>
                    <a:pt x="152" y="201"/>
                  </a:lnTo>
                  <a:lnTo>
                    <a:pt x="147" y="202"/>
                  </a:lnTo>
                  <a:lnTo>
                    <a:pt x="145" y="188"/>
                  </a:lnTo>
                  <a:lnTo>
                    <a:pt x="142" y="175"/>
                  </a:lnTo>
                  <a:lnTo>
                    <a:pt x="140" y="161"/>
                  </a:lnTo>
                  <a:lnTo>
                    <a:pt x="138" y="149"/>
                  </a:lnTo>
                  <a:lnTo>
                    <a:pt x="136" y="136"/>
                  </a:lnTo>
                  <a:lnTo>
                    <a:pt x="133" y="124"/>
                  </a:lnTo>
                  <a:lnTo>
                    <a:pt x="130" y="112"/>
                  </a:lnTo>
                  <a:lnTo>
                    <a:pt x="128" y="100"/>
                  </a:lnTo>
                  <a:lnTo>
                    <a:pt x="125" y="89"/>
                  </a:lnTo>
                  <a:lnTo>
                    <a:pt x="121" y="79"/>
                  </a:lnTo>
                  <a:lnTo>
                    <a:pt x="118" y="69"/>
                  </a:lnTo>
                  <a:lnTo>
                    <a:pt x="114" y="60"/>
                  </a:lnTo>
                  <a:lnTo>
                    <a:pt x="111" y="52"/>
                  </a:lnTo>
                  <a:lnTo>
                    <a:pt x="109" y="48"/>
                  </a:lnTo>
                  <a:lnTo>
                    <a:pt x="106" y="44"/>
                  </a:lnTo>
                  <a:lnTo>
                    <a:pt x="104" y="40"/>
                  </a:lnTo>
                  <a:lnTo>
                    <a:pt x="102" y="37"/>
                  </a:lnTo>
                  <a:lnTo>
                    <a:pt x="100" y="34"/>
                  </a:lnTo>
                  <a:lnTo>
                    <a:pt x="97" y="31"/>
                  </a:lnTo>
                  <a:lnTo>
                    <a:pt x="95" y="29"/>
                  </a:lnTo>
                  <a:lnTo>
                    <a:pt x="92" y="26"/>
                  </a:lnTo>
                  <a:lnTo>
                    <a:pt x="87" y="22"/>
                  </a:lnTo>
                  <a:lnTo>
                    <a:pt x="82" y="18"/>
                  </a:lnTo>
                  <a:lnTo>
                    <a:pt x="76" y="15"/>
                  </a:lnTo>
                  <a:lnTo>
                    <a:pt x="70" y="12"/>
                  </a:lnTo>
                  <a:lnTo>
                    <a:pt x="64" y="10"/>
                  </a:lnTo>
                  <a:lnTo>
                    <a:pt x="57" y="9"/>
                  </a:lnTo>
                  <a:lnTo>
                    <a:pt x="50" y="7"/>
                  </a:lnTo>
                  <a:lnTo>
                    <a:pt x="44" y="7"/>
                  </a:lnTo>
                  <a:lnTo>
                    <a:pt x="37" y="6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1"/>
                  </a:lnTo>
                  <a:close/>
                  <a:moveTo>
                    <a:pt x="157" y="196"/>
                  </a:moveTo>
                  <a:lnTo>
                    <a:pt x="151" y="214"/>
                  </a:lnTo>
                  <a:lnTo>
                    <a:pt x="140" y="199"/>
                  </a:lnTo>
                  <a:lnTo>
                    <a:pt x="157" y="196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" name="Freeform 74"/>
            <p:cNvSpPr>
              <a:spLocks noEditPoints="1"/>
            </p:cNvSpPr>
            <p:nvPr/>
          </p:nvSpPr>
          <p:spPr bwMode="auto">
            <a:xfrm>
              <a:off x="1317" y="2051"/>
              <a:ext cx="119" cy="283"/>
            </a:xfrm>
            <a:custGeom>
              <a:avLst/>
              <a:gdLst>
                <a:gd name="T0" fmla="*/ 1 w 94"/>
                <a:gd name="T1" fmla="*/ 0 h 208"/>
                <a:gd name="T2" fmla="*/ 14 w 94"/>
                <a:gd name="T3" fmla="*/ 2 h 208"/>
                <a:gd name="T4" fmla="*/ 26 w 94"/>
                <a:gd name="T5" fmla="*/ 5 h 208"/>
                <a:gd name="T6" fmla="*/ 32 w 94"/>
                <a:gd name="T7" fmla="*/ 7 h 208"/>
                <a:gd name="T8" fmla="*/ 38 w 94"/>
                <a:gd name="T9" fmla="*/ 8 h 208"/>
                <a:gd name="T10" fmla="*/ 43 w 94"/>
                <a:gd name="T11" fmla="*/ 11 h 208"/>
                <a:gd name="T12" fmla="*/ 49 w 94"/>
                <a:gd name="T13" fmla="*/ 13 h 208"/>
                <a:gd name="T14" fmla="*/ 54 w 94"/>
                <a:gd name="T15" fmla="*/ 16 h 208"/>
                <a:gd name="T16" fmla="*/ 59 w 94"/>
                <a:gd name="T17" fmla="*/ 19 h 208"/>
                <a:gd name="T18" fmla="*/ 64 w 94"/>
                <a:gd name="T19" fmla="*/ 23 h 208"/>
                <a:gd name="T20" fmla="*/ 69 w 94"/>
                <a:gd name="T21" fmla="*/ 27 h 208"/>
                <a:gd name="T22" fmla="*/ 73 w 94"/>
                <a:gd name="T23" fmla="*/ 31 h 208"/>
                <a:gd name="T24" fmla="*/ 77 w 94"/>
                <a:gd name="T25" fmla="*/ 36 h 208"/>
                <a:gd name="T26" fmla="*/ 80 w 94"/>
                <a:gd name="T27" fmla="*/ 42 h 208"/>
                <a:gd name="T28" fmla="*/ 83 w 94"/>
                <a:gd name="T29" fmla="*/ 48 h 208"/>
                <a:gd name="T30" fmla="*/ 86 w 94"/>
                <a:gd name="T31" fmla="*/ 55 h 208"/>
                <a:gd name="T32" fmla="*/ 88 w 94"/>
                <a:gd name="T33" fmla="*/ 63 h 208"/>
                <a:gd name="T34" fmla="*/ 89 w 94"/>
                <a:gd name="T35" fmla="*/ 71 h 208"/>
                <a:gd name="T36" fmla="*/ 91 w 94"/>
                <a:gd name="T37" fmla="*/ 80 h 208"/>
                <a:gd name="T38" fmla="*/ 91 w 94"/>
                <a:gd name="T39" fmla="*/ 89 h 208"/>
                <a:gd name="T40" fmla="*/ 92 w 94"/>
                <a:gd name="T41" fmla="*/ 98 h 208"/>
                <a:gd name="T42" fmla="*/ 92 w 94"/>
                <a:gd name="T43" fmla="*/ 108 h 208"/>
                <a:gd name="T44" fmla="*/ 92 w 94"/>
                <a:gd name="T45" fmla="*/ 118 h 208"/>
                <a:gd name="T46" fmla="*/ 92 w 94"/>
                <a:gd name="T47" fmla="*/ 129 h 208"/>
                <a:gd name="T48" fmla="*/ 92 w 94"/>
                <a:gd name="T49" fmla="*/ 140 h 208"/>
                <a:gd name="T50" fmla="*/ 91 w 94"/>
                <a:gd name="T51" fmla="*/ 151 h 208"/>
                <a:gd name="T52" fmla="*/ 91 w 94"/>
                <a:gd name="T53" fmla="*/ 162 h 208"/>
                <a:gd name="T54" fmla="*/ 89 w 94"/>
                <a:gd name="T55" fmla="*/ 185 h 208"/>
                <a:gd name="T56" fmla="*/ 88 w 94"/>
                <a:gd name="T57" fmla="*/ 195 h 208"/>
                <a:gd name="T58" fmla="*/ 83 w 94"/>
                <a:gd name="T59" fmla="*/ 195 h 208"/>
                <a:gd name="T60" fmla="*/ 84 w 94"/>
                <a:gd name="T61" fmla="*/ 184 h 208"/>
                <a:gd name="T62" fmla="*/ 85 w 94"/>
                <a:gd name="T63" fmla="*/ 162 h 208"/>
                <a:gd name="T64" fmla="*/ 86 w 94"/>
                <a:gd name="T65" fmla="*/ 150 h 208"/>
                <a:gd name="T66" fmla="*/ 86 w 94"/>
                <a:gd name="T67" fmla="*/ 139 h 208"/>
                <a:gd name="T68" fmla="*/ 87 w 94"/>
                <a:gd name="T69" fmla="*/ 129 h 208"/>
                <a:gd name="T70" fmla="*/ 87 w 94"/>
                <a:gd name="T71" fmla="*/ 118 h 208"/>
                <a:gd name="T72" fmla="*/ 87 w 94"/>
                <a:gd name="T73" fmla="*/ 108 h 208"/>
                <a:gd name="T74" fmla="*/ 87 w 94"/>
                <a:gd name="T75" fmla="*/ 98 h 208"/>
                <a:gd name="T76" fmla="*/ 86 w 94"/>
                <a:gd name="T77" fmla="*/ 89 h 208"/>
                <a:gd name="T78" fmla="*/ 85 w 94"/>
                <a:gd name="T79" fmla="*/ 80 h 208"/>
                <a:gd name="T80" fmla="*/ 84 w 94"/>
                <a:gd name="T81" fmla="*/ 72 h 208"/>
                <a:gd name="T82" fmla="*/ 83 w 94"/>
                <a:gd name="T83" fmla="*/ 64 h 208"/>
                <a:gd name="T84" fmla="*/ 81 w 94"/>
                <a:gd name="T85" fmla="*/ 57 h 208"/>
                <a:gd name="T86" fmla="*/ 78 w 94"/>
                <a:gd name="T87" fmla="*/ 51 h 208"/>
                <a:gd name="T88" fmla="*/ 76 w 94"/>
                <a:gd name="T89" fmla="*/ 45 h 208"/>
                <a:gd name="T90" fmla="*/ 73 w 94"/>
                <a:gd name="T91" fmla="*/ 40 h 208"/>
                <a:gd name="T92" fmla="*/ 69 w 94"/>
                <a:gd name="T93" fmla="*/ 35 h 208"/>
                <a:gd name="T94" fmla="*/ 65 w 94"/>
                <a:gd name="T95" fmla="*/ 31 h 208"/>
                <a:gd name="T96" fmla="*/ 61 w 94"/>
                <a:gd name="T97" fmla="*/ 27 h 208"/>
                <a:gd name="T98" fmla="*/ 57 w 94"/>
                <a:gd name="T99" fmla="*/ 23 h 208"/>
                <a:gd name="T100" fmla="*/ 52 w 94"/>
                <a:gd name="T101" fmla="*/ 21 h 208"/>
                <a:gd name="T102" fmla="*/ 47 w 94"/>
                <a:gd name="T103" fmla="*/ 18 h 208"/>
                <a:gd name="T104" fmla="*/ 42 w 94"/>
                <a:gd name="T105" fmla="*/ 16 h 208"/>
                <a:gd name="T106" fmla="*/ 36 w 94"/>
                <a:gd name="T107" fmla="*/ 14 h 208"/>
                <a:gd name="T108" fmla="*/ 30 w 94"/>
                <a:gd name="T109" fmla="*/ 12 h 208"/>
                <a:gd name="T110" fmla="*/ 25 w 94"/>
                <a:gd name="T111" fmla="*/ 10 h 208"/>
                <a:gd name="T112" fmla="*/ 13 w 94"/>
                <a:gd name="T113" fmla="*/ 7 h 208"/>
                <a:gd name="T114" fmla="*/ 0 w 94"/>
                <a:gd name="T115" fmla="*/ 5 h 208"/>
                <a:gd name="T116" fmla="*/ 1 w 94"/>
                <a:gd name="T117" fmla="*/ 0 h 208"/>
                <a:gd name="T118" fmla="*/ 94 w 94"/>
                <a:gd name="T119" fmla="*/ 192 h 208"/>
                <a:gd name="T120" fmla="*/ 84 w 94"/>
                <a:gd name="T121" fmla="*/ 208 h 208"/>
                <a:gd name="T122" fmla="*/ 77 w 94"/>
                <a:gd name="T123" fmla="*/ 190 h 208"/>
                <a:gd name="T124" fmla="*/ 94 w 94"/>
                <a:gd name="T125" fmla="*/ 19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4" h="208">
                  <a:moveTo>
                    <a:pt x="1" y="0"/>
                  </a:moveTo>
                  <a:lnTo>
                    <a:pt x="14" y="2"/>
                  </a:lnTo>
                  <a:lnTo>
                    <a:pt x="26" y="5"/>
                  </a:lnTo>
                  <a:lnTo>
                    <a:pt x="32" y="7"/>
                  </a:lnTo>
                  <a:lnTo>
                    <a:pt x="38" y="8"/>
                  </a:lnTo>
                  <a:lnTo>
                    <a:pt x="43" y="11"/>
                  </a:lnTo>
                  <a:lnTo>
                    <a:pt x="49" y="13"/>
                  </a:lnTo>
                  <a:lnTo>
                    <a:pt x="54" y="16"/>
                  </a:lnTo>
                  <a:lnTo>
                    <a:pt x="59" y="19"/>
                  </a:lnTo>
                  <a:lnTo>
                    <a:pt x="64" y="23"/>
                  </a:lnTo>
                  <a:lnTo>
                    <a:pt x="69" y="27"/>
                  </a:lnTo>
                  <a:lnTo>
                    <a:pt x="73" y="31"/>
                  </a:lnTo>
                  <a:lnTo>
                    <a:pt x="77" y="36"/>
                  </a:lnTo>
                  <a:lnTo>
                    <a:pt x="80" y="42"/>
                  </a:lnTo>
                  <a:lnTo>
                    <a:pt x="83" y="48"/>
                  </a:lnTo>
                  <a:lnTo>
                    <a:pt x="86" y="55"/>
                  </a:lnTo>
                  <a:lnTo>
                    <a:pt x="88" y="63"/>
                  </a:lnTo>
                  <a:lnTo>
                    <a:pt x="89" y="71"/>
                  </a:lnTo>
                  <a:lnTo>
                    <a:pt x="91" y="80"/>
                  </a:lnTo>
                  <a:lnTo>
                    <a:pt x="91" y="89"/>
                  </a:lnTo>
                  <a:lnTo>
                    <a:pt x="92" y="98"/>
                  </a:lnTo>
                  <a:lnTo>
                    <a:pt x="92" y="108"/>
                  </a:lnTo>
                  <a:lnTo>
                    <a:pt x="92" y="118"/>
                  </a:lnTo>
                  <a:lnTo>
                    <a:pt x="92" y="129"/>
                  </a:lnTo>
                  <a:lnTo>
                    <a:pt x="92" y="140"/>
                  </a:lnTo>
                  <a:lnTo>
                    <a:pt x="91" y="151"/>
                  </a:lnTo>
                  <a:lnTo>
                    <a:pt x="91" y="162"/>
                  </a:lnTo>
                  <a:lnTo>
                    <a:pt x="89" y="185"/>
                  </a:lnTo>
                  <a:lnTo>
                    <a:pt x="88" y="195"/>
                  </a:lnTo>
                  <a:lnTo>
                    <a:pt x="83" y="195"/>
                  </a:lnTo>
                  <a:lnTo>
                    <a:pt x="84" y="184"/>
                  </a:lnTo>
                  <a:lnTo>
                    <a:pt x="85" y="162"/>
                  </a:lnTo>
                  <a:lnTo>
                    <a:pt x="86" y="150"/>
                  </a:lnTo>
                  <a:lnTo>
                    <a:pt x="86" y="139"/>
                  </a:lnTo>
                  <a:lnTo>
                    <a:pt x="87" y="129"/>
                  </a:lnTo>
                  <a:lnTo>
                    <a:pt x="87" y="118"/>
                  </a:lnTo>
                  <a:lnTo>
                    <a:pt x="87" y="108"/>
                  </a:lnTo>
                  <a:lnTo>
                    <a:pt x="87" y="98"/>
                  </a:lnTo>
                  <a:lnTo>
                    <a:pt x="86" y="89"/>
                  </a:lnTo>
                  <a:lnTo>
                    <a:pt x="85" y="80"/>
                  </a:lnTo>
                  <a:lnTo>
                    <a:pt x="84" y="72"/>
                  </a:lnTo>
                  <a:lnTo>
                    <a:pt x="83" y="64"/>
                  </a:lnTo>
                  <a:lnTo>
                    <a:pt x="81" y="57"/>
                  </a:lnTo>
                  <a:lnTo>
                    <a:pt x="78" y="51"/>
                  </a:lnTo>
                  <a:lnTo>
                    <a:pt x="76" y="45"/>
                  </a:lnTo>
                  <a:lnTo>
                    <a:pt x="73" y="40"/>
                  </a:lnTo>
                  <a:lnTo>
                    <a:pt x="69" y="35"/>
                  </a:lnTo>
                  <a:lnTo>
                    <a:pt x="65" y="31"/>
                  </a:lnTo>
                  <a:lnTo>
                    <a:pt x="61" y="27"/>
                  </a:lnTo>
                  <a:lnTo>
                    <a:pt x="57" y="23"/>
                  </a:lnTo>
                  <a:lnTo>
                    <a:pt x="52" y="21"/>
                  </a:lnTo>
                  <a:lnTo>
                    <a:pt x="47" y="18"/>
                  </a:lnTo>
                  <a:lnTo>
                    <a:pt x="42" y="16"/>
                  </a:lnTo>
                  <a:lnTo>
                    <a:pt x="36" y="14"/>
                  </a:lnTo>
                  <a:lnTo>
                    <a:pt x="30" y="12"/>
                  </a:lnTo>
                  <a:lnTo>
                    <a:pt x="25" y="10"/>
                  </a:lnTo>
                  <a:lnTo>
                    <a:pt x="13" y="7"/>
                  </a:lnTo>
                  <a:lnTo>
                    <a:pt x="0" y="5"/>
                  </a:lnTo>
                  <a:lnTo>
                    <a:pt x="1" y="0"/>
                  </a:lnTo>
                  <a:close/>
                  <a:moveTo>
                    <a:pt x="94" y="192"/>
                  </a:moveTo>
                  <a:lnTo>
                    <a:pt x="84" y="208"/>
                  </a:lnTo>
                  <a:lnTo>
                    <a:pt x="77" y="190"/>
                  </a:lnTo>
                  <a:lnTo>
                    <a:pt x="94" y="192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5" name="Freeform 75"/>
            <p:cNvSpPr>
              <a:spLocks noEditPoints="1"/>
            </p:cNvSpPr>
            <p:nvPr/>
          </p:nvSpPr>
          <p:spPr bwMode="auto">
            <a:xfrm>
              <a:off x="1294" y="2057"/>
              <a:ext cx="200" cy="291"/>
            </a:xfrm>
            <a:custGeom>
              <a:avLst/>
              <a:gdLst>
                <a:gd name="T0" fmla="*/ 15 w 157"/>
                <a:gd name="T1" fmla="*/ 1 h 214"/>
                <a:gd name="T2" fmla="*/ 30 w 157"/>
                <a:gd name="T3" fmla="*/ 1 h 214"/>
                <a:gd name="T4" fmla="*/ 44 w 157"/>
                <a:gd name="T5" fmla="*/ 1 h 214"/>
                <a:gd name="T6" fmla="*/ 58 w 157"/>
                <a:gd name="T7" fmla="*/ 3 h 214"/>
                <a:gd name="T8" fmla="*/ 71 w 157"/>
                <a:gd name="T9" fmla="*/ 7 h 214"/>
                <a:gd name="T10" fmla="*/ 84 w 157"/>
                <a:gd name="T11" fmla="*/ 13 h 214"/>
                <a:gd name="T12" fmla="*/ 96 w 157"/>
                <a:gd name="T13" fmla="*/ 22 h 214"/>
                <a:gd name="T14" fmla="*/ 101 w 157"/>
                <a:gd name="T15" fmla="*/ 28 h 214"/>
                <a:gd name="T16" fmla="*/ 106 w 157"/>
                <a:gd name="T17" fmla="*/ 34 h 214"/>
                <a:gd name="T18" fmla="*/ 111 w 157"/>
                <a:gd name="T19" fmla="*/ 41 h 214"/>
                <a:gd name="T20" fmla="*/ 115 w 157"/>
                <a:gd name="T21" fmla="*/ 49 h 214"/>
                <a:gd name="T22" fmla="*/ 123 w 157"/>
                <a:gd name="T23" fmla="*/ 67 h 214"/>
                <a:gd name="T24" fmla="*/ 130 w 157"/>
                <a:gd name="T25" fmla="*/ 88 h 214"/>
                <a:gd name="T26" fmla="*/ 136 w 157"/>
                <a:gd name="T27" fmla="*/ 111 h 214"/>
                <a:gd name="T28" fmla="*/ 141 w 157"/>
                <a:gd name="T29" fmla="*/ 135 h 214"/>
                <a:gd name="T30" fmla="*/ 145 w 157"/>
                <a:gd name="T31" fmla="*/ 161 h 214"/>
                <a:gd name="T32" fmla="*/ 150 w 157"/>
                <a:gd name="T33" fmla="*/ 187 h 214"/>
                <a:gd name="T34" fmla="*/ 147 w 157"/>
                <a:gd name="T35" fmla="*/ 202 h 214"/>
                <a:gd name="T36" fmla="*/ 142 w 157"/>
                <a:gd name="T37" fmla="*/ 175 h 214"/>
                <a:gd name="T38" fmla="*/ 138 w 157"/>
                <a:gd name="T39" fmla="*/ 149 h 214"/>
                <a:gd name="T40" fmla="*/ 133 w 157"/>
                <a:gd name="T41" fmla="*/ 124 h 214"/>
                <a:gd name="T42" fmla="*/ 128 w 157"/>
                <a:gd name="T43" fmla="*/ 100 h 214"/>
                <a:gd name="T44" fmla="*/ 121 w 157"/>
                <a:gd name="T45" fmla="*/ 79 h 214"/>
                <a:gd name="T46" fmla="*/ 114 w 157"/>
                <a:gd name="T47" fmla="*/ 60 h 214"/>
                <a:gd name="T48" fmla="*/ 109 w 157"/>
                <a:gd name="T49" fmla="*/ 48 h 214"/>
                <a:gd name="T50" fmla="*/ 104 w 157"/>
                <a:gd name="T51" fmla="*/ 40 h 214"/>
                <a:gd name="T52" fmla="*/ 100 w 157"/>
                <a:gd name="T53" fmla="*/ 34 h 214"/>
                <a:gd name="T54" fmla="*/ 95 w 157"/>
                <a:gd name="T55" fmla="*/ 29 h 214"/>
                <a:gd name="T56" fmla="*/ 87 w 157"/>
                <a:gd name="T57" fmla="*/ 22 h 214"/>
                <a:gd name="T58" fmla="*/ 76 w 157"/>
                <a:gd name="T59" fmla="*/ 15 h 214"/>
                <a:gd name="T60" fmla="*/ 64 w 157"/>
                <a:gd name="T61" fmla="*/ 10 h 214"/>
                <a:gd name="T62" fmla="*/ 50 w 157"/>
                <a:gd name="T63" fmla="*/ 7 h 214"/>
                <a:gd name="T64" fmla="*/ 37 w 157"/>
                <a:gd name="T65" fmla="*/ 6 h 214"/>
                <a:gd name="T66" fmla="*/ 22 w 157"/>
                <a:gd name="T67" fmla="*/ 6 h 214"/>
                <a:gd name="T68" fmla="*/ 0 w 157"/>
                <a:gd name="T69" fmla="*/ 6 h 214"/>
                <a:gd name="T70" fmla="*/ 157 w 157"/>
                <a:gd name="T71" fmla="*/ 196 h 214"/>
                <a:gd name="T72" fmla="*/ 140 w 157"/>
                <a:gd name="T73" fmla="*/ 199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7" h="214">
                  <a:moveTo>
                    <a:pt x="0" y="1"/>
                  </a:moveTo>
                  <a:lnTo>
                    <a:pt x="15" y="1"/>
                  </a:lnTo>
                  <a:lnTo>
                    <a:pt x="22" y="0"/>
                  </a:lnTo>
                  <a:lnTo>
                    <a:pt x="30" y="1"/>
                  </a:lnTo>
                  <a:lnTo>
                    <a:pt x="37" y="1"/>
                  </a:lnTo>
                  <a:lnTo>
                    <a:pt x="44" y="1"/>
                  </a:lnTo>
                  <a:lnTo>
                    <a:pt x="51" y="2"/>
                  </a:lnTo>
                  <a:lnTo>
                    <a:pt x="58" y="3"/>
                  </a:lnTo>
                  <a:lnTo>
                    <a:pt x="65" y="5"/>
                  </a:lnTo>
                  <a:lnTo>
                    <a:pt x="71" y="7"/>
                  </a:lnTo>
                  <a:lnTo>
                    <a:pt x="78" y="10"/>
                  </a:lnTo>
                  <a:lnTo>
                    <a:pt x="84" y="13"/>
                  </a:lnTo>
                  <a:lnTo>
                    <a:pt x="90" y="17"/>
                  </a:lnTo>
                  <a:lnTo>
                    <a:pt x="96" y="22"/>
                  </a:lnTo>
                  <a:lnTo>
                    <a:pt x="99" y="25"/>
                  </a:lnTo>
                  <a:lnTo>
                    <a:pt x="101" y="28"/>
                  </a:lnTo>
                  <a:lnTo>
                    <a:pt x="104" y="31"/>
                  </a:lnTo>
                  <a:lnTo>
                    <a:pt x="106" y="34"/>
                  </a:lnTo>
                  <a:lnTo>
                    <a:pt x="109" y="37"/>
                  </a:lnTo>
                  <a:lnTo>
                    <a:pt x="111" y="41"/>
                  </a:lnTo>
                  <a:lnTo>
                    <a:pt x="113" y="45"/>
                  </a:lnTo>
                  <a:lnTo>
                    <a:pt x="115" y="49"/>
                  </a:lnTo>
                  <a:lnTo>
                    <a:pt x="119" y="58"/>
                  </a:lnTo>
                  <a:lnTo>
                    <a:pt x="123" y="67"/>
                  </a:lnTo>
                  <a:lnTo>
                    <a:pt x="127" y="77"/>
                  </a:lnTo>
                  <a:lnTo>
                    <a:pt x="130" y="88"/>
                  </a:lnTo>
                  <a:lnTo>
                    <a:pt x="133" y="99"/>
                  </a:lnTo>
                  <a:lnTo>
                    <a:pt x="136" y="111"/>
                  </a:lnTo>
                  <a:lnTo>
                    <a:pt x="138" y="123"/>
                  </a:lnTo>
                  <a:lnTo>
                    <a:pt x="141" y="135"/>
                  </a:lnTo>
                  <a:lnTo>
                    <a:pt x="143" y="148"/>
                  </a:lnTo>
                  <a:lnTo>
                    <a:pt x="145" y="161"/>
                  </a:lnTo>
                  <a:lnTo>
                    <a:pt x="148" y="174"/>
                  </a:lnTo>
                  <a:lnTo>
                    <a:pt x="150" y="187"/>
                  </a:lnTo>
                  <a:lnTo>
                    <a:pt x="152" y="201"/>
                  </a:lnTo>
                  <a:lnTo>
                    <a:pt x="147" y="202"/>
                  </a:lnTo>
                  <a:lnTo>
                    <a:pt x="145" y="188"/>
                  </a:lnTo>
                  <a:lnTo>
                    <a:pt x="142" y="175"/>
                  </a:lnTo>
                  <a:lnTo>
                    <a:pt x="140" y="161"/>
                  </a:lnTo>
                  <a:lnTo>
                    <a:pt x="138" y="149"/>
                  </a:lnTo>
                  <a:lnTo>
                    <a:pt x="136" y="136"/>
                  </a:lnTo>
                  <a:lnTo>
                    <a:pt x="133" y="124"/>
                  </a:lnTo>
                  <a:lnTo>
                    <a:pt x="130" y="112"/>
                  </a:lnTo>
                  <a:lnTo>
                    <a:pt x="128" y="100"/>
                  </a:lnTo>
                  <a:lnTo>
                    <a:pt x="125" y="89"/>
                  </a:lnTo>
                  <a:lnTo>
                    <a:pt x="121" y="79"/>
                  </a:lnTo>
                  <a:lnTo>
                    <a:pt x="118" y="69"/>
                  </a:lnTo>
                  <a:lnTo>
                    <a:pt x="114" y="60"/>
                  </a:lnTo>
                  <a:lnTo>
                    <a:pt x="111" y="52"/>
                  </a:lnTo>
                  <a:lnTo>
                    <a:pt x="109" y="48"/>
                  </a:lnTo>
                  <a:lnTo>
                    <a:pt x="106" y="44"/>
                  </a:lnTo>
                  <a:lnTo>
                    <a:pt x="104" y="40"/>
                  </a:lnTo>
                  <a:lnTo>
                    <a:pt x="102" y="37"/>
                  </a:lnTo>
                  <a:lnTo>
                    <a:pt x="100" y="34"/>
                  </a:lnTo>
                  <a:lnTo>
                    <a:pt x="97" y="31"/>
                  </a:lnTo>
                  <a:lnTo>
                    <a:pt x="95" y="29"/>
                  </a:lnTo>
                  <a:lnTo>
                    <a:pt x="92" y="26"/>
                  </a:lnTo>
                  <a:lnTo>
                    <a:pt x="87" y="22"/>
                  </a:lnTo>
                  <a:lnTo>
                    <a:pt x="82" y="18"/>
                  </a:lnTo>
                  <a:lnTo>
                    <a:pt x="76" y="15"/>
                  </a:lnTo>
                  <a:lnTo>
                    <a:pt x="70" y="12"/>
                  </a:lnTo>
                  <a:lnTo>
                    <a:pt x="64" y="10"/>
                  </a:lnTo>
                  <a:lnTo>
                    <a:pt x="57" y="9"/>
                  </a:lnTo>
                  <a:lnTo>
                    <a:pt x="50" y="7"/>
                  </a:lnTo>
                  <a:lnTo>
                    <a:pt x="44" y="7"/>
                  </a:lnTo>
                  <a:lnTo>
                    <a:pt x="37" y="6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1"/>
                  </a:lnTo>
                  <a:close/>
                  <a:moveTo>
                    <a:pt x="157" y="196"/>
                  </a:moveTo>
                  <a:lnTo>
                    <a:pt x="151" y="214"/>
                  </a:lnTo>
                  <a:lnTo>
                    <a:pt x="140" y="199"/>
                  </a:lnTo>
                  <a:lnTo>
                    <a:pt x="157" y="196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" name="Freeform 76"/>
            <p:cNvSpPr>
              <a:spLocks noEditPoints="1"/>
            </p:cNvSpPr>
            <p:nvPr/>
          </p:nvSpPr>
          <p:spPr bwMode="auto">
            <a:xfrm>
              <a:off x="1593" y="2152"/>
              <a:ext cx="101" cy="199"/>
            </a:xfrm>
            <a:custGeom>
              <a:avLst/>
              <a:gdLst>
                <a:gd name="T0" fmla="*/ 1 w 79"/>
                <a:gd name="T1" fmla="*/ 0 h 146"/>
                <a:gd name="T2" fmla="*/ 9 w 79"/>
                <a:gd name="T3" fmla="*/ 2 h 146"/>
                <a:gd name="T4" fmla="*/ 16 w 79"/>
                <a:gd name="T5" fmla="*/ 4 h 146"/>
                <a:gd name="T6" fmla="*/ 24 w 79"/>
                <a:gd name="T7" fmla="*/ 6 h 146"/>
                <a:gd name="T8" fmla="*/ 27 w 79"/>
                <a:gd name="T9" fmla="*/ 8 h 146"/>
                <a:gd name="T10" fmla="*/ 31 w 79"/>
                <a:gd name="T11" fmla="*/ 10 h 146"/>
                <a:gd name="T12" fmla="*/ 34 w 79"/>
                <a:gd name="T13" fmla="*/ 12 h 146"/>
                <a:gd name="T14" fmla="*/ 38 w 79"/>
                <a:gd name="T15" fmla="*/ 14 h 146"/>
                <a:gd name="T16" fmla="*/ 41 w 79"/>
                <a:gd name="T17" fmla="*/ 16 h 146"/>
                <a:gd name="T18" fmla="*/ 44 w 79"/>
                <a:gd name="T19" fmla="*/ 19 h 146"/>
                <a:gd name="T20" fmla="*/ 47 w 79"/>
                <a:gd name="T21" fmla="*/ 22 h 146"/>
                <a:gd name="T22" fmla="*/ 50 w 79"/>
                <a:gd name="T23" fmla="*/ 26 h 146"/>
                <a:gd name="T24" fmla="*/ 53 w 79"/>
                <a:gd name="T25" fmla="*/ 30 h 146"/>
                <a:gd name="T26" fmla="*/ 55 w 79"/>
                <a:gd name="T27" fmla="*/ 34 h 146"/>
                <a:gd name="T28" fmla="*/ 57 w 79"/>
                <a:gd name="T29" fmla="*/ 39 h 146"/>
                <a:gd name="T30" fmla="*/ 59 w 79"/>
                <a:gd name="T31" fmla="*/ 45 h 146"/>
                <a:gd name="T32" fmla="*/ 61 w 79"/>
                <a:gd name="T33" fmla="*/ 50 h 146"/>
                <a:gd name="T34" fmla="*/ 63 w 79"/>
                <a:gd name="T35" fmla="*/ 56 h 146"/>
                <a:gd name="T36" fmla="*/ 64 w 79"/>
                <a:gd name="T37" fmla="*/ 62 h 146"/>
                <a:gd name="T38" fmla="*/ 65 w 79"/>
                <a:gd name="T39" fmla="*/ 69 h 146"/>
                <a:gd name="T40" fmla="*/ 67 w 79"/>
                <a:gd name="T41" fmla="*/ 76 h 146"/>
                <a:gd name="T42" fmla="*/ 68 w 79"/>
                <a:gd name="T43" fmla="*/ 83 h 146"/>
                <a:gd name="T44" fmla="*/ 69 w 79"/>
                <a:gd name="T45" fmla="*/ 90 h 146"/>
                <a:gd name="T46" fmla="*/ 69 w 79"/>
                <a:gd name="T47" fmla="*/ 98 h 146"/>
                <a:gd name="T48" fmla="*/ 71 w 79"/>
                <a:gd name="T49" fmla="*/ 113 h 146"/>
                <a:gd name="T50" fmla="*/ 73 w 79"/>
                <a:gd name="T51" fmla="*/ 133 h 146"/>
                <a:gd name="T52" fmla="*/ 68 w 79"/>
                <a:gd name="T53" fmla="*/ 133 h 146"/>
                <a:gd name="T54" fmla="*/ 67 w 79"/>
                <a:gd name="T55" fmla="*/ 114 h 146"/>
                <a:gd name="T56" fmla="*/ 65 w 79"/>
                <a:gd name="T57" fmla="*/ 98 h 146"/>
                <a:gd name="T58" fmla="*/ 64 w 79"/>
                <a:gd name="T59" fmla="*/ 91 h 146"/>
                <a:gd name="T60" fmla="*/ 63 w 79"/>
                <a:gd name="T61" fmla="*/ 84 h 146"/>
                <a:gd name="T62" fmla="*/ 62 w 79"/>
                <a:gd name="T63" fmla="*/ 77 h 146"/>
                <a:gd name="T64" fmla="*/ 61 w 79"/>
                <a:gd name="T65" fmla="*/ 70 h 146"/>
                <a:gd name="T66" fmla="*/ 60 w 79"/>
                <a:gd name="T67" fmla="*/ 63 h 146"/>
                <a:gd name="T68" fmla="*/ 58 w 79"/>
                <a:gd name="T69" fmla="*/ 57 h 146"/>
                <a:gd name="T70" fmla="*/ 57 w 79"/>
                <a:gd name="T71" fmla="*/ 51 h 146"/>
                <a:gd name="T72" fmla="*/ 55 w 79"/>
                <a:gd name="T73" fmla="*/ 46 h 146"/>
                <a:gd name="T74" fmla="*/ 53 w 79"/>
                <a:gd name="T75" fmla="*/ 41 h 146"/>
                <a:gd name="T76" fmla="*/ 51 w 79"/>
                <a:gd name="T77" fmla="*/ 36 h 146"/>
                <a:gd name="T78" fmla="*/ 49 w 79"/>
                <a:gd name="T79" fmla="*/ 32 h 146"/>
                <a:gd name="T80" fmla="*/ 47 w 79"/>
                <a:gd name="T81" fmla="*/ 29 h 146"/>
                <a:gd name="T82" fmla="*/ 44 w 79"/>
                <a:gd name="T83" fmla="*/ 25 h 146"/>
                <a:gd name="T84" fmla="*/ 41 w 79"/>
                <a:gd name="T85" fmla="*/ 22 h 146"/>
                <a:gd name="T86" fmla="*/ 38 w 79"/>
                <a:gd name="T87" fmla="*/ 20 h 146"/>
                <a:gd name="T88" fmla="*/ 35 w 79"/>
                <a:gd name="T89" fmla="*/ 17 h 146"/>
                <a:gd name="T90" fmla="*/ 32 w 79"/>
                <a:gd name="T91" fmla="*/ 15 h 146"/>
                <a:gd name="T92" fmla="*/ 29 w 79"/>
                <a:gd name="T93" fmla="*/ 13 h 146"/>
                <a:gd name="T94" fmla="*/ 26 w 79"/>
                <a:gd name="T95" fmla="*/ 12 h 146"/>
                <a:gd name="T96" fmla="*/ 22 w 79"/>
                <a:gd name="T97" fmla="*/ 10 h 146"/>
                <a:gd name="T98" fmla="*/ 15 w 79"/>
                <a:gd name="T99" fmla="*/ 8 h 146"/>
                <a:gd name="T100" fmla="*/ 8 w 79"/>
                <a:gd name="T101" fmla="*/ 6 h 146"/>
                <a:gd name="T102" fmla="*/ 0 w 79"/>
                <a:gd name="T103" fmla="*/ 4 h 146"/>
                <a:gd name="T104" fmla="*/ 1 w 79"/>
                <a:gd name="T105" fmla="*/ 0 h 146"/>
                <a:gd name="T106" fmla="*/ 79 w 79"/>
                <a:gd name="T107" fmla="*/ 128 h 146"/>
                <a:gd name="T108" fmla="*/ 71 w 79"/>
                <a:gd name="T109" fmla="*/ 146 h 146"/>
                <a:gd name="T110" fmla="*/ 62 w 79"/>
                <a:gd name="T111" fmla="*/ 129 h 146"/>
                <a:gd name="T112" fmla="*/ 79 w 79"/>
                <a:gd name="T113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146">
                  <a:moveTo>
                    <a:pt x="1" y="0"/>
                  </a:moveTo>
                  <a:lnTo>
                    <a:pt x="9" y="2"/>
                  </a:lnTo>
                  <a:lnTo>
                    <a:pt x="16" y="4"/>
                  </a:lnTo>
                  <a:lnTo>
                    <a:pt x="24" y="6"/>
                  </a:lnTo>
                  <a:lnTo>
                    <a:pt x="27" y="8"/>
                  </a:lnTo>
                  <a:lnTo>
                    <a:pt x="31" y="10"/>
                  </a:lnTo>
                  <a:lnTo>
                    <a:pt x="34" y="12"/>
                  </a:lnTo>
                  <a:lnTo>
                    <a:pt x="38" y="14"/>
                  </a:lnTo>
                  <a:lnTo>
                    <a:pt x="41" y="16"/>
                  </a:lnTo>
                  <a:lnTo>
                    <a:pt x="44" y="19"/>
                  </a:lnTo>
                  <a:lnTo>
                    <a:pt x="47" y="22"/>
                  </a:lnTo>
                  <a:lnTo>
                    <a:pt x="50" y="26"/>
                  </a:lnTo>
                  <a:lnTo>
                    <a:pt x="53" y="30"/>
                  </a:lnTo>
                  <a:lnTo>
                    <a:pt x="55" y="34"/>
                  </a:lnTo>
                  <a:lnTo>
                    <a:pt x="57" y="39"/>
                  </a:lnTo>
                  <a:lnTo>
                    <a:pt x="59" y="45"/>
                  </a:lnTo>
                  <a:lnTo>
                    <a:pt x="61" y="50"/>
                  </a:lnTo>
                  <a:lnTo>
                    <a:pt x="63" y="56"/>
                  </a:lnTo>
                  <a:lnTo>
                    <a:pt x="64" y="62"/>
                  </a:lnTo>
                  <a:lnTo>
                    <a:pt x="65" y="69"/>
                  </a:lnTo>
                  <a:lnTo>
                    <a:pt x="67" y="76"/>
                  </a:lnTo>
                  <a:lnTo>
                    <a:pt x="68" y="83"/>
                  </a:lnTo>
                  <a:lnTo>
                    <a:pt x="69" y="90"/>
                  </a:lnTo>
                  <a:lnTo>
                    <a:pt x="69" y="98"/>
                  </a:lnTo>
                  <a:lnTo>
                    <a:pt x="71" y="113"/>
                  </a:lnTo>
                  <a:lnTo>
                    <a:pt x="73" y="133"/>
                  </a:lnTo>
                  <a:lnTo>
                    <a:pt x="68" y="133"/>
                  </a:lnTo>
                  <a:lnTo>
                    <a:pt x="67" y="114"/>
                  </a:lnTo>
                  <a:lnTo>
                    <a:pt x="65" y="98"/>
                  </a:lnTo>
                  <a:lnTo>
                    <a:pt x="64" y="91"/>
                  </a:lnTo>
                  <a:lnTo>
                    <a:pt x="63" y="84"/>
                  </a:lnTo>
                  <a:lnTo>
                    <a:pt x="62" y="77"/>
                  </a:lnTo>
                  <a:lnTo>
                    <a:pt x="61" y="70"/>
                  </a:lnTo>
                  <a:lnTo>
                    <a:pt x="60" y="63"/>
                  </a:lnTo>
                  <a:lnTo>
                    <a:pt x="58" y="57"/>
                  </a:lnTo>
                  <a:lnTo>
                    <a:pt x="57" y="51"/>
                  </a:lnTo>
                  <a:lnTo>
                    <a:pt x="55" y="46"/>
                  </a:lnTo>
                  <a:lnTo>
                    <a:pt x="53" y="41"/>
                  </a:lnTo>
                  <a:lnTo>
                    <a:pt x="51" y="36"/>
                  </a:lnTo>
                  <a:lnTo>
                    <a:pt x="49" y="32"/>
                  </a:lnTo>
                  <a:lnTo>
                    <a:pt x="47" y="29"/>
                  </a:lnTo>
                  <a:lnTo>
                    <a:pt x="44" y="25"/>
                  </a:lnTo>
                  <a:lnTo>
                    <a:pt x="41" y="22"/>
                  </a:lnTo>
                  <a:lnTo>
                    <a:pt x="38" y="20"/>
                  </a:lnTo>
                  <a:lnTo>
                    <a:pt x="35" y="17"/>
                  </a:lnTo>
                  <a:lnTo>
                    <a:pt x="32" y="15"/>
                  </a:lnTo>
                  <a:lnTo>
                    <a:pt x="29" y="13"/>
                  </a:lnTo>
                  <a:lnTo>
                    <a:pt x="26" y="12"/>
                  </a:lnTo>
                  <a:lnTo>
                    <a:pt x="22" y="10"/>
                  </a:lnTo>
                  <a:lnTo>
                    <a:pt x="15" y="8"/>
                  </a:lnTo>
                  <a:lnTo>
                    <a:pt x="8" y="6"/>
                  </a:lnTo>
                  <a:lnTo>
                    <a:pt x="0" y="4"/>
                  </a:lnTo>
                  <a:lnTo>
                    <a:pt x="1" y="0"/>
                  </a:lnTo>
                  <a:close/>
                  <a:moveTo>
                    <a:pt x="79" y="128"/>
                  </a:moveTo>
                  <a:lnTo>
                    <a:pt x="71" y="146"/>
                  </a:lnTo>
                  <a:lnTo>
                    <a:pt x="62" y="129"/>
                  </a:lnTo>
                  <a:lnTo>
                    <a:pt x="79" y="128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7" name="Freeform 77"/>
            <p:cNvSpPr>
              <a:spLocks noEditPoints="1"/>
            </p:cNvSpPr>
            <p:nvPr/>
          </p:nvSpPr>
          <p:spPr bwMode="auto">
            <a:xfrm>
              <a:off x="1569" y="2152"/>
              <a:ext cx="100" cy="199"/>
            </a:xfrm>
            <a:custGeom>
              <a:avLst/>
              <a:gdLst>
                <a:gd name="T0" fmla="*/ 1 w 79"/>
                <a:gd name="T1" fmla="*/ 0 h 146"/>
                <a:gd name="T2" fmla="*/ 9 w 79"/>
                <a:gd name="T3" fmla="*/ 2 h 146"/>
                <a:gd name="T4" fmla="*/ 17 w 79"/>
                <a:gd name="T5" fmla="*/ 4 h 146"/>
                <a:gd name="T6" fmla="*/ 24 w 79"/>
                <a:gd name="T7" fmla="*/ 6 h 146"/>
                <a:gd name="T8" fmla="*/ 28 w 79"/>
                <a:gd name="T9" fmla="*/ 8 h 146"/>
                <a:gd name="T10" fmla="*/ 31 w 79"/>
                <a:gd name="T11" fmla="*/ 10 h 146"/>
                <a:gd name="T12" fmla="*/ 35 w 79"/>
                <a:gd name="T13" fmla="*/ 12 h 146"/>
                <a:gd name="T14" fmla="*/ 38 w 79"/>
                <a:gd name="T15" fmla="*/ 14 h 146"/>
                <a:gd name="T16" fmla="*/ 41 w 79"/>
                <a:gd name="T17" fmla="*/ 16 h 146"/>
                <a:gd name="T18" fmla="*/ 45 w 79"/>
                <a:gd name="T19" fmla="*/ 19 h 146"/>
                <a:gd name="T20" fmla="*/ 48 w 79"/>
                <a:gd name="T21" fmla="*/ 22 h 146"/>
                <a:gd name="T22" fmla="*/ 50 w 79"/>
                <a:gd name="T23" fmla="*/ 26 h 146"/>
                <a:gd name="T24" fmla="*/ 53 w 79"/>
                <a:gd name="T25" fmla="*/ 30 h 146"/>
                <a:gd name="T26" fmla="*/ 55 w 79"/>
                <a:gd name="T27" fmla="*/ 34 h 146"/>
                <a:gd name="T28" fmla="*/ 58 w 79"/>
                <a:gd name="T29" fmla="*/ 39 h 146"/>
                <a:gd name="T30" fmla="*/ 60 w 79"/>
                <a:gd name="T31" fmla="*/ 45 h 146"/>
                <a:gd name="T32" fmla="*/ 61 w 79"/>
                <a:gd name="T33" fmla="*/ 50 h 146"/>
                <a:gd name="T34" fmla="*/ 63 w 79"/>
                <a:gd name="T35" fmla="*/ 56 h 146"/>
                <a:gd name="T36" fmla="*/ 64 w 79"/>
                <a:gd name="T37" fmla="*/ 62 h 146"/>
                <a:gd name="T38" fmla="*/ 66 w 79"/>
                <a:gd name="T39" fmla="*/ 69 h 146"/>
                <a:gd name="T40" fmla="*/ 67 w 79"/>
                <a:gd name="T41" fmla="*/ 76 h 146"/>
                <a:gd name="T42" fmla="*/ 68 w 79"/>
                <a:gd name="T43" fmla="*/ 83 h 146"/>
                <a:gd name="T44" fmla="*/ 69 w 79"/>
                <a:gd name="T45" fmla="*/ 90 h 146"/>
                <a:gd name="T46" fmla="*/ 70 w 79"/>
                <a:gd name="T47" fmla="*/ 98 h 146"/>
                <a:gd name="T48" fmla="*/ 71 w 79"/>
                <a:gd name="T49" fmla="*/ 113 h 146"/>
                <a:gd name="T50" fmla="*/ 73 w 79"/>
                <a:gd name="T51" fmla="*/ 133 h 146"/>
                <a:gd name="T52" fmla="*/ 69 w 79"/>
                <a:gd name="T53" fmla="*/ 133 h 146"/>
                <a:gd name="T54" fmla="*/ 67 w 79"/>
                <a:gd name="T55" fmla="*/ 114 h 146"/>
                <a:gd name="T56" fmla="*/ 66 w 79"/>
                <a:gd name="T57" fmla="*/ 98 h 146"/>
                <a:gd name="T58" fmla="*/ 65 w 79"/>
                <a:gd name="T59" fmla="*/ 91 h 146"/>
                <a:gd name="T60" fmla="*/ 64 w 79"/>
                <a:gd name="T61" fmla="*/ 84 h 146"/>
                <a:gd name="T62" fmla="*/ 63 w 79"/>
                <a:gd name="T63" fmla="*/ 77 h 146"/>
                <a:gd name="T64" fmla="*/ 62 w 79"/>
                <a:gd name="T65" fmla="*/ 70 h 146"/>
                <a:gd name="T66" fmla="*/ 60 w 79"/>
                <a:gd name="T67" fmla="*/ 63 h 146"/>
                <a:gd name="T68" fmla="*/ 59 w 79"/>
                <a:gd name="T69" fmla="*/ 57 h 146"/>
                <a:gd name="T70" fmla="*/ 57 w 79"/>
                <a:gd name="T71" fmla="*/ 51 h 146"/>
                <a:gd name="T72" fmla="*/ 56 w 79"/>
                <a:gd name="T73" fmla="*/ 46 h 146"/>
                <a:gd name="T74" fmla="*/ 54 w 79"/>
                <a:gd name="T75" fmla="*/ 41 h 146"/>
                <a:gd name="T76" fmla="*/ 52 w 79"/>
                <a:gd name="T77" fmla="*/ 36 h 146"/>
                <a:gd name="T78" fmla="*/ 49 w 79"/>
                <a:gd name="T79" fmla="*/ 32 h 146"/>
                <a:gd name="T80" fmla="*/ 47 w 79"/>
                <a:gd name="T81" fmla="*/ 29 h 146"/>
                <a:gd name="T82" fmla="*/ 44 w 79"/>
                <a:gd name="T83" fmla="*/ 25 h 146"/>
                <a:gd name="T84" fmla="*/ 42 w 79"/>
                <a:gd name="T85" fmla="*/ 22 h 146"/>
                <a:gd name="T86" fmla="*/ 39 w 79"/>
                <a:gd name="T87" fmla="*/ 20 h 146"/>
                <a:gd name="T88" fmla="*/ 36 w 79"/>
                <a:gd name="T89" fmla="*/ 17 h 146"/>
                <a:gd name="T90" fmla="*/ 33 w 79"/>
                <a:gd name="T91" fmla="*/ 15 h 146"/>
                <a:gd name="T92" fmla="*/ 29 w 79"/>
                <a:gd name="T93" fmla="*/ 13 h 146"/>
                <a:gd name="T94" fmla="*/ 26 w 79"/>
                <a:gd name="T95" fmla="*/ 12 h 146"/>
                <a:gd name="T96" fmla="*/ 23 w 79"/>
                <a:gd name="T97" fmla="*/ 10 h 146"/>
                <a:gd name="T98" fmla="*/ 15 w 79"/>
                <a:gd name="T99" fmla="*/ 8 h 146"/>
                <a:gd name="T100" fmla="*/ 8 w 79"/>
                <a:gd name="T101" fmla="*/ 6 h 146"/>
                <a:gd name="T102" fmla="*/ 0 w 79"/>
                <a:gd name="T103" fmla="*/ 4 h 146"/>
                <a:gd name="T104" fmla="*/ 1 w 79"/>
                <a:gd name="T105" fmla="*/ 0 h 146"/>
                <a:gd name="T106" fmla="*/ 79 w 79"/>
                <a:gd name="T107" fmla="*/ 128 h 146"/>
                <a:gd name="T108" fmla="*/ 72 w 79"/>
                <a:gd name="T109" fmla="*/ 146 h 146"/>
                <a:gd name="T110" fmla="*/ 62 w 79"/>
                <a:gd name="T111" fmla="*/ 129 h 146"/>
                <a:gd name="T112" fmla="*/ 79 w 79"/>
                <a:gd name="T113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146">
                  <a:moveTo>
                    <a:pt x="1" y="0"/>
                  </a:moveTo>
                  <a:lnTo>
                    <a:pt x="9" y="2"/>
                  </a:lnTo>
                  <a:lnTo>
                    <a:pt x="17" y="4"/>
                  </a:lnTo>
                  <a:lnTo>
                    <a:pt x="24" y="6"/>
                  </a:lnTo>
                  <a:lnTo>
                    <a:pt x="28" y="8"/>
                  </a:lnTo>
                  <a:lnTo>
                    <a:pt x="31" y="10"/>
                  </a:lnTo>
                  <a:lnTo>
                    <a:pt x="35" y="12"/>
                  </a:lnTo>
                  <a:lnTo>
                    <a:pt x="38" y="14"/>
                  </a:lnTo>
                  <a:lnTo>
                    <a:pt x="41" y="16"/>
                  </a:lnTo>
                  <a:lnTo>
                    <a:pt x="45" y="19"/>
                  </a:lnTo>
                  <a:lnTo>
                    <a:pt x="48" y="22"/>
                  </a:lnTo>
                  <a:lnTo>
                    <a:pt x="50" y="26"/>
                  </a:lnTo>
                  <a:lnTo>
                    <a:pt x="53" y="30"/>
                  </a:lnTo>
                  <a:lnTo>
                    <a:pt x="55" y="34"/>
                  </a:lnTo>
                  <a:lnTo>
                    <a:pt x="58" y="39"/>
                  </a:lnTo>
                  <a:lnTo>
                    <a:pt x="60" y="45"/>
                  </a:lnTo>
                  <a:lnTo>
                    <a:pt x="61" y="50"/>
                  </a:lnTo>
                  <a:lnTo>
                    <a:pt x="63" y="56"/>
                  </a:lnTo>
                  <a:lnTo>
                    <a:pt x="64" y="62"/>
                  </a:lnTo>
                  <a:lnTo>
                    <a:pt x="66" y="69"/>
                  </a:lnTo>
                  <a:lnTo>
                    <a:pt x="67" y="76"/>
                  </a:lnTo>
                  <a:lnTo>
                    <a:pt x="68" y="83"/>
                  </a:lnTo>
                  <a:lnTo>
                    <a:pt x="69" y="90"/>
                  </a:lnTo>
                  <a:lnTo>
                    <a:pt x="70" y="98"/>
                  </a:lnTo>
                  <a:lnTo>
                    <a:pt x="71" y="113"/>
                  </a:lnTo>
                  <a:lnTo>
                    <a:pt x="73" y="133"/>
                  </a:lnTo>
                  <a:lnTo>
                    <a:pt x="69" y="133"/>
                  </a:lnTo>
                  <a:lnTo>
                    <a:pt x="67" y="114"/>
                  </a:lnTo>
                  <a:lnTo>
                    <a:pt x="66" y="98"/>
                  </a:lnTo>
                  <a:lnTo>
                    <a:pt x="65" y="91"/>
                  </a:lnTo>
                  <a:lnTo>
                    <a:pt x="64" y="84"/>
                  </a:lnTo>
                  <a:lnTo>
                    <a:pt x="63" y="77"/>
                  </a:lnTo>
                  <a:lnTo>
                    <a:pt x="62" y="70"/>
                  </a:lnTo>
                  <a:lnTo>
                    <a:pt x="60" y="63"/>
                  </a:lnTo>
                  <a:lnTo>
                    <a:pt x="59" y="57"/>
                  </a:lnTo>
                  <a:lnTo>
                    <a:pt x="57" y="51"/>
                  </a:lnTo>
                  <a:lnTo>
                    <a:pt x="56" y="46"/>
                  </a:lnTo>
                  <a:lnTo>
                    <a:pt x="54" y="41"/>
                  </a:lnTo>
                  <a:lnTo>
                    <a:pt x="52" y="36"/>
                  </a:lnTo>
                  <a:lnTo>
                    <a:pt x="49" y="32"/>
                  </a:lnTo>
                  <a:lnTo>
                    <a:pt x="47" y="29"/>
                  </a:lnTo>
                  <a:lnTo>
                    <a:pt x="44" y="25"/>
                  </a:lnTo>
                  <a:lnTo>
                    <a:pt x="42" y="22"/>
                  </a:lnTo>
                  <a:lnTo>
                    <a:pt x="39" y="20"/>
                  </a:lnTo>
                  <a:lnTo>
                    <a:pt x="36" y="17"/>
                  </a:lnTo>
                  <a:lnTo>
                    <a:pt x="33" y="15"/>
                  </a:lnTo>
                  <a:lnTo>
                    <a:pt x="29" y="13"/>
                  </a:lnTo>
                  <a:lnTo>
                    <a:pt x="26" y="12"/>
                  </a:lnTo>
                  <a:lnTo>
                    <a:pt x="23" y="10"/>
                  </a:lnTo>
                  <a:lnTo>
                    <a:pt x="15" y="8"/>
                  </a:lnTo>
                  <a:lnTo>
                    <a:pt x="8" y="6"/>
                  </a:lnTo>
                  <a:lnTo>
                    <a:pt x="0" y="4"/>
                  </a:lnTo>
                  <a:lnTo>
                    <a:pt x="1" y="0"/>
                  </a:lnTo>
                  <a:close/>
                  <a:moveTo>
                    <a:pt x="79" y="128"/>
                  </a:moveTo>
                  <a:lnTo>
                    <a:pt x="72" y="146"/>
                  </a:lnTo>
                  <a:lnTo>
                    <a:pt x="62" y="129"/>
                  </a:lnTo>
                  <a:lnTo>
                    <a:pt x="79" y="128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" name="Freeform 78"/>
            <p:cNvSpPr>
              <a:spLocks noEditPoints="1"/>
            </p:cNvSpPr>
            <p:nvPr/>
          </p:nvSpPr>
          <p:spPr bwMode="auto">
            <a:xfrm>
              <a:off x="1593" y="2171"/>
              <a:ext cx="135" cy="169"/>
            </a:xfrm>
            <a:custGeom>
              <a:avLst/>
              <a:gdLst>
                <a:gd name="T0" fmla="*/ 0 w 106"/>
                <a:gd name="T1" fmla="*/ 0 h 124"/>
                <a:gd name="T2" fmla="*/ 8 w 106"/>
                <a:gd name="T3" fmla="*/ 0 h 124"/>
                <a:gd name="T4" fmla="*/ 15 w 106"/>
                <a:gd name="T5" fmla="*/ 0 h 124"/>
                <a:gd name="T6" fmla="*/ 23 w 106"/>
                <a:gd name="T7" fmla="*/ 1 h 124"/>
                <a:gd name="T8" fmla="*/ 27 w 106"/>
                <a:gd name="T9" fmla="*/ 1 h 124"/>
                <a:gd name="T10" fmla="*/ 31 w 106"/>
                <a:gd name="T11" fmla="*/ 2 h 124"/>
                <a:gd name="T12" fmla="*/ 35 w 106"/>
                <a:gd name="T13" fmla="*/ 3 h 124"/>
                <a:gd name="T14" fmla="*/ 39 w 106"/>
                <a:gd name="T15" fmla="*/ 5 h 124"/>
                <a:gd name="T16" fmla="*/ 42 w 106"/>
                <a:gd name="T17" fmla="*/ 6 h 124"/>
                <a:gd name="T18" fmla="*/ 46 w 106"/>
                <a:gd name="T19" fmla="*/ 8 h 124"/>
                <a:gd name="T20" fmla="*/ 50 w 106"/>
                <a:gd name="T21" fmla="*/ 11 h 124"/>
                <a:gd name="T22" fmla="*/ 53 w 106"/>
                <a:gd name="T23" fmla="*/ 14 h 124"/>
                <a:gd name="T24" fmla="*/ 57 w 106"/>
                <a:gd name="T25" fmla="*/ 17 h 124"/>
                <a:gd name="T26" fmla="*/ 60 w 106"/>
                <a:gd name="T27" fmla="*/ 20 h 124"/>
                <a:gd name="T28" fmla="*/ 64 w 106"/>
                <a:gd name="T29" fmla="*/ 25 h 124"/>
                <a:gd name="T30" fmla="*/ 67 w 106"/>
                <a:gd name="T31" fmla="*/ 29 h 124"/>
                <a:gd name="T32" fmla="*/ 70 w 106"/>
                <a:gd name="T33" fmla="*/ 34 h 124"/>
                <a:gd name="T34" fmla="*/ 73 w 106"/>
                <a:gd name="T35" fmla="*/ 40 h 124"/>
                <a:gd name="T36" fmla="*/ 76 w 106"/>
                <a:gd name="T37" fmla="*/ 45 h 124"/>
                <a:gd name="T38" fmla="*/ 79 w 106"/>
                <a:gd name="T39" fmla="*/ 51 h 124"/>
                <a:gd name="T40" fmla="*/ 82 w 106"/>
                <a:gd name="T41" fmla="*/ 58 h 124"/>
                <a:gd name="T42" fmla="*/ 85 w 106"/>
                <a:gd name="T43" fmla="*/ 64 h 124"/>
                <a:gd name="T44" fmla="*/ 87 w 106"/>
                <a:gd name="T45" fmla="*/ 71 h 124"/>
                <a:gd name="T46" fmla="*/ 90 w 106"/>
                <a:gd name="T47" fmla="*/ 78 h 124"/>
                <a:gd name="T48" fmla="*/ 95 w 106"/>
                <a:gd name="T49" fmla="*/ 93 h 124"/>
                <a:gd name="T50" fmla="*/ 102 w 106"/>
                <a:gd name="T51" fmla="*/ 111 h 124"/>
                <a:gd name="T52" fmla="*/ 98 w 106"/>
                <a:gd name="T53" fmla="*/ 113 h 124"/>
                <a:gd name="T54" fmla="*/ 91 w 106"/>
                <a:gd name="T55" fmla="*/ 94 h 124"/>
                <a:gd name="T56" fmla="*/ 86 w 106"/>
                <a:gd name="T57" fmla="*/ 80 h 124"/>
                <a:gd name="T58" fmla="*/ 83 w 106"/>
                <a:gd name="T59" fmla="*/ 73 h 124"/>
                <a:gd name="T60" fmla="*/ 81 w 106"/>
                <a:gd name="T61" fmla="*/ 66 h 124"/>
                <a:gd name="T62" fmla="*/ 78 w 106"/>
                <a:gd name="T63" fmla="*/ 60 h 124"/>
                <a:gd name="T64" fmla="*/ 75 w 106"/>
                <a:gd name="T65" fmla="*/ 53 h 124"/>
                <a:gd name="T66" fmla="*/ 72 w 106"/>
                <a:gd name="T67" fmla="*/ 47 h 124"/>
                <a:gd name="T68" fmla="*/ 69 w 106"/>
                <a:gd name="T69" fmla="*/ 42 h 124"/>
                <a:gd name="T70" fmla="*/ 66 w 106"/>
                <a:gd name="T71" fmla="*/ 37 h 124"/>
                <a:gd name="T72" fmla="*/ 63 w 106"/>
                <a:gd name="T73" fmla="*/ 32 h 124"/>
                <a:gd name="T74" fmla="*/ 60 w 106"/>
                <a:gd name="T75" fmla="*/ 27 h 124"/>
                <a:gd name="T76" fmla="*/ 57 w 106"/>
                <a:gd name="T77" fmla="*/ 23 h 124"/>
                <a:gd name="T78" fmla="*/ 54 w 106"/>
                <a:gd name="T79" fmla="*/ 20 h 124"/>
                <a:gd name="T80" fmla="*/ 51 w 106"/>
                <a:gd name="T81" fmla="*/ 17 h 124"/>
                <a:gd name="T82" fmla="*/ 47 w 106"/>
                <a:gd name="T83" fmla="*/ 14 h 124"/>
                <a:gd name="T84" fmla="*/ 44 w 106"/>
                <a:gd name="T85" fmla="*/ 12 h 124"/>
                <a:gd name="T86" fmla="*/ 41 w 106"/>
                <a:gd name="T87" fmla="*/ 10 h 124"/>
                <a:gd name="T88" fmla="*/ 37 w 106"/>
                <a:gd name="T89" fmla="*/ 9 h 124"/>
                <a:gd name="T90" fmla="*/ 34 w 106"/>
                <a:gd name="T91" fmla="*/ 7 h 124"/>
                <a:gd name="T92" fmla="*/ 30 w 106"/>
                <a:gd name="T93" fmla="*/ 6 h 124"/>
                <a:gd name="T94" fmla="*/ 27 w 106"/>
                <a:gd name="T95" fmla="*/ 5 h 124"/>
                <a:gd name="T96" fmla="*/ 23 w 106"/>
                <a:gd name="T97" fmla="*/ 5 h 124"/>
                <a:gd name="T98" fmla="*/ 15 w 106"/>
                <a:gd name="T99" fmla="*/ 4 h 124"/>
                <a:gd name="T100" fmla="*/ 8 w 106"/>
                <a:gd name="T101" fmla="*/ 4 h 124"/>
                <a:gd name="T102" fmla="*/ 0 w 106"/>
                <a:gd name="T103" fmla="*/ 4 h 124"/>
                <a:gd name="T104" fmla="*/ 0 w 106"/>
                <a:gd name="T105" fmla="*/ 0 h 124"/>
                <a:gd name="T106" fmla="*/ 106 w 106"/>
                <a:gd name="T107" fmla="*/ 105 h 124"/>
                <a:gd name="T108" fmla="*/ 104 w 106"/>
                <a:gd name="T109" fmla="*/ 124 h 124"/>
                <a:gd name="T110" fmla="*/ 90 w 106"/>
                <a:gd name="T111" fmla="*/ 111 h 124"/>
                <a:gd name="T112" fmla="*/ 106 w 106"/>
                <a:gd name="T113" fmla="*/ 10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6" h="124">
                  <a:moveTo>
                    <a:pt x="0" y="0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3" y="1"/>
                  </a:lnTo>
                  <a:lnTo>
                    <a:pt x="27" y="1"/>
                  </a:lnTo>
                  <a:lnTo>
                    <a:pt x="31" y="2"/>
                  </a:lnTo>
                  <a:lnTo>
                    <a:pt x="35" y="3"/>
                  </a:lnTo>
                  <a:lnTo>
                    <a:pt x="39" y="5"/>
                  </a:lnTo>
                  <a:lnTo>
                    <a:pt x="42" y="6"/>
                  </a:lnTo>
                  <a:lnTo>
                    <a:pt x="46" y="8"/>
                  </a:lnTo>
                  <a:lnTo>
                    <a:pt x="50" y="11"/>
                  </a:lnTo>
                  <a:lnTo>
                    <a:pt x="53" y="14"/>
                  </a:lnTo>
                  <a:lnTo>
                    <a:pt x="57" y="17"/>
                  </a:lnTo>
                  <a:lnTo>
                    <a:pt x="60" y="20"/>
                  </a:lnTo>
                  <a:lnTo>
                    <a:pt x="64" y="25"/>
                  </a:lnTo>
                  <a:lnTo>
                    <a:pt x="67" y="29"/>
                  </a:lnTo>
                  <a:lnTo>
                    <a:pt x="70" y="34"/>
                  </a:lnTo>
                  <a:lnTo>
                    <a:pt x="73" y="40"/>
                  </a:lnTo>
                  <a:lnTo>
                    <a:pt x="76" y="45"/>
                  </a:lnTo>
                  <a:lnTo>
                    <a:pt x="79" y="51"/>
                  </a:lnTo>
                  <a:lnTo>
                    <a:pt x="82" y="58"/>
                  </a:lnTo>
                  <a:lnTo>
                    <a:pt x="85" y="64"/>
                  </a:lnTo>
                  <a:lnTo>
                    <a:pt x="87" y="71"/>
                  </a:lnTo>
                  <a:lnTo>
                    <a:pt x="90" y="78"/>
                  </a:lnTo>
                  <a:lnTo>
                    <a:pt x="95" y="93"/>
                  </a:lnTo>
                  <a:lnTo>
                    <a:pt x="102" y="111"/>
                  </a:lnTo>
                  <a:lnTo>
                    <a:pt x="98" y="113"/>
                  </a:lnTo>
                  <a:lnTo>
                    <a:pt x="91" y="94"/>
                  </a:lnTo>
                  <a:lnTo>
                    <a:pt x="86" y="80"/>
                  </a:lnTo>
                  <a:lnTo>
                    <a:pt x="83" y="73"/>
                  </a:lnTo>
                  <a:lnTo>
                    <a:pt x="81" y="66"/>
                  </a:lnTo>
                  <a:lnTo>
                    <a:pt x="78" y="60"/>
                  </a:lnTo>
                  <a:lnTo>
                    <a:pt x="75" y="53"/>
                  </a:lnTo>
                  <a:lnTo>
                    <a:pt x="72" y="47"/>
                  </a:lnTo>
                  <a:lnTo>
                    <a:pt x="69" y="42"/>
                  </a:lnTo>
                  <a:lnTo>
                    <a:pt x="66" y="37"/>
                  </a:lnTo>
                  <a:lnTo>
                    <a:pt x="63" y="32"/>
                  </a:lnTo>
                  <a:lnTo>
                    <a:pt x="60" y="27"/>
                  </a:lnTo>
                  <a:lnTo>
                    <a:pt x="57" y="23"/>
                  </a:lnTo>
                  <a:lnTo>
                    <a:pt x="54" y="20"/>
                  </a:lnTo>
                  <a:lnTo>
                    <a:pt x="51" y="17"/>
                  </a:lnTo>
                  <a:lnTo>
                    <a:pt x="47" y="14"/>
                  </a:lnTo>
                  <a:lnTo>
                    <a:pt x="44" y="12"/>
                  </a:lnTo>
                  <a:lnTo>
                    <a:pt x="41" y="10"/>
                  </a:lnTo>
                  <a:lnTo>
                    <a:pt x="37" y="9"/>
                  </a:lnTo>
                  <a:lnTo>
                    <a:pt x="34" y="7"/>
                  </a:lnTo>
                  <a:lnTo>
                    <a:pt x="30" y="6"/>
                  </a:lnTo>
                  <a:lnTo>
                    <a:pt x="27" y="5"/>
                  </a:lnTo>
                  <a:lnTo>
                    <a:pt x="23" y="5"/>
                  </a:lnTo>
                  <a:lnTo>
                    <a:pt x="15" y="4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0"/>
                  </a:lnTo>
                  <a:close/>
                  <a:moveTo>
                    <a:pt x="106" y="105"/>
                  </a:moveTo>
                  <a:lnTo>
                    <a:pt x="104" y="124"/>
                  </a:lnTo>
                  <a:lnTo>
                    <a:pt x="90" y="111"/>
                  </a:lnTo>
                  <a:lnTo>
                    <a:pt x="106" y="105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9" name="Freeform 79"/>
            <p:cNvSpPr>
              <a:spLocks noEditPoints="1"/>
            </p:cNvSpPr>
            <p:nvPr/>
          </p:nvSpPr>
          <p:spPr bwMode="auto">
            <a:xfrm>
              <a:off x="1593" y="2152"/>
              <a:ext cx="101" cy="199"/>
            </a:xfrm>
            <a:custGeom>
              <a:avLst/>
              <a:gdLst>
                <a:gd name="T0" fmla="*/ 1 w 79"/>
                <a:gd name="T1" fmla="*/ 0 h 146"/>
                <a:gd name="T2" fmla="*/ 9 w 79"/>
                <a:gd name="T3" fmla="*/ 2 h 146"/>
                <a:gd name="T4" fmla="*/ 16 w 79"/>
                <a:gd name="T5" fmla="*/ 4 h 146"/>
                <a:gd name="T6" fmla="*/ 24 w 79"/>
                <a:gd name="T7" fmla="*/ 6 h 146"/>
                <a:gd name="T8" fmla="*/ 27 w 79"/>
                <a:gd name="T9" fmla="*/ 8 h 146"/>
                <a:gd name="T10" fmla="*/ 31 w 79"/>
                <a:gd name="T11" fmla="*/ 10 h 146"/>
                <a:gd name="T12" fmla="*/ 34 w 79"/>
                <a:gd name="T13" fmla="*/ 12 h 146"/>
                <a:gd name="T14" fmla="*/ 38 w 79"/>
                <a:gd name="T15" fmla="*/ 14 h 146"/>
                <a:gd name="T16" fmla="*/ 41 w 79"/>
                <a:gd name="T17" fmla="*/ 16 h 146"/>
                <a:gd name="T18" fmla="*/ 44 w 79"/>
                <a:gd name="T19" fmla="*/ 19 h 146"/>
                <a:gd name="T20" fmla="*/ 47 w 79"/>
                <a:gd name="T21" fmla="*/ 22 h 146"/>
                <a:gd name="T22" fmla="*/ 50 w 79"/>
                <a:gd name="T23" fmla="*/ 26 h 146"/>
                <a:gd name="T24" fmla="*/ 53 w 79"/>
                <a:gd name="T25" fmla="*/ 30 h 146"/>
                <a:gd name="T26" fmla="*/ 55 w 79"/>
                <a:gd name="T27" fmla="*/ 34 h 146"/>
                <a:gd name="T28" fmla="*/ 57 w 79"/>
                <a:gd name="T29" fmla="*/ 39 h 146"/>
                <a:gd name="T30" fmla="*/ 59 w 79"/>
                <a:gd name="T31" fmla="*/ 45 h 146"/>
                <a:gd name="T32" fmla="*/ 61 w 79"/>
                <a:gd name="T33" fmla="*/ 50 h 146"/>
                <a:gd name="T34" fmla="*/ 63 w 79"/>
                <a:gd name="T35" fmla="*/ 56 h 146"/>
                <a:gd name="T36" fmla="*/ 64 w 79"/>
                <a:gd name="T37" fmla="*/ 62 h 146"/>
                <a:gd name="T38" fmla="*/ 65 w 79"/>
                <a:gd name="T39" fmla="*/ 69 h 146"/>
                <a:gd name="T40" fmla="*/ 67 w 79"/>
                <a:gd name="T41" fmla="*/ 76 h 146"/>
                <a:gd name="T42" fmla="*/ 68 w 79"/>
                <a:gd name="T43" fmla="*/ 83 h 146"/>
                <a:gd name="T44" fmla="*/ 69 w 79"/>
                <a:gd name="T45" fmla="*/ 90 h 146"/>
                <a:gd name="T46" fmla="*/ 69 w 79"/>
                <a:gd name="T47" fmla="*/ 98 h 146"/>
                <a:gd name="T48" fmla="*/ 71 w 79"/>
                <a:gd name="T49" fmla="*/ 113 h 146"/>
                <a:gd name="T50" fmla="*/ 73 w 79"/>
                <a:gd name="T51" fmla="*/ 133 h 146"/>
                <a:gd name="T52" fmla="*/ 68 w 79"/>
                <a:gd name="T53" fmla="*/ 133 h 146"/>
                <a:gd name="T54" fmla="*/ 67 w 79"/>
                <a:gd name="T55" fmla="*/ 114 h 146"/>
                <a:gd name="T56" fmla="*/ 65 w 79"/>
                <a:gd name="T57" fmla="*/ 98 h 146"/>
                <a:gd name="T58" fmla="*/ 64 w 79"/>
                <a:gd name="T59" fmla="*/ 91 h 146"/>
                <a:gd name="T60" fmla="*/ 63 w 79"/>
                <a:gd name="T61" fmla="*/ 84 h 146"/>
                <a:gd name="T62" fmla="*/ 62 w 79"/>
                <a:gd name="T63" fmla="*/ 77 h 146"/>
                <a:gd name="T64" fmla="*/ 61 w 79"/>
                <a:gd name="T65" fmla="*/ 70 h 146"/>
                <a:gd name="T66" fmla="*/ 60 w 79"/>
                <a:gd name="T67" fmla="*/ 63 h 146"/>
                <a:gd name="T68" fmla="*/ 58 w 79"/>
                <a:gd name="T69" fmla="*/ 57 h 146"/>
                <a:gd name="T70" fmla="*/ 57 w 79"/>
                <a:gd name="T71" fmla="*/ 51 h 146"/>
                <a:gd name="T72" fmla="*/ 55 w 79"/>
                <a:gd name="T73" fmla="*/ 46 h 146"/>
                <a:gd name="T74" fmla="*/ 53 w 79"/>
                <a:gd name="T75" fmla="*/ 41 h 146"/>
                <a:gd name="T76" fmla="*/ 51 w 79"/>
                <a:gd name="T77" fmla="*/ 36 h 146"/>
                <a:gd name="T78" fmla="*/ 49 w 79"/>
                <a:gd name="T79" fmla="*/ 32 h 146"/>
                <a:gd name="T80" fmla="*/ 47 w 79"/>
                <a:gd name="T81" fmla="*/ 29 h 146"/>
                <a:gd name="T82" fmla="*/ 44 w 79"/>
                <a:gd name="T83" fmla="*/ 25 h 146"/>
                <a:gd name="T84" fmla="*/ 41 w 79"/>
                <a:gd name="T85" fmla="*/ 22 h 146"/>
                <a:gd name="T86" fmla="*/ 38 w 79"/>
                <a:gd name="T87" fmla="*/ 20 h 146"/>
                <a:gd name="T88" fmla="*/ 35 w 79"/>
                <a:gd name="T89" fmla="*/ 17 h 146"/>
                <a:gd name="T90" fmla="*/ 32 w 79"/>
                <a:gd name="T91" fmla="*/ 15 h 146"/>
                <a:gd name="T92" fmla="*/ 29 w 79"/>
                <a:gd name="T93" fmla="*/ 13 h 146"/>
                <a:gd name="T94" fmla="*/ 26 w 79"/>
                <a:gd name="T95" fmla="*/ 12 h 146"/>
                <a:gd name="T96" fmla="*/ 22 w 79"/>
                <a:gd name="T97" fmla="*/ 10 h 146"/>
                <a:gd name="T98" fmla="*/ 15 w 79"/>
                <a:gd name="T99" fmla="*/ 8 h 146"/>
                <a:gd name="T100" fmla="*/ 8 w 79"/>
                <a:gd name="T101" fmla="*/ 6 h 146"/>
                <a:gd name="T102" fmla="*/ 0 w 79"/>
                <a:gd name="T103" fmla="*/ 4 h 146"/>
                <a:gd name="T104" fmla="*/ 1 w 79"/>
                <a:gd name="T105" fmla="*/ 0 h 146"/>
                <a:gd name="T106" fmla="*/ 79 w 79"/>
                <a:gd name="T107" fmla="*/ 128 h 146"/>
                <a:gd name="T108" fmla="*/ 71 w 79"/>
                <a:gd name="T109" fmla="*/ 146 h 146"/>
                <a:gd name="T110" fmla="*/ 62 w 79"/>
                <a:gd name="T111" fmla="*/ 129 h 146"/>
                <a:gd name="T112" fmla="*/ 79 w 79"/>
                <a:gd name="T113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146">
                  <a:moveTo>
                    <a:pt x="1" y="0"/>
                  </a:moveTo>
                  <a:lnTo>
                    <a:pt x="9" y="2"/>
                  </a:lnTo>
                  <a:lnTo>
                    <a:pt x="16" y="4"/>
                  </a:lnTo>
                  <a:lnTo>
                    <a:pt x="24" y="6"/>
                  </a:lnTo>
                  <a:lnTo>
                    <a:pt x="27" y="8"/>
                  </a:lnTo>
                  <a:lnTo>
                    <a:pt x="31" y="10"/>
                  </a:lnTo>
                  <a:lnTo>
                    <a:pt x="34" y="12"/>
                  </a:lnTo>
                  <a:lnTo>
                    <a:pt x="38" y="14"/>
                  </a:lnTo>
                  <a:lnTo>
                    <a:pt x="41" y="16"/>
                  </a:lnTo>
                  <a:lnTo>
                    <a:pt x="44" y="19"/>
                  </a:lnTo>
                  <a:lnTo>
                    <a:pt x="47" y="22"/>
                  </a:lnTo>
                  <a:lnTo>
                    <a:pt x="50" y="26"/>
                  </a:lnTo>
                  <a:lnTo>
                    <a:pt x="53" y="30"/>
                  </a:lnTo>
                  <a:lnTo>
                    <a:pt x="55" y="34"/>
                  </a:lnTo>
                  <a:lnTo>
                    <a:pt x="57" y="39"/>
                  </a:lnTo>
                  <a:lnTo>
                    <a:pt x="59" y="45"/>
                  </a:lnTo>
                  <a:lnTo>
                    <a:pt x="61" y="50"/>
                  </a:lnTo>
                  <a:lnTo>
                    <a:pt x="63" y="56"/>
                  </a:lnTo>
                  <a:lnTo>
                    <a:pt x="64" y="62"/>
                  </a:lnTo>
                  <a:lnTo>
                    <a:pt x="65" y="69"/>
                  </a:lnTo>
                  <a:lnTo>
                    <a:pt x="67" y="76"/>
                  </a:lnTo>
                  <a:lnTo>
                    <a:pt x="68" y="83"/>
                  </a:lnTo>
                  <a:lnTo>
                    <a:pt x="69" y="90"/>
                  </a:lnTo>
                  <a:lnTo>
                    <a:pt x="69" y="98"/>
                  </a:lnTo>
                  <a:lnTo>
                    <a:pt x="71" y="113"/>
                  </a:lnTo>
                  <a:lnTo>
                    <a:pt x="73" y="133"/>
                  </a:lnTo>
                  <a:lnTo>
                    <a:pt x="68" y="133"/>
                  </a:lnTo>
                  <a:lnTo>
                    <a:pt x="67" y="114"/>
                  </a:lnTo>
                  <a:lnTo>
                    <a:pt x="65" y="98"/>
                  </a:lnTo>
                  <a:lnTo>
                    <a:pt x="64" y="91"/>
                  </a:lnTo>
                  <a:lnTo>
                    <a:pt x="63" y="84"/>
                  </a:lnTo>
                  <a:lnTo>
                    <a:pt x="62" y="77"/>
                  </a:lnTo>
                  <a:lnTo>
                    <a:pt x="61" y="70"/>
                  </a:lnTo>
                  <a:lnTo>
                    <a:pt x="60" y="63"/>
                  </a:lnTo>
                  <a:lnTo>
                    <a:pt x="58" y="57"/>
                  </a:lnTo>
                  <a:lnTo>
                    <a:pt x="57" y="51"/>
                  </a:lnTo>
                  <a:lnTo>
                    <a:pt x="55" y="46"/>
                  </a:lnTo>
                  <a:lnTo>
                    <a:pt x="53" y="41"/>
                  </a:lnTo>
                  <a:lnTo>
                    <a:pt x="51" y="36"/>
                  </a:lnTo>
                  <a:lnTo>
                    <a:pt x="49" y="32"/>
                  </a:lnTo>
                  <a:lnTo>
                    <a:pt x="47" y="29"/>
                  </a:lnTo>
                  <a:lnTo>
                    <a:pt x="44" y="25"/>
                  </a:lnTo>
                  <a:lnTo>
                    <a:pt x="41" y="22"/>
                  </a:lnTo>
                  <a:lnTo>
                    <a:pt x="38" y="20"/>
                  </a:lnTo>
                  <a:lnTo>
                    <a:pt x="35" y="17"/>
                  </a:lnTo>
                  <a:lnTo>
                    <a:pt x="32" y="15"/>
                  </a:lnTo>
                  <a:lnTo>
                    <a:pt x="29" y="13"/>
                  </a:lnTo>
                  <a:lnTo>
                    <a:pt x="26" y="12"/>
                  </a:lnTo>
                  <a:lnTo>
                    <a:pt x="22" y="10"/>
                  </a:lnTo>
                  <a:lnTo>
                    <a:pt x="15" y="8"/>
                  </a:lnTo>
                  <a:lnTo>
                    <a:pt x="8" y="6"/>
                  </a:lnTo>
                  <a:lnTo>
                    <a:pt x="0" y="4"/>
                  </a:lnTo>
                  <a:lnTo>
                    <a:pt x="1" y="0"/>
                  </a:lnTo>
                  <a:close/>
                  <a:moveTo>
                    <a:pt x="79" y="128"/>
                  </a:moveTo>
                  <a:lnTo>
                    <a:pt x="71" y="146"/>
                  </a:lnTo>
                  <a:lnTo>
                    <a:pt x="62" y="129"/>
                  </a:lnTo>
                  <a:lnTo>
                    <a:pt x="79" y="128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0" name="Freeform 80"/>
            <p:cNvSpPr>
              <a:spLocks noEditPoints="1"/>
            </p:cNvSpPr>
            <p:nvPr/>
          </p:nvSpPr>
          <p:spPr bwMode="auto">
            <a:xfrm>
              <a:off x="1569" y="2152"/>
              <a:ext cx="100" cy="199"/>
            </a:xfrm>
            <a:custGeom>
              <a:avLst/>
              <a:gdLst>
                <a:gd name="T0" fmla="*/ 1 w 79"/>
                <a:gd name="T1" fmla="*/ 0 h 146"/>
                <a:gd name="T2" fmla="*/ 9 w 79"/>
                <a:gd name="T3" fmla="*/ 2 h 146"/>
                <a:gd name="T4" fmla="*/ 17 w 79"/>
                <a:gd name="T5" fmla="*/ 4 h 146"/>
                <a:gd name="T6" fmla="*/ 24 w 79"/>
                <a:gd name="T7" fmla="*/ 6 h 146"/>
                <a:gd name="T8" fmla="*/ 28 w 79"/>
                <a:gd name="T9" fmla="*/ 8 h 146"/>
                <a:gd name="T10" fmla="*/ 31 w 79"/>
                <a:gd name="T11" fmla="*/ 10 h 146"/>
                <a:gd name="T12" fmla="*/ 35 w 79"/>
                <a:gd name="T13" fmla="*/ 12 h 146"/>
                <a:gd name="T14" fmla="*/ 38 w 79"/>
                <a:gd name="T15" fmla="*/ 14 h 146"/>
                <a:gd name="T16" fmla="*/ 41 w 79"/>
                <a:gd name="T17" fmla="*/ 16 h 146"/>
                <a:gd name="T18" fmla="*/ 45 w 79"/>
                <a:gd name="T19" fmla="*/ 19 h 146"/>
                <a:gd name="T20" fmla="*/ 48 w 79"/>
                <a:gd name="T21" fmla="*/ 22 h 146"/>
                <a:gd name="T22" fmla="*/ 50 w 79"/>
                <a:gd name="T23" fmla="*/ 26 h 146"/>
                <a:gd name="T24" fmla="*/ 53 w 79"/>
                <a:gd name="T25" fmla="*/ 30 h 146"/>
                <a:gd name="T26" fmla="*/ 55 w 79"/>
                <a:gd name="T27" fmla="*/ 34 h 146"/>
                <a:gd name="T28" fmla="*/ 58 w 79"/>
                <a:gd name="T29" fmla="*/ 39 h 146"/>
                <a:gd name="T30" fmla="*/ 60 w 79"/>
                <a:gd name="T31" fmla="*/ 45 h 146"/>
                <a:gd name="T32" fmla="*/ 61 w 79"/>
                <a:gd name="T33" fmla="*/ 50 h 146"/>
                <a:gd name="T34" fmla="*/ 63 w 79"/>
                <a:gd name="T35" fmla="*/ 56 h 146"/>
                <a:gd name="T36" fmla="*/ 64 w 79"/>
                <a:gd name="T37" fmla="*/ 62 h 146"/>
                <a:gd name="T38" fmla="*/ 66 w 79"/>
                <a:gd name="T39" fmla="*/ 69 h 146"/>
                <a:gd name="T40" fmla="*/ 67 w 79"/>
                <a:gd name="T41" fmla="*/ 76 h 146"/>
                <a:gd name="T42" fmla="*/ 68 w 79"/>
                <a:gd name="T43" fmla="*/ 83 h 146"/>
                <a:gd name="T44" fmla="*/ 69 w 79"/>
                <a:gd name="T45" fmla="*/ 90 h 146"/>
                <a:gd name="T46" fmla="*/ 70 w 79"/>
                <a:gd name="T47" fmla="*/ 98 h 146"/>
                <a:gd name="T48" fmla="*/ 71 w 79"/>
                <a:gd name="T49" fmla="*/ 113 h 146"/>
                <a:gd name="T50" fmla="*/ 73 w 79"/>
                <a:gd name="T51" fmla="*/ 133 h 146"/>
                <a:gd name="T52" fmla="*/ 69 w 79"/>
                <a:gd name="T53" fmla="*/ 133 h 146"/>
                <a:gd name="T54" fmla="*/ 67 w 79"/>
                <a:gd name="T55" fmla="*/ 114 h 146"/>
                <a:gd name="T56" fmla="*/ 66 w 79"/>
                <a:gd name="T57" fmla="*/ 98 h 146"/>
                <a:gd name="T58" fmla="*/ 65 w 79"/>
                <a:gd name="T59" fmla="*/ 91 h 146"/>
                <a:gd name="T60" fmla="*/ 64 w 79"/>
                <a:gd name="T61" fmla="*/ 84 h 146"/>
                <a:gd name="T62" fmla="*/ 63 w 79"/>
                <a:gd name="T63" fmla="*/ 77 h 146"/>
                <a:gd name="T64" fmla="*/ 62 w 79"/>
                <a:gd name="T65" fmla="*/ 70 h 146"/>
                <a:gd name="T66" fmla="*/ 60 w 79"/>
                <a:gd name="T67" fmla="*/ 63 h 146"/>
                <a:gd name="T68" fmla="*/ 59 w 79"/>
                <a:gd name="T69" fmla="*/ 57 h 146"/>
                <a:gd name="T70" fmla="*/ 57 w 79"/>
                <a:gd name="T71" fmla="*/ 51 h 146"/>
                <a:gd name="T72" fmla="*/ 56 w 79"/>
                <a:gd name="T73" fmla="*/ 46 h 146"/>
                <a:gd name="T74" fmla="*/ 54 w 79"/>
                <a:gd name="T75" fmla="*/ 41 h 146"/>
                <a:gd name="T76" fmla="*/ 52 w 79"/>
                <a:gd name="T77" fmla="*/ 36 h 146"/>
                <a:gd name="T78" fmla="*/ 49 w 79"/>
                <a:gd name="T79" fmla="*/ 32 h 146"/>
                <a:gd name="T80" fmla="*/ 47 w 79"/>
                <a:gd name="T81" fmla="*/ 29 h 146"/>
                <a:gd name="T82" fmla="*/ 44 w 79"/>
                <a:gd name="T83" fmla="*/ 25 h 146"/>
                <a:gd name="T84" fmla="*/ 42 w 79"/>
                <a:gd name="T85" fmla="*/ 22 h 146"/>
                <a:gd name="T86" fmla="*/ 39 w 79"/>
                <a:gd name="T87" fmla="*/ 20 h 146"/>
                <a:gd name="T88" fmla="*/ 36 w 79"/>
                <a:gd name="T89" fmla="*/ 17 h 146"/>
                <a:gd name="T90" fmla="*/ 33 w 79"/>
                <a:gd name="T91" fmla="*/ 15 h 146"/>
                <a:gd name="T92" fmla="*/ 29 w 79"/>
                <a:gd name="T93" fmla="*/ 13 h 146"/>
                <a:gd name="T94" fmla="*/ 26 w 79"/>
                <a:gd name="T95" fmla="*/ 12 h 146"/>
                <a:gd name="T96" fmla="*/ 23 w 79"/>
                <a:gd name="T97" fmla="*/ 10 h 146"/>
                <a:gd name="T98" fmla="*/ 15 w 79"/>
                <a:gd name="T99" fmla="*/ 8 h 146"/>
                <a:gd name="T100" fmla="*/ 8 w 79"/>
                <a:gd name="T101" fmla="*/ 6 h 146"/>
                <a:gd name="T102" fmla="*/ 0 w 79"/>
                <a:gd name="T103" fmla="*/ 4 h 146"/>
                <a:gd name="T104" fmla="*/ 1 w 79"/>
                <a:gd name="T105" fmla="*/ 0 h 146"/>
                <a:gd name="T106" fmla="*/ 79 w 79"/>
                <a:gd name="T107" fmla="*/ 128 h 146"/>
                <a:gd name="T108" fmla="*/ 72 w 79"/>
                <a:gd name="T109" fmla="*/ 146 h 146"/>
                <a:gd name="T110" fmla="*/ 62 w 79"/>
                <a:gd name="T111" fmla="*/ 129 h 146"/>
                <a:gd name="T112" fmla="*/ 79 w 79"/>
                <a:gd name="T113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146">
                  <a:moveTo>
                    <a:pt x="1" y="0"/>
                  </a:moveTo>
                  <a:lnTo>
                    <a:pt x="9" y="2"/>
                  </a:lnTo>
                  <a:lnTo>
                    <a:pt x="17" y="4"/>
                  </a:lnTo>
                  <a:lnTo>
                    <a:pt x="24" y="6"/>
                  </a:lnTo>
                  <a:lnTo>
                    <a:pt x="28" y="8"/>
                  </a:lnTo>
                  <a:lnTo>
                    <a:pt x="31" y="10"/>
                  </a:lnTo>
                  <a:lnTo>
                    <a:pt x="35" y="12"/>
                  </a:lnTo>
                  <a:lnTo>
                    <a:pt x="38" y="14"/>
                  </a:lnTo>
                  <a:lnTo>
                    <a:pt x="41" y="16"/>
                  </a:lnTo>
                  <a:lnTo>
                    <a:pt x="45" y="19"/>
                  </a:lnTo>
                  <a:lnTo>
                    <a:pt x="48" y="22"/>
                  </a:lnTo>
                  <a:lnTo>
                    <a:pt x="50" y="26"/>
                  </a:lnTo>
                  <a:lnTo>
                    <a:pt x="53" y="30"/>
                  </a:lnTo>
                  <a:lnTo>
                    <a:pt x="55" y="34"/>
                  </a:lnTo>
                  <a:lnTo>
                    <a:pt x="58" y="39"/>
                  </a:lnTo>
                  <a:lnTo>
                    <a:pt x="60" y="45"/>
                  </a:lnTo>
                  <a:lnTo>
                    <a:pt x="61" y="50"/>
                  </a:lnTo>
                  <a:lnTo>
                    <a:pt x="63" y="56"/>
                  </a:lnTo>
                  <a:lnTo>
                    <a:pt x="64" y="62"/>
                  </a:lnTo>
                  <a:lnTo>
                    <a:pt x="66" y="69"/>
                  </a:lnTo>
                  <a:lnTo>
                    <a:pt x="67" y="76"/>
                  </a:lnTo>
                  <a:lnTo>
                    <a:pt x="68" y="83"/>
                  </a:lnTo>
                  <a:lnTo>
                    <a:pt x="69" y="90"/>
                  </a:lnTo>
                  <a:lnTo>
                    <a:pt x="70" y="98"/>
                  </a:lnTo>
                  <a:lnTo>
                    <a:pt x="71" y="113"/>
                  </a:lnTo>
                  <a:lnTo>
                    <a:pt x="73" y="133"/>
                  </a:lnTo>
                  <a:lnTo>
                    <a:pt x="69" y="133"/>
                  </a:lnTo>
                  <a:lnTo>
                    <a:pt x="67" y="114"/>
                  </a:lnTo>
                  <a:lnTo>
                    <a:pt x="66" y="98"/>
                  </a:lnTo>
                  <a:lnTo>
                    <a:pt x="65" y="91"/>
                  </a:lnTo>
                  <a:lnTo>
                    <a:pt x="64" y="84"/>
                  </a:lnTo>
                  <a:lnTo>
                    <a:pt x="63" y="77"/>
                  </a:lnTo>
                  <a:lnTo>
                    <a:pt x="62" y="70"/>
                  </a:lnTo>
                  <a:lnTo>
                    <a:pt x="60" y="63"/>
                  </a:lnTo>
                  <a:lnTo>
                    <a:pt x="59" y="57"/>
                  </a:lnTo>
                  <a:lnTo>
                    <a:pt x="57" y="51"/>
                  </a:lnTo>
                  <a:lnTo>
                    <a:pt x="56" y="46"/>
                  </a:lnTo>
                  <a:lnTo>
                    <a:pt x="54" y="41"/>
                  </a:lnTo>
                  <a:lnTo>
                    <a:pt x="52" y="36"/>
                  </a:lnTo>
                  <a:lnTo>
                    <a:pt x="49" y="32"/>
                  </a:lnTo>
                  <a:lnTo>
                    <a:pt x="47" y="29"/>
                  </a:lnTo>
                  <a:lnTo>
                    <a:pt x="44" y="25"/>
                  </a:lnTo>
                  <a:lnTo>
                    <a:pt x="42" y="22"/>
                  </a:lnTo>
                  <a:lnTo>
                    <a:pt x="39" y="20"/>
                  </a:lnTo>
                  <a:lnTo>
                    <a:pt x="36" y="17"/>
                  </a:lnTo>
                  <a:lnTo>
                    <a:pt x="33" y="15"/>
                  </a:lnTo>
                  <a:lnTo>
                    <a:pt x="29" y="13"/>
                  </a:lnTo>
                  <a:lnTo>
                    <a:pt x="26" y="12"/>
                  </a:lnTo>
                  <a:lnTo>
                    <a:pt x="23" y="10"/>
                  </a:lnTo>
                  <a:lnTo>
                    <a:pt x="15" y="8"/>
                  </a:lnTo>
                  <a:lnTo>
                    <a:pt x="8" y="6"/>
                  </a:lnTo>
                  <a:lnTo>
                    <a:pt x="0" y="4"/>
                  </a:lnTo>
                  <a:lnTo>
                    <a:pt x="1" y="0"/>
                  </a:lnTo>
                  <a:close/>
                  <a:moveTo>
                    <a:pt x="79" y="128"/>
                  </a:moveTo>
                  <a:lnTo>
                    <a:pt x="72" y="146"/>
                  </a:lnTo>
                  <a:lnTo>
                    <a:pt x="62" y="129"/>
                  </a:lnTo>
                  <a:lnTo>
                    <a:pt x="79" y="128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" name="Freeform 81"/>
            <p:cNvSpPr>
              <a:spLocks noEditPoints="1"/>
            </p:cNvSpPr>
            <p:nvPr/>
          </p:nvSpPr>
          <p:spPr bwMode="auto">
            <a:xfrm>
              <a:off x="1593" y="2171"/>
              <a:ext cx="135" cy="169"/>
            </a:xfrm>
            <a:custGeom>
              <a:avLst/>
              <a:gdLst>
                <a:gd name="T0" fmla="*/ 0 w 106"/>
                <a:gd name="T1" fmla="*/ 0 h 124"/>
                <a:gd name="T2" fmla="*/ 8 w 106"/>
                <a:gd name="T3" fmla="*/ 0 h 124"/>
                <a:gd name="T4" fmla="*/ 15 w 106"/>
                <a:gd name="T5" fmla="*/ 0 h 124"/>
                <a:gd name="T6" fmla="*/ 23 w 106"/>
                <a:gd name="T7" fmla="*/ 1 h 124"/>
                <a:gd name="T8" fmla="*/ 27 w 106"/>
                <a:gd name="T9" fmla="*/ 1 h 124"/>
                <a:gd name="T10" fmla="*/ 31 w 106"/>
                <a:gd name="T11" fmla="*/ 2 h 124"/>
                <a:gd name="T12" fmla="*/ 35 w 106"/>
                <a:gd name="T13" fmla="*/ 3 h 124"/>
                <a:gd name="T14" fmla="*/ 39 w 106"/>
                <a:gd name="T15" fmla="*/ 5 h 124"/>
                <a:gd name="T16" fmla="*/ 42 w 106"/>
                <a:gd name="T17" fmla="*/ 6 h 124"/>
                <a:gd name="T18" fmla="*/ 46 w 106"/>
                <a:gd name="T19" fmla="*/ 8 h 124"/>
                <a:gd name="T20" fmla="*/ 50 w 106"/>
                <a:gd name="T21" fmla="*/ 11 h 124"/>
                <a:gd name="T22" fmla="*/ 53 w 106"/>
                <a:gd name="T23" fmla="*/ 14 h 124"/>
                <a:gd name="T24" fmla="*/ 57 w 106"/>
                <a:gd name="T25" fmla="*/ 17 h 124"/>
                <a:gd name="T26" fmla="*/ 60 w 106"/>
                <a:gd name="T27" fmla="*/ 20 h 124"/>
                <a:gd name="T28" fmla="*/ 64 w 106"/>
                <a:gd name="T29" fmla="*/ 25 h 124"/>
                <a:gd name="T30" fmla="*/ 67 w 106"/>
                <a:gd name="T31" fmla="*/ 29 h 124"/>
                <a:gd name="T32" fmla="*/ 70 w 106"/>
                <a:gd name="T33" fmla="*/ 34 h 124"/>
                <a:gd name="T34" fmla="*/ 73 w 106"/>
                <a:gd name="T35" fmla="*/ 40 h 124"/>
                <a:gd name="T36" fmla="*/ 76 w 106"/>
                <a:gd name="T37" fmla="*/ 45 h 124"/>
                <a:gd name="T38" fmla="*/ 79 w 106"/>
                <a:gd name="T39" fmla="*/ 51 h 124"/>
                <a:gd name="T40" fmla="*/ 82 w 106"/>
                <a:gd name="T41" fmla="*/ 58 h 124"/>
                <a:gd name="T42" fmla="*/ 85 w 106"/>
                <a:gd name="T43" fmla="*/ 64 h 124"/>
                <a:gd name="T44" fmla="*/ 87 w 106"/>
                <a:gd name="T45" fmla="*/ 71 h 124"/>
                <a:gd name="T46" fmla="*/ 90 w 106"/>
                <a:gd name="T47" fmla="*/ 78 h 124"/>
                <a:gd name="T48" fmla="*/ 95 w 106"/>
                <a:gd name="T49" fmla="*/ 93 h 124"/>
                <a:gd name="T50" fmla="*/ 102 w 106"/>
                <a:gd name="T51" fmla="*/ 111 h 124"/>
                <a:gd name="T52" fmla="*/ 98 w 106"/>
                <a:gd name="T53" fmla="*/ 113 h 124"/>
                <a:gd name="T54" fmla="*/ 91 w 106"/>
                <a:gd name="T55" fmla="*/ 94 h 124"/>
                <a:gd name="T56" fmla="*/ 86 w 106"/>
                <a:gd name="T57" fmla="*/ 80 h 124"/>
                <a:gd name="T58" fmla="*/ 83 w 106"/>
                <a:gd name="T59" fmla="*/ 73 h 124"/>
                <a:gd name="T60" fmla="*/ 81 w 106"/>
                <a:gd name="T61" fmla="*/ 66 h 124"/>
                <a:gd name="T62" fmla="*/ 78 w 106"/>
                <a:gd name="T63" fmla="*/ 60 h 124"/>
                <a:gd name="T64" fmla="*/ 75 w 106"/>
                <a:gd name="T65" fmla="*/ 53 h 124"/>
                <a:gd name="T66" fmla="*/ 72 w 106"/>
                <a:gd name="T67" fmla="*/ 47 h 124"/>
                <a:gd name="T68" fmla="*/ 69 w 106"/>
                <a:gd name="T69" fmla="*/ 42 h 124"/>
                <a:gd name="T70" fmla="*/ 66 w 106"/>
                <a:gd name="T71" fmla="*/ 37 h 124"/>
                <a:gd name="T72" fmla="*/ 63 w 106"/>
                <a:gd name="T73" fmla="*/ 32 h 124"/>
                <a:gd name="T74" fmla="*/ 60 w 106"/>
                <a:gd name="T75" fmla="*/ 27 h 124"/>
                <a:gd name="T76" fmla="*/ 57 w 106"/>
                <a:gd name="T77" fmla="*/ 23 h 124"/>
                <a:gd name="T78" fmla="*/ 54 w 106"/>
                <a:gd name="T79" fmla="*/ 20 h 124"/>
                <a:gd name="T80" fmla="*/ 51 w 106"/>
                <a:gd name="T81" fmla="*/ 17 h 124"/>
                <a:gd name="T82" fmla="*/ 47 w 106"/>
                <a:gd name="T83" fmla="*/ 14 h 124"/>
                <a:gd name="T84" fmla="*/ 44 w 106"/>
                <a:gd name="T85" fmla="*/ 12 h 124"/>
                <a:gd name="T86" fmla="*/ 41 w 106"/>
                <a:gd name="T87" fmla="*/ 10 h 124"/>
                <a:gd name="T88" fmla="*/ 37 w 106"/>
                <a:gd name="T89" fmla="*/ 9 h 124"/>
                <a:gd name="T90" fmla="*/ 34 w 106"/>
                <a:gd name="T91" fmla="*/ 7 h 124"/>
                <a:gd name="T92" fmla="*/ 30 w 106"/>
                <a:gd name="T93" fmla="*/ 6 h 124"/>
                <a:gd name="T94" fmla="*/ 27 w 106"/>
                <a:gd name="T95" fmla="*/ 5 h 124"/>
                <a:gd name="T96" fmla="*/ 23 w 106"/>
                <a:gd name="T97" fmla="*/ 5 h 124"/>
                <a:gd name="T98" fmla="*/ 15 w 106"/>
                <a:gd name="T99" fmla="*/ 4 h 124"/>
                <a:gd name="T100" fmla="*/ 8 w 106"/>
                <a:gd name="T101" fmla="*/ 4 h 124"/>
                <a:gd name="T102" fmla="*/ 0 w 106"/>
                <a:gd name="T103" fmla="*/ 4 h 124"/>
                <a:gd name="T104" fmla="*/ 0 w 106"/>
                <a:gd name="T105" fmla="*/ 0 h 124"/>
                <a:gd name="T106" fmla="*/ 106 w 106"/>
                <a:gd name="T107" fmla="*/ 105 h 124"/>
                <a:gd name="T108" fmla="*/ 104 w 106"/>
                <a:gd name="T109" fmla="*/ 124 h 124"/>
                <a:gd name="T110" fmla="*/ 90 w 106"/>
                <a:gd name="T111" fmla="*/ 111 h 124"/>
                <a:gd name="T112" fmla="*/ 106 w 106"/>
                <a:gd name="T113" fmla="*/ 10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6" h="124">
                  <a:moveTo>
                    <a:pt x="0" y="0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3" y="1"/>
                  </a:lnTo>
                  <a:lnTo>
                    <a:pt x="27" y="1"/>
                  </a:lnTo>
                  <a:lnTo>
                    <a:pt x="31" y="2"/>
                  </a:lnTo>
                  <a:lnTo>
                    <a:pt x="35" y="3"/>
                  </a:lnTo>
                  <a:lnTo>
                    <a:pt x="39" y="5"/>
                  </a:lnTo>
                  <a:lnTo>
                    <a:pt x="42" y="6"/>
                  </a:lnTo>
                  <a:lnTo>
                    <a:pt x="46" y="8"/>
                  </a:lnTo>
                  <a:lnTo>
                    <a:pt x="50" y="11"/>
                  </a:lnTo>
                  <a:lnTo>
                    <a:pt x="53" y="14"/>
                  </a:lnTo>
                  <a:lnTo>
                    <a:pt x="57" y="17"/>
                  </a:lnTo>
                  <a:lnTo>
                    <a:pt x="60" y="20"/>
                  </a:lnTo>
                  <a:lnTo>
                    <a:pt x="64" y="25"/>
                  </a:lnTo>
                  <a:lnTo>
                    <a:pt x="67" y="29"/>
                  </a:lnTo>
                  <a:lnTo>
                    <a:pt x="70" y="34"/>
                  </a:lnTo>
                  <a:lnTo>
                    <a:pt x="73" y="40"/>
                  </a:lnTo>
                  <a:lnTo>
                    <a:pt x="76" y="45"/>
                  </a:lnTo>
                  <a:lnTo>
                    <a:pt x="79" y="51"/>
                  </a:lnTo>
                  <a:lnTo>
                    <a:pt x="82" y="58"/>
                  </a:lnTo>
                  <a:lnTo>
                    <a:pt x="85" y="64"/>
                  </a:lnTo>
                  <a:lnTo>
                    <a:pt x="87" y="71"/>
                  </a:lnTo>
                  <a:lnTo>
                    <a:pt x="90" y="78"/>
                  </a:lnTo>
                  <a:lnTo>
                    <a:pt x="95" y="93"/>
                  </a:lnTo>
                  <a:lnTo>
                    <a:pt x="102" y="111"/>
                  </a:lnTo>
                  <a:lnTo>
                    <a:pt x="98" y="113"/>
                  </a:lnTo>
                  <a:lnTo>
                    <a:pt x="91" y="94"/>
                  </a:lnTo>
                  <a:lnTo>
                    <a:pt x="86" y="80"/>
                  </a:lnTo>
                  <a:lnTo>
                    <a:pt x="83" y="73"/>
                  </a:lnTo>
                  <a:lnTo>
                    <a:pt x="81" y="66"/>
                  </a:lnTo>
                  <a:lnTo>
                    <a:pt x="78" y="60"/>
                  </a:lnTo>
                  <a:lnTo>
                    <a:pt x="75" y="53"/>
                  </a:lnTo>
                  <a:lnTo>
                    <a:pt x="72" y="47"/>
                  </a:lnTo>
                  <a:lnTo>
                    <a:pt x="69" y="42"/>
                  </a:lnTo>
                  <a:lnTo>
                    <a:pt x="66" y="37"/>
                  </a:lnTo>
                  <a:lnTo>
                    <a:pt x="63" y="32"/>
                  </a:lnTo>
                  <a:lnTo>
                    <a:pt x="60" y="27"/>
                  </a:lnTo>
                  <a:lnTo>
                    <a:pt x="57" y="23"/>
                  </a:lnTo>
                  <a:lnTo>
                    <a:pt x="54" y="20"/>
                  </a:lnTo>
                  <a:lnTo>
                    <a:pt x="51" y="17"/>
                  </a:lnTo>
                  <a:lnTo>
                    <a:pt x="47" y="14"/>
                  </a:lnTo>
                  <a:lnTo>
                    <a:pt x="44" y="12"/>
                  </a:lnTo>
                  <a:lnTo>
                    <a:pt x="41" y="10"/>
                  </a:lnTo>
                  <a:lnTo>
                    <a:pt x="37" y="9"/>
                  </a:lnTo>
                  <a:lnTo>
                    <a:pt x="34" y="7"/>
                  </a:lnTo>
                  <a:lnTo>
                    <a:pt x="30" y="6"/>
                  </a:lnTo>
                  <a:lnTo>
                    <a:pt x="27" y="5"/>
                  </a:lnTo>
                  <a:lnTo>
                    <a:pt x="23" y="5"/>
                  </a:lnTo>
                  <a:lnTo>
                    <a:pt x="15" y="4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0"/>
                  </a:lnTo>
                  <a:close/>
                  <a:moveTo>
                    <a:pt x="106" y="105"/>
                  </a:moveTo>
                  <a:lnTo>
                    <a:pt x="104" y="124"/>
                  </a:lnTo>
                  <a:lnTo>
                    <a:pt x="90" y="111"/>
                  </a:lnTo>
                  <a:lnTo>
                    <a:pt x="106" y="105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" name="Freeform 82"/>
            <p:cNvSpPr>
              <a:spLocks noEditPoints="1"/>
            </p:cNvSpPr>
            <p:nvPr/>
          </p:nvSpPr>
          <p:spPr bwMode="auto">
            <a:xfrm>
              <a:off x="1578" y="2166"/>
              <a:ext cx="128" cy="176"/>
            </a:xfrm>
            <a:custGeom>
              <a:avLst/>
              <a:gdLst>
                <a:gd name="T0" fmla="*/ 0 w 101"/>
                <a:gd name="T1" fmla="*/ 0 h 130"/>
                <a:gd name="T2" fmla="*/ 8 w 101"/>
                <a:gd name="T3" fmla="*/ 0 h 130"/>
                <a:gd name="T4" fmla="*/ 16 w 101"/>
                <a:gd name="T5" fmla="*/ 1 h 130"/>
                <a:gd name="T6" fmla="*/ 24 w 101"/>
                <a:gd name="T7" fmla="*/ 2 h 130"/>
                <a:gd name="T8" fmla="*/ 28 w 101"/>
                <a:gd name="T9" fmla="*/ 3 h 130"/>
                <a:gd name="T10" fmla="*/ 32 w 101"/>
                <a:gd name="T11" fmla="*/ 4 h 130"/>
                <a:gd name="T12" fmla="*/ 36 w 101"/>
                <a:gd name="T13" fmla="*/ 5 h 130"/>
                <a:gd name="T14" fmla="*/ 39 w 101"/>
                <a:gd name="T15" fmla="*/ 7 h 130"/>
                <a:gd name="T16" fmla="*/ 43 w 101"/>
                <a:gd name="T17" fmla="*/ 9 h 130"/>
                <a:gd name="T18" fmla="*/ 47 w 101"/>
                <a:gd name="T19" fmla="*/ 11 h 130"/>
                <a:gd name="T20" fmla="*/ 50 w 101"/>
                <a:gd name="T21" fmla="*/ 13 h 130"/>
                <a:gd name="T22" fmla="*/ 54 w 101"/>
                <a:gd name="T23" fmla="*/ 16 h 130"/>
                <a:gd name="T24" fmla="*/ 57 w 101"/>
                <a:gd name="T25" fmla="*/ 20 h 130"/>
                <a:gd name="T26" fmla="*/ 60 w 101"/>
                <a:gd name="T27" fmla="*/ 24 h 130"/>
                <a:gd name="T28" fmla="*/ 63 w 101"/>
                <a:gd name="T29" fmla="*/ 28 h 130"/>
                <a:gd name="T30" fmla="*/ 66 w 101"/>
                <a:gd name="T31" fmla="*/ 33 h 130"/>
                <a:gd name="T32" fmla="*/ 69 w 101"/>
                <a:gd name="T33" fmla="*/ 38 h 130"/>
                <a:gd name="T34" fmla="*/ 72 w 101"/>
                <a:gd name="T35" fmla="*/ 43 h 130"/>
                <a:gd name="T36" fmla="*/ 74 w 101"/>
                <a:gd name="T37" fmla="*/ 49 h 130"/>
                <a:gd name="T38" fmla="*/ 77 w 101"/>
                <a:gd name="T39" fmla="*/ 56 h 130"/>
                <a:gd name="T40" fmla="*/ 79 w 101"/>
                <a:gd name="T41" fmla="*/ 62 h 130"/>
                <a:gd name="T42" fmla="*/ 82 w 101"/>
                <a:gd name="T43" fmla="*/ 69 h 130"/>
                <a:gd name="T44" fmla="*/ 84 w 101"/>
                <a:gd name="T45" fmla="*/ 76 h 130"/>
                <a:gd name="T46" fmla="*/ 87 w 101"/>
                <a:gd name="T47" fmla="*/ 83 h 130"/>
                <a:gd name="T48" fmla="*/ 91 w 101"/>
                <a:gd name="T49" fmla="*/ 98 h 130"/>
                <a:gd name="T50" fmla="*/ 96 w 101"/>
                <a:gd name="T51" fmla="*/ 117 h 130"/>
                <a:gd name="T52" fmla="*/ 92 w 101"/>
                <a:gd name="T53" fmla="*/ 118 h 130"/>
                <a:gd name="T54" fmla="*/ 87 w 101"/>
                <a:gd name="T55" fmla="*/ 99 h 130"/>
                <a:gd name="T56" fmla="*/ 83 w 101"/>
                <a:gd name="T57" fmla="*/ 84 h 130"/>
                <a:gd name="T58" fmla="*/ 80 w 101"/>
                <a:gd name="T59" fmla="*/ 77 h 130"/>
                <a:gd name="T60" fmla="*/ 78 w 101"/>
                <a:gd name="T61" fmla="*/ 70 h 130"/>
                <a:gd name="T62" fmla="*/ 76 w 101"/>
                <a:gd name="T63" fmla="*/ 64 h 130"/>
                <a:gd name="T64" fmla="*/ 73 w 101"/>
                <a:gd name="T65" fmla="*/ 57 h 130"/>
                <a:gd name="T66" fmla="*/ 71 w 101"/>
                <a:gd name="T67" fmla="*/ 51 h 130"/>
                <a:gd name="T68" fmla="*/ 68 w 101"/>
                <a:gd name="T69" fmla="*/ 45 h 130"/>
                <a:gd name="T70" fmla="*/ 65 w 101"/>
                <a:gd name="T71" fmla="*/ 40 h 130"/>
                <a:gd name="T72" fmla="*/ 63 w 101"/>
                <a:gd name="T73" fmla="*/ 35 h 130"/>
                <a:gd name="T74" fmla="*/ 60 w 101"/>
                <a:gd name="T75" fmla="*/ 30 h 130"/>
                <a:gd name="T76" fmla="*/ 57 w 101"/>
                <a:gd name="T77" fmla="*/ 26 h 130"/>
                <a:gd name="T78" fmla="*/ 54 w 101"/>
                <a:gd name="T79" fmla="*/ 23 h 130"/>
                <a:gd name="T80" fmla="*/ 51 w 101"/>
                <a:gd name="T81" fmla="*/ 20 h 130"/>
                <a:gd name="T82" fmla="*/ 48 w 101"/>
                <a:gd name="T83" fmla="*/ 17 h 130"/>
                <a:gd name="T84" fmla="*/ 44 w 101"/>
                <a:gd name="T85" fmla="*/ 14 h 130"/>
                <a:gd name="T86" fmla="*/ 41 w 101"/>
                <a:gd name="T87" fmla="*/ 12 h 130"/>
                <a:gd name="T88" fmla="*/ 38 w 101"/>
                <a:gd name="T89" fmla="*/ 11 h 130"/>
                <a:gd name="T90" fmla="*/ 34 w 101"/>
                <a:gd name="T91" fmla="*/ 9 h 130"/>
                <a:gd name="T92" fmla="*/ 31 w 101"/>
                <a:gd name="T93" fmla="*/ 8 h 130"/>
                <a:gd name="T94" fmla="*/ 27 w 101"/>
                <a:gd name="T95" fmla="*/ 7 h 130"/>
                <a:gd name="T96" fmla="*/ 23 w 101"/>
                <a:gd name="T97" fmla="*/ 6 h 130"/>
                <a:gd name="T98" fmla="*/ 16 w 101"/>
                <a:gd name="T99" fmla="*/ 5 h 130"/>
                <a:gd name="T100" fmla="*/ 8 w 101"/>
                <a:gd name="T101" fmla="*/ 5 h 130"/>
                <a:gd name="T102" fmla="*/ 0 w 101"/>
                <a:gd name="T103" fmla="*/ 4 h 130"/>
                <a:gd name="T104" fmla="*/ 0 w 101"/>
                <a:gd name="T105" fmla="*/ 0 h 130"/>
                <a:gd name="T106" fmla="*/ 101 w 101"/>
                <a:gd name="T107" fmla="*/ 111 h 130"/>
                <a:gd name="T108" fmla="*/ 98 w 101"/>
                <a:gd name="T109" fmla="*/ 130 h 130"/>
                <a:gd name="T110" fmla="*/ 85 w 101"/>
                <a:gd name="T111" fmla="*/ 115 h 130"/>
                <a:gd name="T112" fmla="*/ 101 w 101"/>
                <a:gd name="T113" fmla="*/ 11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1" h="130">
                  <a:moveTo>
                    <a:pt x="0" y="0"/>
                  </a:moveTo>
                  <a:lnTo>
                    <a:pt x="8" y="0"/>
                  </a:lnTo>
                  <a:lnTo>
                    <a:pt x="16" y="1"/>
                  </a:lnTo>
                  <a:lnTo>
                    <a:pt x="24" y="2"/>
                  </a:lnTo>
                  <a:lnTo>
                    <a:pt x="28" y="3"/>
                  </a:lnTo>
                  <a:lnTo>
                    <a:pt x="32" y="4"/>
                  </a:lnTo>
                  <a:lnTo>
                    <a:pt x="36" y="5"/>
                  </a:lnTo>
                  <a:lnTo>
                    <a:pt x="39" y="7"/>
                  </a:lnTo>
                  <a:lnTo>
                    <a:pt x="43" y="9"/>
                  </a:lnTo>
                  <a:lnTo>
                    <a:pt x="47" y="11"/>
                  </a:lnTo>
                  <a:lnTo>
                    <a:pt x="50" y="13"/>
                  </a:lnTo>
                  <a:lnTo>
                    <a:pt x="54" y="16"/>
                  </a:lnTo>
                  <a:lnTo>
                    <a:pt x="57" y="20"/>
                  </a:lnTo>
                  <a:lnTo>
                    <a:pt x="60" y="24"/>
                  </a:lnTo>
                  <a:lnTo>
                    <a:pt x="63" y="28"/>
                  </a:lnTo>
                  <a:lnTo>
                    <a:pt x="66" y="33"/>
                  </a:lnTo>
                  <a:lnTo>
                    <a:pt x="69" y="38"/>
                  </a:lnTo>
                  <a:lnTo>
                    <a:pt x="72" y="43"/>
                  </a:lnTo>
                  <a:lnTo>
                    <a:pt x="74" y="49"/>
                  </a:lnTo>
                  <a:lnTo>
                    <a:pt x="77" y="56"/>
                  </a:lnTo>
                  <a:lnTo>
                    <a:pt x="79" y="62"/>
                  </a:lnTo>
                  <a:lnTo>
                    <a:pt x="82" y="69"/>
                  </a:lnTo>
                  <a:lnTo>
                    <a:pt x="84" y="76"/>
                  </a:lnTo>
                  <a:lnTo>
                    <a:pt x="87" y="83"/>
                  </a:lnTo>
                  <a:lnTo>
                    <a:pt x="91" y="98"/>
                  </a:lnTo>
                  <a:lnTo>
                    <a:pt x="96" y="117"/>
                  </a:lnTo>
                  <a:lnTo>
                    <a:pt x="92" y="118"/>
                  </a:lnTo>
                  <a:lnTo>
                    <a:pt x="87" y="99"/>
                  </a:lnTo>
                  <a:lnTo>
                    <a:pt x="83" y="84"/>
                  </a:lnTo>
                  <a:lnTo>
                    <a:pt x="80" y="77"/>
                  </a:lnTo>
                  <a:lnTo>
                    <a:pt x="78" y="70"/>
                  </a:lnTo>
                  <a:lnTo>
                    <a:pt x="76" y="64"/>
                  </a:lnTo>
                  <a:lnTo>
                    <a:pt x="73" y="57"/>
                  </a:lnTo>
                  <a:lnTo>
                    <a:pt x="71" y="51"/>
                  </a:lnTo>
                  <a:lnTo>
                    <a:pt x="68" y="45"/>
                  </a:lnTo>
                  <a:lnTo>
                    <a:pt x="65" y="40"/>
                  </a:lnTo>
                  <a:lnTo>
                    <a:pt x="63" y="35"/>
                  </a:lnTo>
                  <a:lnTo>
                    <a:pt x="60" y="30"/>
                  </a:lnTo>
                  <a:lnTo>
                    <a:pt x="57" y="26"/>
                  </a:lnTo>
                  <a:lnTo>
                    <a:pt x="54" y="23"/>
                  </a:lnTo>
                  <a:lnTo>
                    <a:pt x="51" y="20"/>
                  </a:lnTo>
                  <a:lnTo>
                    <a:pt x="48" y="17"/>
                  </a:lnTo>
                  <a:lnTo>
                    <a:pt x="44" y="14"/>
                  </a:lnTo>
                  <a:lnTo>
                    <a:pt x="41" y="12"/>
                  </a:lnTo>
                  <a:lnTo>
                    <a:pt x="38" y="11"/>
                  </a:lnTo>
                  <a:lnTo>
                    <a:pt x="34" y="9"/>
                  </a:lnTo>
                  <a:lnTo>
                    <a:pt x="31" y="8"/>
                  </a:lnTo>
                  <a:lnTo>
                    <a:pt x="27" y="7"/>
                  </a:lnTo>
                  <a:lnTo>
                    <a:pt x="23" y="6"/>
                  </a:lnTo>
                  <a:lnTo>
                    <a:pt x="16" y="5"/>
                  </a:lnTo>
                  <a:lnTo>
                    <a:pt x="8" y="5"/>
                  </a:lnTo>
                  <a:lnTo>
                    <a:pt x="0" y="4"/>
                  </a:lnTo>
                  <a:lnTo>
                    <a:pt x="0" y="0"/>
                  </a:lnTo>
                  <a:close/>
                  <a:moveTo>
                    <a:pt x="101" y="111"/>
                  </a:moveTo>
                  <a:lnTo>
                    <a:pt x="98" y="130"/>
                  </a:lnTo>
                  <a:lnTo>
                    <a:pt x="85" y="115"/>
                  </a:lnTo>
                  <a:lnTo>
                    <a:pt x="101" y="111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" name="Freeform 83"/>
            <p:cNvSpPr>
              <a:spLocks noEditPoints="1"/>
            </p:cNvSpPr>
            <p:nvPr/>
          </p:nvSpPr>
          <p:spPr bwMode="auto">
            <a:xfrm>
              <a:off x="1555" y="2170"/>
              <a:ext cx="129" cy="177"/>
            </a:xfrm>
            <a:custGeom>
              <a:avLst/>
              <a:gdLst>
                <a:gd name="T0" fmla="*/ 0 w 101"/>
                <a:gd name="T1" fmla="*/ 0 h 130"/>
                <a:gd name="T2" fmla="*/ 8 w 101"/>
                <a:gd name="T3" fmla="*/ 1 h 130"/>
                <a:gd name="T4" fmla="*/ 16 w 101"/>
                <a:gd name="T5" fmla="*/ 1 h 130"/>
                <a:gd name="T6" fmla="*/ 24 w 101"/>
                <a:gd name="T7" fmla="*/ 2 h 130"/>
                <a:gd name="T8" fmla="*/ 28 w 101"/>
                <a:gd name="T9" fmla="*/ 3 h 130"/>
                <a:gd name="T10" fmla="*/ 32 w 101"/>
                <a:gd name="T11" fmla="*/ 4 h 130"/>
                <a:gd name="T12" fmla="*/ 36 w 101"/>
                <a:gd name="T13" fmla="*/ 5 h 130"/>
                <a:gd name="T14" fmla="*/ 39 w 101"/>
                <a:gd name="T15" fmla="*/ 7 h 130"/>
                <a:gd name="T16" fmla="*/ 43 w 101"/>
                <a:gd name="T17" fmla="*/ 9 h 130"/>
                <a:gd name="T18" fmla="*/ 47 w 101"/>
                <a:gd name="T19" fmla="*/ 11 h 130"/>
                <a:gd name="T20" fmla="*/ 50 w 101"/>
                <a:gd name="T21" fmla="*/ 14 h 130"/>
                <a:gd name="T22" fmla="*/ 54 w 101"/>
                <a:gd name="T23" fmla="*/ 17 h 130"/>
                <a:gd name="T24" fmla="*/ 57 w 101"/>
                <a:gd name="T25" fmla="*/ 20 h 130"/>
                <a:gd name="T26" fmla="*/ 60 w 101"/>
                <a:gd name="T27" fmla="*/ 24 h 130"/>
                <a:gd name="T28" fmla="*/ 63 w 101"/>
                <a:gd name="T29" fmla="*/ 28 h 130"/>
                <a:gd name="T30" fmla="*/ 66 w 101"/>
                <a:gd name="T31" fmla="*/ 33 h 130"/>
                <a:gd name="T32" fmla="*/ 69 w 101"/>
                <a:gd name="T33" fmla="*/ 38 h 130"/>
                <a:gd name="T34" fmla="*/ 72 w 101"/>
                <a:gd name="T35" fmla="*/ 44 h 130"/>
                <a:gd name="T36" fmla="*/ 74 w 101"/>
                <a:gd name="T37" fmla="*/ 50 h 130"/>
                <a:gd name="T38" fmla="*/ 77 w 101"/>
                <a:gd name="T39" fmla="*/ 56 h 130"/>
                <a:gd name="T40" fmla="*/ 79 w 101"/>
                <a:gd name="T41" fmla="*/ 62 h 130"/>
                <a:gd name="T42" fmla="*/ 82 w 101"/>
                <a:gd name="T43" fmla="*/ 69 h 130"/>
                <a:gd name="T44" fmla="*/ 84 w 101"/>
                <a:gd name="T45" fmla="*/ 76 h 130"/>
                <a:gd name="T46" fmla="*/ 87 w 101"/>
                <a:gd name="T47" fmla="*/ 83 h 130"/>
                <a:gd name="T48" fmla="*/ 91 w 101"/>
                <a:gd name="T49" fmla="*/ 98 h 130"/>
                <a:gd name="T50" fmla="*/ 96 w 101"/>
                <a:gd name="T51" fmla="*/ 117 h 130"/>
                <a:gd name="T52" fmla="*/ 92 w 101"/>
                <a:gd name="T53" fmla="*/ 118 h 130"/>
                <a:gd name="T54" fmla="*/ 87 w 101"/>
                <a:gd name="T55" fmla="*/ 99 h 130"/>
                <a:gd name="T56" fmla="*/ 82 w 101"/>
                <a:gd name="T57" fmla="*/ 85 h 130"/>
                <a:gd name="T58" fmla="*/ 80 w 101"/>
                <a:gd name="T59" fmla="*/ 77 h 130"/>
                <a:gd name="T60" fmla="*/ 78 w 101"/>
                <a:gd name="T61" fmla="*/ 71 h 130"/>
                <a:gd name="T62" fmla="*/ 75 w 101"/>
                <a:gd name="T63" fmla="*/ 64 h 130"/>
                <a:gd name="T64" fmla="*/ 73 w 101"/>
                <a:gd name="T65" fmla="*/ 57 h 130"/>
                <a:gd name="T66" fmla="*/ 71 w 101"/>
                <a:gd name="T67" fmla="*/ 51 h 130"/>
                <a:gd name="T68" fmla="*/ 68 w 101"/>
                <a:gd name="T69" fmla="*/ 46 h 130"/>
                <a:gd name="T70" fmla="*/ 65 w 101"/>
                <a:gd name="T71" fmla="*/ 40 h 130"/>
                <a:gd name="T72" fmla="*/ 63 w 101"/>
                <a:gd name="T73" fmla="*/ 35 h 130"/>
                <a:gd name="T74" fmla="*/ 60 w 101"/>
                <a:gd name="T75" fmla="*/ 31 h 130"/>
                <a:gd name="T76" fmla="*/ 57 w 101"/>
                <a:gd name="T77" fmla="*/ 27 h 130"/>
                <a:gd name="T78" fmla="*/ 54 w 101"/>
                <a:gd name="T79" fmla="*/ 23 h 130"/>
                <a:gd name="T80" fmla="*/ 51 w 101"/>
                <a:gd name="T81" fmla="*/ 20 h 130"/>
                <a:gd name="T82" fmla="*/ 48 w 101"/>
                <a:gd name="T83" fmla="*/ 17 h 130"/>
                <a:gd name="T84" fmla="*/ 44 w 101"/>
                <a:gd name="T85" fmla="*/ 15 h 130"/>
                <a:gd name="T86" fmla="*/ 41 w 101"/>
                <a:gd name="T87" fmla="*/ 13 h 130"/>
                <a:gd name="T88" fmla="*/ 38 w 101"/>
                <a:gd name="T89" fmla="*/ 11 h 130"/>
                <a:gd name="T90" fmla="*/ 34 w 101"/>
                <a:gd name="T91" fmla="*/ 9 h 130"/>
                <a:gd name="T92" fmla="*/ 31 w 101"/>
                <a:gd name="T93" fmla="*/ 8 h 130"/>
                <a:gd name="T94" fmla="*/ 27 w 101"/>
                <a:gd name="T95" fmla="*/ 7 h 130"/>
                <a:gd name="T96" fmla="*/ 23 w 101"/>
                <a:gd name="T97" fmla="*/ 6 h 130"/>
                <a:gd name="T98" fmla="*/ 16 w 101"/>
                <a:gd name="T99" fmla="*/ 5 h 130"/>
                <a:gd name="T100" fmla="*/ 8 w 101"/>
                <a:gd name="T101" fmla="*/ 5 h 130"/>
                <a:gd name="T102" fmla="*/ 0 w 101"/>
                <a:gd name="T103" fmla="*/ 4 h 130"/>
                <a:gd name="T104" fmla="*/ 0 w 101"/>
                <a:gd name="T105" fmla="*/ 0 h 130"/>
                <a:gd name="T106" fmla="*/ 101 w 101"/>
                <a:gd name="T107" fmla="*/ 111 h 130"/>
                <a:gd name="T108" fmla="*/ 98 w 101"/>
                <a:gd name="T109" fmla="*/ 130 h 130"/>
                <a:gd name="T110" fmla="*/ 85 w 101"/>
                <a:gd name="T111" fmla="*/ 116 h 130"/>
                <a:gd name="T112" fmla="*/ 101 w 101"/>
                <a:gd name="T113" fmla="*/ 11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1" h="130">
                  <a:moveTo>
                    <a:pt x="0" y="0"/>
                  </a:moveTo>
                  <a:lnTo>
                    <a:pt x="8" y="1"/>
                  </a:lnTo>
                  <a:lnTo>
                    <a:pt x="16" y="1"/>
                  </a:lnTo>
                  <a:lnTo>
                    <a:pt x="24" y="2"/>
                  </a:lnTo>
                  <a:lnTo>
                    <a:pt x="28" y="3"/>
                  </a:lnTo>
                  <a:lnTo>
                    <a:pt x="32" y="4"/>
                  </a:lnTo>
                  <a:lnTo>
                    <a:pt x="36" y="5"/>
                  </a:lnTo>
                  <a:lnTo>
                    <a:pt x="39" y="7"/>
                  </a:lnTo>
                  <a:lnTo>
                    <a:pt x="43" y="9"/>
                  </a:lnTo>
                  <a:lnTo>
                    <a:pt x="47" y="11"/>
                  </a:lnTo>
                  <a:lnTo>
                    <a:pt x="50" y="14"/>
                  </a:lnTo>
                  <a:lnTo>
                    <a:pt x="54" y="17"/>
                  </a:lnTo>
                  <a:lnTo>
                    <a:pt x="57" y="20"/>
                  </a:lnTo>
                  <a:lnTo>
                    <a:pt x="60" y="24"/>
                  </a:lnTo>
                  <a:lnTo>
                    <a:pt x="63" y="28"/>
                  </a:lnTo>
                  <a:lnTo>
                    <a:pt x="66" y="33"/>
                  </a:lnTo>
                  <a:lnTo>
                    <a:pt x="69" y="38"/>
                  </a:lnTo>
                  <a:lnTo>
                    <a:pt x="72" y="44"/>
                  </a:lnTo>
                  <a:lnTo>
                    <a:pt x="74" y="50"/>
                  </a:lnTo>
                  <a:lnTo>
                    <a:pt x="77" y="56"/>
                  </a:lnTo>
                  <a:lnTo>
                    <a:pt x="79" y="62"/>
                  </a:lnTo>
                  <a:lnTo>
                    <a:pt x="82" y="69"/>
                  </a:lnTo>
                  <a:lnTo>
                    <a:pt x="84" y="76"/>
                  </a:lnTo>
                  <a:lnTo>
                    <a:pt x="87" y="83"/>
                  </a:lnTo>
                  <a:lnTo>
                    <a:pt x="91" y="98"/>
                  </a:lnTo>
                  <a:lnTo>
                    <a:pt x="96" y="117"/>
                  </a:lnTo>
                  <a:lnTo>
                    <a:pt x="92" y="118"/>
                  </a:lnTo>
                  <a:lnTo>
                    <a:pt x="87" y="99"/>
                  </a:lnTo>
                  <a:lnTo>
                    <a:pt x="82" y="85"/>
                  </a:lnTo>
                  <a:lnTo>
                    <a:pt x="80" y="77"/>
                  </a:lnTo>
                  <a:lnTo>
                    <a:pt x="78" y="71"/>
                  </a:lnTo>
                  <a:lnTo>
                    <a:pt x="75" y="64"/>
                  </a:lnTo>
                  <a:lnTo>
                    <a:pt x="73" y="57"/>
                  </a:lnTo>
                  <a:lnTo>
                    <a:pt x="71" y="51"/>
                  </a:lnTo>
                  <a:lnTo>
                    <a:pt x="68" y="46"/>
                  </a:lnTo>
                  <a:lnTo>
                    <a:pt x="65" y="40"/>
                  </a:lnTo>
                  <a:lnTo>
                    <a:pt x="63" y="35"/>
                  </a:lnTo>
                  <a:lnTo>
                    <a:pt x="60" y="31"/>
                  </a:lnTo>
                  <a:lnTo>
                    <a:pt x="57" y="27"/>
                  </a:lnTo>
                  <a:lnTo>
                    <a:pt x="54" y="23"/>
                  </a:lnTo>
                  <a:lnTo>
                    <a:pt x="51" y="20"/>
                  </a:lnTo>
                  <a:lnTo>
                    <a:pt x="48" y="17"/>
                  </a:lnTo>
                  <a:lnTo>
                    <a:pt x="44" y="15"/>
                  </a:lnTo>
                  <a:lnTo>
                    <a:pt x="41" y="13"/>
                  </a:lnTo>
                  <a:lnTo>
                    <a:pt x="38" y="11"/>
                  </a:lnTo>
                  <a:lnTo>
                    <a:pt x="34" y="9"/>
                  </a:lnTo>
                  <a:lnTo>
                    <a:pt x="31" y="8"/>
                  </a:lnTo>
                  <a:lnTo>
                    <a:pt x="27" y="7"/>
                  </a:lnTo>
                  <a:lnTo>
                    <a:pt x="23" y="6"/>
                  </a:lnTo>
                  <a:lnTo>
                    <a:pt x="16" y="5"/>
                  </a:lnTo>
                  <a:lnTo>
                    <a:pt x="8" y="5"/>
                  </a:lnTo>
                  <a:lnTo>
                    <a:pt x="0" y="4"/>
                  </a:lnTo>
                  <a:lnTo>
                    <a:pt x="0" y="0"/>
                  </a:lnTo>
                  <a:close/>
                  <a:moveTo>
                    <a:pt x="101" y="111"/>
                  </a:moveTo>
                  <a:lnTo>
                    <a:pt x="98" y="130"/>
                  </a:lnTo>
                  <a:lnTo>
                    <a:pt x="85" y="116"/>
                  </a:lnTo>
                  <a:lnTo>
                    <a:pt x="101" y="111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" name="Freeform 84"/>
            <p:cNvSpPr>
              <a:spLocks noEditPoints="1"/>
            </p:cNvSpPr>
            <p:nvPr/>
          </p:nvSpPr>
          <p:spPr bwMode="auto">
            <a:xfrm>
              <a:off x="1580" y="2179"/>
              <a:ext cx="161" cy="144"/>
            </a:xfrm>
            <a:custGeom>
              <a:avLst/>
              <a:gdLst>
                <a:gd name="T0" fmla="*/ 0 w 126"/>
                <a:gd name="T1" fmla="*/ 4 h 106"/>
                <a:gd name="T2" fmla="*/ 8 w 126"/>
                <a:gd name="T3" fmla="*/ 2 h 106"/>
                <a:gd name="T4" fmla="*/ 16 w 126"/>
                <a:gd name="T5" fmla="*/ 1 h 106"/>
                <a:gd name="T6" fmla="*/ 24 w 126"/>
                <a:gd name="T7" fmla="*/ 0 h 106"/>
                <a:gd name="T8" fmla="*/ 28 w 126"/>
                <a:gd name="T9" fmla="*/ 0 h 106"/>
                <a:gd name="T10" fmla="*/ 31 w 126"/>
                <a:gd name="T11" fmla="*/ 0 h 106"/>
                <a:gd name="T12" fmla="*/ 35 w 126"/>
                <a:gd name="T13" fmla="*/ 1 h 106"/>
                <a:gd name="T14" fmla="*/ 39 w 126"/>
                <a:gd name="T15" fmla="*/ 1 h 106"/>
                <a:gd name="T16" fmla="*/ 43 w 126"/>
                <a:gd name="T17" fmla="*/ 2 h 106"/>
                <a:gd name="T18" fmla="*/ 48 w 126"/>
                <a:gd name="T19" fmla="*/ 3 h 106"/>
                <a:gd name="T20" fmla="*/ 52 w 126"/>
                <a:gd name="T21" fmla="*/ 5 h 106"/>
                <a:gd name="T22" fmla="*/ 56 w 126"/>
                <a:gd name="T23" fmla="*/ 7 h 106"/>
                <a:gd name="T24" fmla="*/ 60 w 126"/>
                <a:gd name="T25" fmla="*/ 10 h 106"/>
                <a:gd name="T26" fmla="*/ 64 w 126"/>
                <a:gd name="T27" fmla="*/ 13 h 106"/>
                <a:gd name="T28" fmla="*/ 68 w 126"/>
                <a:gd name="T29" fmla="*/ 16 h 106"/>
                <a:gd name="T30" fmla="*/ 72 w 126"/>
                <a:gd name="T31" fmla="*/ 20 h 106"/>
                <a:gd name="T32" fmla="*/ 76 w 126"/>
                <a:gd name="T33" fmla="*/ 24 h 106"/>
                <a:gd name="T34" fmla="*/ 80 w 126"/>
                <a:gd name="T35" fmla="*/ 29 h 106"/>
                <a:gd name="T36" fmla="*/ 84 w 126"/>
                <a:gd name="T37" fmla="*/ 34 h 106"/>
                <a:gd name="T38" fmla="*/ 88 w 126"/>
                <a:gd name="T39" fmla="*/ 39 h 106"/>
                <a:gd name="T40" fmla="*/ 92 w 126"/>
                <a:gd name="T41" fmla="*/ 45 h 106"/>
                <a:gd name="T42" fmla="*/ 96 w 126"/>
                <a:gd name="T43" fmla="*/ 51 h 106"/>
                <a:gd name="T44" fmla="*/ 100 w 126"/>
                <a:gd name="T45" fmla="*/ 57 h 106"/>
                <a:gd name="T46" fmla="*/ 104 w 126"/>
                <a:gd name="T47" fmla="*/ 64 h 106"/>
                <a:gd name="T48" fmla="*/ 112 w 126"/>
                <a:gd name="T49" fmla="*/ 77 h 106"/>
                <a:gd name="T50" fmla="*/ 122 w 126"/>
                <a:gd name="T51" fmla="*/ 94 h 106"/>
                <a:gd name="T52" fmla="*/ 118 w 126"/>
                <a:gd name="T53" fmla="*/ 96 h 106"/>
                <a:gd name="T54" fmla="*/ 108 w 126"/>
                <a:gd name="T55" fmla="*/ 79 h 106"/>
                <a:gd name="T56" fmla="*/ 100 w 126"/>
                <a:gd name="T57" fmla="*/ 66 h 106"/>
                <a:gd name="T58" fmla="*/ 96 w 126"/>
                <a:gd name="T59" fmla="*/ 60 h 106"/>
                <a:gd name="T60" fmla="*/ 92 w 126"/>
                <a:gd name="T61" fmla="*/ 53 h 106"/>
                <a:gd name="T62" fmla="*/ 88 w 126"/>
                <a:gd name="T63" fmla="*/ 48 h 106"/>
                <a:gd name="T64" fmla="*/ 84 w 126"/>
                <a:gd name="T65" fmla="*/ 42 h 106"/>
                <a:gd name="T66" fmla="*/ 81 w 126"/>
                <a:gd name="T67" fmla="*/ 37 h 106"/>
                <a:gd name="T68" fmla="*/ 77 w 126"/>
                <a:gd name="T69" fmla="*/ 32 h 106"/>
                <a:gd name="T70" fmla="*/ 73 w 126"/>
                <a:gd name="T71" fmla="*/ 27 h 106"/>
                <a:gd name="T72" fmla="*/ 69 w 126"/>
                <a:gd name="T73" fmla="*/ 23 h 106"/>
                <a:gd name="T74" fmla="*/ 65 w 126"/>
                <a:gd name="T75" fmla="*/ 19 h 106"/>
                <a:gd name="T76" fmla="*/ 61 w 126"/>
                <a:gd name="T77" fmla="*/ 16 h 106"/>
                <a:gd name="T78" fmla="*/ 57 w 126"/>
                <a:gd name="T79" fmla="*/ 13 h 106"/>
                <a:gd name="T80" fmla="*/ 54 w 126"/>
                <a:gd name="T81" fmla="*/ 11 h 106"/>
                <a:gd name="T82" fmla="*/ 50 w 126"/>
                <a:gd name="T83" fmla="*/ 9 h 106"/>
                <a:gd name="T84" fmla="*/ 46 w 126"/>
                <a:gd name="T85" fmla="*/ 7 h 106"/>
                <a:gd name="T86" fmla="*/ 43 w 126"/>
                <a:gd name="T87" fmla="*/ 6 h 106"/>
                <a:gd name="T88" fmla="*/ 39 w 126"/>
                <a:gd name="T89" fmla="*/ 5 h 106"/>
                <a:gd name="T90" fmla="*/ 35 w 126"/>
                <a:gd name="T91" fmla="*/ 5 h 106"/>
                <a:gd name="T92" fmla="*/ 31 w 126"/>
                <a:gd name="T93" fmla="*/ 4 h 106"/>
                <a:gd name="T94" fmla="*/ 28 w 126"/>
                <a:gd name="T95" fmla="*/ 4 h 106"/>
                <a:gd name="T96" fmla="*/ 24 w 126"/>
                <a:gd name="T97" fmla="*/ 4 h 106"/>
                <a:gd name="T98" fmla="*/ 16 w 126"/>
                <a:gd name="T99" fmla="*/ 5 h 106"/>
                <a:gd name="T100" fmla="*/ 9 w 126"/>
                <a:gd name="T101" fmla="*/ 7 h 106"/>
                <a:gd name="T102" fmla="*/ 1 w 126"/>
                <a:gd name="T103" fmla="*/ 8 h 106"/>
                <a:gd name="T104" fmla="*/ 0 w 126"/>
                <a:gd name="T105" fmla="*/ 4 h 106"/>
                <a:gd name="T106" fmla="*/ 125 w 126"/>
                <a:gd name="T107" fmla="*/ 87 h 106"/>
                <a:gd name="T108" fmla="*/ 126 w 126"/>
                <a:gd name="T109" fmla="*/ 106 h 106"/>
                <a:gd name="T110" fmla="*/ 110 w 126"/>
                <a:gd name="T111" fmla="*/ 95 h 106"/>
                <a:gd name="T112" fmla="*/ 125 w 126"/>
                <a:gd name="T113" fmla="*/ 8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6" h="106">
                  <a:moveTo>
                    <a:pt x="0" y="4"/>
                  </a:moveTo>
                  <a:lnTo>
                    <a:pt x="8" y="2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5" y="1"/>
                  </a:lnTo>
                  <a:lnTo>
                    <a:pt x="39" y="1"/>
                  </a:lnTo>
                  <a:lnTo>
                    <a:pt x="43" y="2"/>
                  </a:lnTo>
                  <a:lnTo>
                    <a:pt x="48" y="3"/>
                  </a:lnTo>
                  <a:lnTo>
                    <a:pt x="52" y="5"/>
                  </a:lnTo>
                  <a:lnTo>
                    <a:pt x="56" y="7"/>
                  </a:lnTo>
                  <a:lnTo>
                    <a:pt x="60" y="10"/>
                  </a:lnTo>
                  <a:lnTo>
                    <a:pt x="64" y="13"/>
                  </a:lnTo>
                  <a:lnTo>
                    <a:pt x="68" y="16"/>
                  </a:lnTo>
                  <a:lnTo>
                    <a:pt x="72" y="20"/>
                  </a:lnTo>
                  <a:lnTo>
                    <a:pt x="76" y="24"/>
                  </a:lnTo>
                  <a:lnTo>
                    <a:pt x="80" y="29"/>
                  </a:lnTo>
                  <a:lnTo>
                    <a:pt x="84" y="34"/>
                  </a:lnTo>
                  <a:lnTo>
                    <a:pt x="88" y="39"/>
                  </a:lnTo>
                  <a:lnTo>
                    <a:pt x="92" y="45"/>
                  </a:lnTo>
                  <a:lnTo>
                    <a:pt x="96" y="51"/>
                  </a:lnTo>
                  <a:lnTo>
                    <a:pt x="100" y="57"/>
                  </a:lnTo>
                  <a:lnTo>
                    <a:pt x="104" y="64"/>
                  </a:lnTo>
                  <a:lnTo>
                    <a:pt x="112" y="77"/>
                  </a:lnTo>
                  <a:lnTo>
                    <a:pt x="122" y="94"/>
                  </a:lnTo>
                  <a:lnTo>
                    <a:pt x="118" y="96"/>
                  </a:lnTo>
                  <a:lnTo>
                    <a:pt x="108" y="79"/>
                  </a:lnTo>
                  <a:lnTo>
                    <a:pt x="100" y="66"/>
                  </a:lnTo>
                  <a:lnTo>
                    <a:pt x="96" y="60"/>
                  </a:lnTo>
                  <a:lnTo>
                    <a:pt x="92" y="53"/>
                  </a:lnTo>
                  <a:lnTo>
                    <a:pt x="88" y="48"/>
                  </a:lnTo>
                  <a:lnTo>
                    <a:pt x="84" y="42"/>
                  </a:lnTo>
                  <a:lnTo>
                    <a:pt x="81" y="37"/>
                  </a:lnTo>
                  <a:lnTo>
                    <a:pt x="77" y="32"/>
                  </a:lnTo>
                  <a:lnTo>
                    <a:pt x="73" y="27"/>
                  </a:lnTo>
                  <a:lnTo>
                    <a:pt x="69" y="23"/>
                  </a:lnTo>
                  <a:lnTo>
                    <a:pt x="65" y="19"/>
                  </a:lnTo>
                  <a:lnTo>
                    <a:pt x="61" y="16"/>
                  </a:lnTo>
                  <a:lnTo>
                    <a:pt x="57" y="13"/>
                  </a:lnTo>
                  <a:lnTo>
                    <a:pt x="54" y="11"/>
                  </a:lnTo>
                  <a:lnTo>
                    <a:pt x="50" y="9"/>
                  </a:lnTo>
                  <a:lnTo>
                    <a:pt x="46" y="7"/>
                  </a:lnTo>
                  <a:lnTo>
                    <a:pt x="43" y="6"/>
                  </a:lnTo>
                  <a:lnTo>
                    <a:pt x="39" y="5"/>
                  </a:lnTo>
                  <a:lnTo>
                    <a:pt x="35" y="5"/>
                  </a:lnTo>
                  <a:lnTo>
                    <a:pt x="31" y="4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16" y="5"/>
                  </a:lnTo>
                  <a:lnTo>
                    <a:pt x="9" y="7"/>
                  </a:lnTo>
                  <a:lnTo>
                    <a:pt x="1" y="8"/>
                  </a:lnTo>
                  <a:lnTo>
                    <a:pt x="0" y="4"/>
                  </a:lnTo>
                  <a:close/>
                  <a:moveTo>
                    <a:pt x="125" y="87"/>
                  </a:moveTo>
                  <a:lnTo>
                    <a:pt x="126" y="106"/>
                  </a:lnTo>
                  <a:lnTo>
                    <a:pt x="110" y="95"/>
                  </a:lnTo>
                  <a:lnTo>
                    <a:pt x="125" y="87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" name="Freeform 85"/>
            <p:cNvSpPr>
              <a:spLocks noEditPoints="1"/>
            </p:cNvSpPr>
            <p:nvPr/>
          </p:nvSpPr>
          <p:spPr bwMode="auto">
            <a:xfrm>
              <a:off x="1578" y="2166"/>
              <a:ext cx="128" cy="176"/>
            </a:xfrm>
            <a:custGeom>
              <a:avLst/>
              <a:gdLst>
                <a:gd name="T0" fmla="*/ 0 w 101"/>
                <a:gd name="T1" fmla="*/ 0 h 130"/>
                <a:gd name="T2" fmla="*/ 8 w 101"/>
                <a:gd name="T3" fmla="*/ 0 h 130"/>
                <a:gd name="T4" fmla="*/ 16 w 101"/>
                <a:gd name="T5" fmla="*/ 1 h 130"/>
                <a:gd name="T6" fmla="*/ 24 w 101"/>
                <a:gd name="T7" fmla="*/ 2 h 130"/>
                <a:gd name="T8" fmla="*/ 28 w 101"/>
                <a:gd name="T9" fmla="*/ 3 h 130"/>
                <a:gd name="T10" fmla="*/ 32 w 101"/>
                <a:gd name="T11" fmla="*/ 4 h 130"/>
                <a:gd name="T12" fmla="*/ 36 w 101"/>
                <a:gd name="T13" fmla="*/ 5 h 130"/>
                <a:gd name="T14" fmla="*/ 39 w 101"/>
                <a:gd name="T15" fmla="*/ 7 h 130"/>
                <a:gd name="T16" fmla="*/ 43 w 101"/>
                <a:gd name="T17" fmla="*/ 9 h 130"/>
                <a:gd name="T18" fmla="*/ 47 w 101"/>
                <a:gd name="T19" fmla="*/ 11 h 130"/>
                <a:gd name="T20" fmla="*/ 50 w 101"/>
                <a:gd name="T21" fmla="*/ 13 h 130"/>
                <a:gd name="T22" fmla="*/ 54 w 101"/>
                <a:gd name="T23" fmla="*/ 16 h 130"/>
                <a:gd name="T24" fmla="*/ 57 w 101"/>
                <a:gd name="T25" fmla="*/ 20 h 130"/>
                <a:gd name="T26" fmla="*/ 60 w 101"/>
                <a:gd name="T27" fmla="*/ 24 h 130"/>
                <a:gd name="T28" fmla="*/ 63 w 101"/>
                <a:gd name="T29" fmla="*/ 28 h 130"/>
                <a:gd name="T30" fmla="*/ 66 w 101"/>
                <a:gd name="T31" fmla="*/ 33 h 130"/>
                <a:gd name="T32" fmla="*/ 69 w 101"/>
                <a:gd name="T33" fmla="*/ 38 h 130"/>
                <a:gd name="T34" fmla="*/ 72 w 101"/>
                <a:gd name="T35" fmla="*/ 43 h 130"/>
                <a:gd name="T36" fmla="*/ 74 w 101"/>
                <a:gd name="T37" fmla="*/ 49 h 130"/>
                <a:gd name="T38" fmla="*/ 77 w 101"/>
                <a:gd name="T39" fmla="*/ 56 h 130"/>
                <a:gd name="T40" fmla="*/ 79 w 101"/>
                <a:gd name="T41" fmla="*/ 62 h 130"/>
                <a:gd name="T42" fmla="*/ 82 w 101"/>
                <a:gd name="T43" fmla="*/ 69 h 130"/>
                <a:gd name="T44" fmla="*/ 84 w 101"/>
                <a:gd name="T45" fmla="*/ 76 h 130"/>
                <a:gd name="T46" fmla="*/ 87 w 101"/>
                <a:gd name="T47" fmla="*/ 83 h 130"/>
                <a:gd name="T48" fmla="*/ 91 w 101"/>
                <a:gd name="T49" fmla="*/ 98 h 130"/>
                <a:gd name="T50" fmla="*/ 96 w 101"/>
                <a:gd name="T51" fmla="*/ 117 h 130"/>
                <a:gd name="T52" fmla="*/ 92 w 101"/>
                <a:gd name="T53" fmla="*/ 118 h 130"/>
                <a:gd name="T54" fmla="*/ 87 w 101"/>
                <a:gd name="T55" fmla="*/ 99 h 130"/>
                <a:gd name="T56" fmla="*/ 83 w 101"/>
                <a:gd name="T57" fmla="*/ 84 h 130"/>
                <a:gd name="T58" fmla="*/ 80 w 101"/>
                <a:gd name="T59" fmla="*/ 77 h 130"/>
                <a:gd name="T60" fmla="*/ 78 w 101"/>
                <a:gd name="T61" fmla="*/ 70 h 130"/>
                <a:gd name="T62" fmla="*/ 76 w 101"/>
                <a:gd name="T63" fmla="*/ 64 h 130"/>
                <a:gd name="T64" fmla="*/ 73 w 101"/>
                <a:gd name="T65" fmla="*/ 57 h 130"/>
                <a:gd name="T66" fmla="*/ 71 w 101"/>
                <a:gd name="T67" fmla="*/ 51 h 130"/>
                <a:gd name="T68" fmla="*/ 68 w 101"/>
                <a:gd name="T69" fmla="*/ 45 h 130"/>
                <a:gd name="T70" fmla="*/ 65 w 101"/>
                <a:gd name="T71" fmla="*/ 40 h 130"/>
                <a:gd name="T72" fmla="*/ 63 w 101"/>
                <a:gd name="T73" fmla="*/ 35 h 130"/>
                <a:gd name="T74" fmla="*/ 60 w 101"/>
                <a:gd name="T75" fmla="*/ 30 h 130"/>
                <a:gd name="T76" fmla="*/ 57 w 101"/>
                <a:gd name="T77" fmla="*/ 26 h 130"/>
                <a:gd name="T78" fmla="*/ 54 w 101"/>
                <a:gd name="T79" fmla="*/ 23 h 130"/>
                <a:gd name="T80" fmla="*/ 51 w 101"/>
                <a:gd name="T81" fmla="*/ 20 h 130"/>
                <a:gd name="T82" fmla="*/ 48 w 101"/>
                <a:gd name="T83" fmla="*/ 17 h 130"/>
                <a:gd name="T84" fmla="*/ 44 w 101"/>
                <a:gd name="T85" fmla="*/ 14 h 130"/>
                <a:gd name="T86" fmla="*/ 41 w 101"/>
                <a:gd name="T87" fmla="*/ 12 h 130"/>
                <a:gd name="T88" fmla="*/ 38 w 101"/>
                <a:gd name="T89" fmla="*/ 11 h 130"/>
                <a:gd name="T90" fmla="*/ 34 w 101"/>
                <a:gd name="T91" fmla="*/ 9 h 130"/>
                <a:gd name="T92" fmla="*/ 31 w 101"/>
                <a:gd name="T93" fmla="*/ 8 h 130"/>
                <a:gd name="T94" fmla="*/ 27 w 101"/>
                <a:gd name="T95" fmla="*/ 7 h 130"/>
                <a:gd name="T96" fmla="*/ 23 w 101"/>
                <a:gd name="T97" fmla="*/ 6 h 130"/>
                <a:gd name="T98" fmla="*/ 16 w 101"/>
                <a:gd name="T99" fmla="*/ 5 h 130"/>
                <a:gd name="T100" fmla="*/ 8 w 101"/>
                <a:gd name="T101" fmla="*/ 5 h 130"/>
                <a:gd name="T102" fmla="*/ 0 w 101"/>
                <a:gd name="T103" fmla="*/ 4 h 130"/>
                <a:gd name="T104" fmla="*/ 0 w 101"/>
                <a:gd name="T105" fmla="*/ 0 h 130"/>
                <a:gd name="T106" fmla="*/ 101 w 101"/>
                <a:gd name="T107" fmla="*/ 111 h 130"/>
                <a:gd name="T108" fmla="*/ 98 w 101"/>
                <a:gd name="T109" fmla="*/ 130 h 130"/>
                <a:gd name="T110" fmla="*/ 85 w 101"/>
                <a:gd name="T111" fmla="*/ 115 h 130"/>
                <a:gd name="T112" fmla="*/ 101 w 101"/>
                <a:gd name="T113" fmla="*/ 11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1" h="130">
                  <a:moveTo>
                    <a:pt x="0" y="0"/>
                  </a:moveTo>
                  <a:lnTo>
                    <a:pt x="8" y="0"/>
                  </a:lnTo>
                  <a:lnTo>
                    <a:pt x="16" y="1"/>
                  </a:lnTo>
                  <a:lnTo>
                    <a:pt x="24" y="2"/>
                  </a:lnTo>
                  <a:lnTo>
                    <a:pt x="28" y="3"/>
                  </a:lnTo>
                  <a:lnTo>
                    <a:pt x="32" y="4"/>
                  </a:lnTo>
                  <a:lnTo>
                    <a:pt x="36" y="5"/>
                  </a:lnTo>
                  <a:lnTo>
                    <a:pt x="39" y="7"/>
                  </a:lnTo>
                  <a:lnTo>
                    <a:pt x="43" y="9"/>
                  </a:lnTo>
                  <a:lnTo>
                    <a:pt x="47" y="11"/>
                  </a:lnTo>
                  <a:lnTo>
                    <a:pt x="50" y="13"/>
                  </a:lnTo>
                  <a:lnTo>
                    <a:pt x="54" y="16"/>
                  </a:lnTo>
                  <a:lnTo>
                    <a:pt x="57" y="20"/>
                  </a:lnTo>
                  <a:lnTo>
                    <a:pt x="60" y="24"/>
                  </a:lnTo>
                  <a:lnTo>
                    <a:pt x="63" y="28"/>
                  </a:lnTo>
                  <a:lnTo>
                    <a:pt x="66" y="33"/>
                  </a:lnTo>
                  <a:lnTo>
                    <a:pt x="69" y="38"/>
                  </a:lnTo>
                  <a:lnTo>
                    <a:pt x="72" y="43"/>
                  </a:lnTo>
                  <a:lnTo>
                    <a:pt x="74" y="49"/>
                  </a:lnTo>
                  <a:lnTo>
                    <a:pt x="77" y="56"/>
                  </a:lnTo>
                  <a:lnTo>
                    <a:pt x="79" y="62"/>
                  </a:lnTo>
                  <a:lnTo>
                    <a:pt x="82" y="69"/>
                  </a:lnTo>
                  <a:lnTo>
                    <a:pt x="84" y="76"/>
                  </a:lnTo>
                  <a:lnTo>
                    <a:pt x="87" y="83"/>
                  </a:lnTo>
                  <a:lnTo>
                    <a:pt x="91" y="98"/>
                  </a:lnTo>
                  <a:lnTo>
                    <a:pt x="96" y="117"/>
                  </a:lnTo>
                  <a:lnTo>
                    <a:pt x="92" y="118"/>
                  </a:lnTo>
                  <a:lnTo>
                    <a:pt x="87" y="99"/>
                  </a:lnTo>
                  <a:lnTo>
                    <a:pt x="83" y="84"/>
                  </a:lnTo>
                  <a:lnTo>
                    <a:pt x="80" y="77"/>
                  </a:lnTo>
                  <a:lnTo>
                    <a:pt x="78" y="70"/>
                  </a:lnTo>
                  <a:lnTo>
                    <a:pt x="76" y="64"/>
                  </a:lnTo>
                  <a:lnTo>
                    <a:pt x="73" y="57"/>
                  </a:lnTo>
                  <a:lnTo>
                    <a:pt x="71" y="51"/>
                  </a:lnTo>
                  <a:lnTo>
                    <a:pt x="68" y="45"/>
                  </a:lnTo>
                  <a:lnTo>
                    <a:pt x="65" y="40"/>
                  </a:lnTo>
                  <a:lnTo>
                    <a:pt x="63" y="35"/>
                  </a:lnTo>
                  <a:lnTo>
                    <a:pt x="60" y="30"/>
                  </a:lnTo>
                  <a:lnTo>
                    <a:pt x="57" y="26"/>
                  </a:lnTo>
                  <a:lnTo>
                    <a:pt x="54" y="23"/>
                  </a:lnTo>
                  <a:lnTo>
                    <a:pt x="51" y="20"/>
                  </a:lnTo>
                  <a:lnTo>
                    <a:pt x="48" y="17"/>
                  </a:lnTo>
                  <a:lnTo>
                    <a:pt x="44" y="14"/>
                  </a:lnTo>
                  <a:lnTo>
                    <a:pt x="41" y="12"/>
                  </a:lnTo>
                  <a:lnTo>
                    <a:pt x="38" y="11"/>
                  </a:lnTo>
                  <a:lnTo>
                    <a:pt x="34" y="9"/>
                  </a:lnTo>
                  <a:lnTo>
                    <a:pt x="31" y="8"/>
                  </a:lnTo>
                  <a:lnTo>
                    <a:pt x="27" y="7"/>
                  </a:lnTo>
                  <a:lnTo>
                    <a:pt x="23" y="6"/>
                  </a:lnTo>
                  <a:lnTo>
                    <a:pt x="16" y="5"/>
                  </a:lnTo>
                  <a:lnTo>
                    <a:pt x="8" y="5"/>
                  </a:lnTo>
                  <a:lnTo>
                    <a:pt x="0" y="4"/>
                  </a:lnTo>
                  <a:lnTo>
                    <a:pt x="0" y="0"/>
                  </a:lnTo>
                  <a:close/>
                  <a:moveTo>
                    <a:pt x="101" y="111"/>
                  </a:moveTo>
                  <a:lnTo>
                    <a:pt x="98" y="130"/>
                  </a:lnTo>
                  <a:lnTo>
                    <a:pt x="85" y="115"/>
                  </a:lnTo>
                  <a:lnTo>
                    <a:pt x="101" y="111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" name="Freeform 86"/>
            <p:cNvSpPr>
              <a:spLocks noEditPoints="1"/>
            </p:cNvSpPr>
            <p:nvPr/>
          </p:nvSpPr>
          <p:spPr bwMode="auto">
            <a:xfrm>
              <a:off x="1555" y="2170"/>
              <a:ext cx="129" cy="177"/>
            </a:xfrm>
            <a:custGeom>
              <a:avLst/>
              <a:gdLst>
                <a:gd name="T0" fmla="*/ 0 w 101"/>
                <a:gd name="T1" fmla="*/ 0 h 130"/>
                <a:gd name="T2" fmla="*/ 8 w 101"/>
                <a:gd name="T3" fmla="*/ 1 h 130"/>
                <a:gd name="T4" fmla="*/ 16 w 101"/>
                <a:gd name="T5" fmla="*/ 1 h 130"/>
                <a:gd name="T6" fmla="*/ 24 w 101"/>
                <a:gd name="T7" fmla="*/ 2 h 130"/>
                <a:gd name="T8" fmla="*/ 28 w 101"/>
                <a:gd name="T9" fmla="*/ 3 h 130"/>
                <a:gd name="T10" fmla="*/ 32 w 101"/>
                <a:gd name="T11" fmla="*/ 4 h 130"/>
                <a:gd name="T12" fmla="*/ 36 w 101"/>
                <a:gd name="T13" fmla="*/ 5 h 130"/>
                <a:gd name="T14" fmla="*/ 39 w 101"/>
                <a:gd name="T15" fmla="*/ 7 h 130"/>
                <a:gd name="T16" fmla="*/ 43 w 101"/>
                <a:gd name="T17" fmla="*/ 9 h 130"/>
                <a:gd name="T18" fmla="*/ 47 w 101"/>
                <a:gd name="T19" fmla="*/ 11 h 130"/>
                <a:gd name="T20" fmla="*/ 50 w 101"/>
                <a:gd name="T21" fmla="*/ 14 h 130"/>
                <a:gd name="T22" fmla="*/ 54 w 101"/>
                <a:gd name="T23" fmla="*/ 17 h 130"/>
                <a:gd name="T24" fmla="*/ 57 w 101"/>
                <a:gd name="T25" fmla="*/ 20 h 130"/>
                <a:gd name="T26" fmla="*/ 60 w 101"/>
                <a:gd name="T27" fmla="*/ 24 h 130"/>
                <a:gd name="T28" fmla="*/ 63 w 101"/>
                <a:gd name="T29" fmla="*/ 28 h 130"/>
                <a:gd name="T30" fmla="*/ 66 w 101"/>
                <a:gd name="T31" fmla="*/ 33 h 130"/>
                <a:gd name="T32" fmla="*/ 69 w 101"/>
                <a:gd name="T33" fmla="*/ 38 h 130"/>
                <a:gd name="T34" fmla="*/ 72 w 101"/>
                <a:gd name="T35" fmla="*/ 44 h 130"/>
                <a:gd name="T36" fmla="*/ 74 w 101"/>
                <a:gd name="T37" fmla="*/ 50 h 130"/>
                <a:gd name="T38" fmla="*/ 77 w 101"/>
                <a:gd name="T39" fmla="*/ 56 h 130"/>
                <a:gd name="T40" fmla="*/ 79 w 101"/>
                <a:gd name="T41" fmla="*/ 62 h 130"/>
                <a:gd name="T42" fmla="*/ 82 w 101"/>
                <a:gd name="T43" fmla="*/ 69 h 130"/>
                <a:gd name="T44" fmla="*/ 84 w 101"/>
                <a:gd name="T45" fmla="*/ 76 h 130"/>
                <a:gd name="T46" fmla="*/ 87 w 101"/>
                <a:gd name="T47" fmla="*/ 83 h 130"/>
                <a:gd name="T48" fmla="*/ 91 w 101"/>
                <a:gd name="T49" fmla="*/ 98 h 130"/>
                <a:gd name="T50" fmla="*/ 96 w 101"/>
                <a:gd name="T51" fmla="*/ 117 h 130"/>
                <a:gd name="T52" fmla="*/ 92 w 101"/>
                <a:gd name="T53" fmla="*/ 118 h 130"/>
                <a:gd name="T54" fmla="*/ 87 w 101"/>
                <a:gd name="T55" fmla="*/ 99 h 130"/>
                <a:gd name="T56" fmla="*/ 82 w 101"/>
                <a:gd name="T57" fmla="*/ 85 h 130"/>
                <a:gd name="T58" fmla="*/ 80 w 101"/>
                <a:gd name="T59" fmla="*/ 77 h 130"/>
                <a:gd name="T60" fmla="*/ 78 w 101"/>
                <a:gd name="T61" fmla="*/ 71 h 130"/>
                <a:gd name="T62" fmla="*/ 75 w 101"/>
                <a:gd name="T63" fmla="*/ 64 h 130"/>
                <a:gd name="T64" fmla="*/ 73 w 101"/>
                <a:gd name="T65" fmla="*/ 57 h 130"/>
                <a:gd name="T66" fmla="*/ 71 w 101"/>
                <a:gd name="T67" fmla="*/ 51 h 130"/>
                <a:gd name="T68" fmla="*/ 68 w 101"/>
                <a:gd name="T69" fmla="*/ 46 h 130"/>
                <a:gd name="T70" fmla="*/ 65 w 101"/>
                <a:gd name="T71" fmla="*/ 40 h 130"/>
                <a:gd name="T72" fmla="*/ 63 w 101"/>
                <a:gd name="T73" fmla="*/ 35 h 130"/>
                <a:gd name="T74" fmla="*/ 60 w 101"/>
                <a:gd name="T75" fmla="*/ 31 h 130"/>
                <a:gd name="T76" fmla="*/ 57 w 101"/>
                <a:gd name="T77" fmla="*/ 27 h 130"/>
                <a:gd name="T78" fmla="*/ 54 w 101"/>
                <a:gd name="T79" fmla="*/ 23 h 130"/>
                <a:gd name="T80" fmla="*/ 51 w 101"/>
                <a:gd name="T81" fmla="*/ 20 h 130"/>
                <a:gd name="T82" fmla="*/ 48 w 101"/>
                <a:gd name="T83" fmla="*/ 17 h 130"/>
                <a:gd name="T84" fmla="*/ 44 w 101"/>
                <a:gd name="T85" fmla="*/ 15 h 130"/>
                <a:gd name="T86" fmla="*/ 41 w 101"/>
                <a:gd name="T87" fmla="*/ 13 h 130"/>
                <a:gd name="T88" fmla="*/ 38 w 101"/>
                <a:gd name="T89" fmla="*/ 11 h 130"/>
                <a:gd name="T90" fmla="*/ 34 w 101"/>
                <a:gd name="T91" fmla="*/ 9 h 130"/>
                <a:gd name="T92" fmla="*/ 31 w 101"/>
                <a:gd name="T93" fmla="*/ 8 h 130"/>
                <a:gd name="T94" fmla="*/ 27 w 101"/>
                <a:gd name="T95" fmla="*/ 7 h 130"/>
                <a:gd name="T96" fmla="*/ 23 w 101"/>
                <a:gd name="T97" fmla="*/ 6 h 130"/>
                <a:gd name="T98" fmla="*/ 16 w 101"/>
                <a:gd name="T99" fmla="*/ 5 h 130"/>
                <a:gd name="T100" fmla="*/ 8 w 101"/>
                <a:gd name="T101" fmla="*/ 5 h 130"/>
                <a:gd name="T102" fmla="*/ 0 w 101"/>
                <a:gd name="T103" fmla="*/ 4 h 130"/>
                <a:gd name="T104" fmla="*/ 0 w 101"/>
                <a:gd name="T105" fmla="*/ 0 h 130"/>
                <a:gd name="T106" fmla="*/ 101 w 101"/>
                <a:gd name="T107" fmla="*/ 111 h 130"/>
                <a:gd name="T108" fmla="*/ 98 w 101"/>
                <a:gd name="T109" fmla="*/ 130 h 130"/>
                <a:gd name="T110" fmla="*/ 85 w 101"/>
                <a:gd name="T111" fmla="*/ 116 h 130"/>
                <a:gd name="T112" fmla="*/ 101 w 101"/>
                <a:gd name="T113" fmla="*/ 11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1" h="130">
                  <a:moveTo>
                    <a:pt x="0" y="0"/>
                  </a:moveTo>
                  <a:lnTo>
                    <a:pt x="8" y="1"/>
                  </a:lnTo>
                  <a:lnTo>
                    <a:pt x="16" y="1"/>
                  </a:lnTo>
                  <a:lnTo>
                    <a:pt x="24" y="2"/>
                  </a:lnTo>
                  <a:lnTo>
                    <a:pt x="28" y="3"/>
                  </a:lnTo>
                  <a:lnTo>
                    <a:pt x="32" y="4"/>
                  </a:lnTo>
                  <a:lnTo>
                    <a:pt x="36" y="5"/>
                  </a:lnTo>
                  <a:lnTo>
                    <a:pt x="39" y="7"/>
                  </a:lnTo>
                  <a:lnTo>
                    <a:pt x="43" y="9"/>
                  </a:lnTo>
                  <a:lnTo>
                    <a:pt x="47" y="11"/>
                  </a:lnTo>
                  <a:lnTo>
                    <a:pt x="50" y="14"/>
                  </a:lnTo>
                  <a:lnTo>
                    <a:pt x="54" y="17"/>
                  </a:lnTo>
                  <a:lnTo>
                    <a:pt x="57" y="20"/>
                  </a:lnTo>
                  <a:lnTo>
                    <a:pt x="60" y="24"/>
                  </a:lnTo>
                  <a:lnTo>
                    <a:pt x="63" y="28"/>
                  </a:lnTo>
                  <a:lnTo>
                    <a:pt x="66" y="33"/>
                  </a:lnTo>
                  <a:lnTo>
                    <a:pt x="69" y="38"/>
                  </a:lnTo>
                  <a:lnTo>
                    <a:pt x="72" y="44"/>
                  </a:lnTo>
                  <a:lnTo>
                    <a:pt x="74" y="50"/>
                  </a:lnTo>
                  <a:lnTo>
                    <a:pt x="77" y="56"/>
                  </a:lnTo>
                  <a:lnTo>
                    <a:pt x="79" y="62"/>
                  </a:lnTo>
                  <a:lnTo>
                    <a:pt x="82" y="69"/>
                  </a:lnTo>
                  <a:lnTo>
                    <a:pt x="84" y="76"/>
                  </a:lnTo>
                  <a:lnTo>
                    <a:pt x="87" y="83"/>
                  </a:lnTo>
                  <a:lnTo>
                    <a:pt x="91" y="98"/>
                  </a:lnTo>
                  <a:lnTo>
                    <a:pt x="96" y="117"/>
                  </a:lnTo>
                  <a:lnTo>
                    <a:pt x="92" y="118"/>
                  </a:lnTo>
                  <a:lnTo>
                    <a:pt x="87" y="99"/>
                  </a:lnTo>
                  <a:lnTo>
                    <a:pt x="82" y="85"/>
                  </a:lnTo>
                  <a:lnTo>
                    <a:pt x="80" y="77"/>
                  </a:lnTo>
                  <a:lnTo>
                    <a:pt x="78" y="71"/>
                  </a:lnTo>
                  <a:lnTo>
                    <a:pt x="75" y="64"/>
                  </a:lnTo>
                  <a:lnTo>
                    <a:pt x="73" y="57"/>
                  </a:lnTo>
                  <a:lnTo>
                    <a:pt x="71" y="51"/>
                  </a:lnTo>
                  <a:lnTo>
                    <a:pt x="68" y="46"/>
                  </a:lnTo>
                  <a:lnTo>
                    <a:pt x="65" y="40"/>
                  </a:lnTo>
                  <a:lnTo>
                    <a:pt x="63" y="35"/>
                  </a:lnTo>
                  <a:lnTo>
                    <a:pt x="60" y="31"/>
                  </a:lnTo>
                  <a:lnTo>
                    <a:pt x="57" y="27"/>
                  </a:lnTo>
                  <a:lnTo>
                    <a:pt x="54" y="23"/>
                  </a:lnTo>
                  <a:lnTo>
                    <a:pt x="51" y="20"/>
                  </a:lnTo>
                  <a:lnTo>
                    <a:pt x="48" y="17"/>
                  </a:lnTo>
                  <a:lnTo>
                    <a:pt x="44" y="15"/>
                  </a:lnTo>
                  <a:lnTo>
                    <a:pt x="41" y="13"/>
                  </a:lnTo>
                  <a:lnTo>
                    <a:pt x="38" y="11"/>
                  </a:lnTo>
                  <a:lnTo>
                    <a:pt x="34" y="9"/>
                  </a:lnTo>
                  <a:lnTo>
                    <a:pt x="31" y="8"/>
                  </a:lnTo>
                  <a:lnTo>
                    <a:pt x="27" y="7"/>
                  </a:lnTo>
                  <a:lnTo>
                    <a:pt x="23" y="6"/>
                  </a:lnTo>
                  <a:lnTo>
                    <a:pt x="16" y="5"/>
                  </a:lnTo>
                  <a:lnTo>
                    <a:pt x="8" y="5"/>
                  </a:lnTo>
                  <a:lnTo>
                    <a:pt x="0" y="4"/>
                  </a:lnTo>
                  <a:lnTo>
                    <a:pt x="0" y="0"/>
                  </a:lnTo>
                  <a:close/>
                  <a:moveTo>
                    <a:pt x="101" y="111"/>
                  </a:moveTo>
                  <a:lnTo>
                    <a:pt x="98" y="130"/>
                  </a:lnTo>
                  <a:lnTo>
                    <a:pt x="85" y="116"/>
                  </a:lnTo>
                  <a:lnTo>
                    <a:pt x="101" y="111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" name="Freeform 87"/>
            <p:cNvSpPr>
              <a:spLocks noEditPoints="1"/>
            </p:cNvSpPr>
            <p:nvPr/>
          </p:nvSpPr>
          <p:spPr bwMode="auto">
            <a:xfrm>
              <a:off x="1580" y="2179"/>
              <a:ext cx="161" cy="144"/>
            </a:xfrm>
            <a:custGeom>
              <a:avLst/>
              <a:gdLst>
                <a:gd name="T0" fmla="*/ 0 w 126"/>
                <a:gd name="T1" fmla="*/ 4 h 106"/>
                <a:gd name="T2" fmla="*/ 8 w 126"/>
                <a:gd name="T3" fmla="*/ 2 h 106"/>
                <a:gd name="T4" fmla="*/ 16 w 126"/>
                <a:gd name="T5" fmla="*/ 1 h 106"/>
                <a:gd name="T6" fmla="*/ 24 w 126"/>
                <a:gd name="T7" fmla="*/ 0 h 106"/>
                <a:gd name="T8" fmla="*/ 28 w 126"/>
                <a:gd name="T9" fmla="*/ 0 h 106"/>
                <a:gd name="T10" fmla="*/ 31 w 126"/>
                <a:gd name="T11" fmla="*/ 0 h 106"/>
                <a:gd name="T12" fmla="*/ 35 w 126"/>
                <a:gd name="T13" fmla="*/ 1 h 106"/>
                <a:gd name="T14" fmla="*/ 39 w 126"/>
                <a:gd name="T15" fmla="*/ 1 h 106"/>
                <a:gd name="T16" fmla="*/ 43 w 126"/>
                <a:gd name="T17" fmla="*/ 2 h 106"/>
                <a:gd name="T18" fmla="*/ 48 w 126"/>
                <a:gd name="T19" fmla="*/ 3 h 106"/>
                <a:gd name="T20" fmla="*/ 52 w 126"/>
                <a:gd name="T21" fmla="*/ 5 h 106"/>
                <a:gd name="T22" fmla="*/ 56 w 126"/>
                <a:gd name="T23" fmla="*/ 7 h 106"/>
                <a:gd name="T24" fmla="*/ 60 w 126"/>
                <a:gd name="T25" fmla="*/ 10 h 106"/>
                <a:gd name="T26" fmla="*/ 64 w 126"/>
                <a:gd name="T27" fmla="*/ 13 h 106"/>
                <a:gd name="T28" fmla="*/ 68 w 126"/>
                <a:gd name="T29" fmla="*/ 16 h 106"/>
                <a:gd name="T30" fmla="*/ 72 w 126"/>
                <a:gd name="T31" fmla="*/ 20 h 106"/>
                <a:gd name="T32" fmla="*/ 76 w 126"/>
                <a:gd name="T33" fmla="*/ 24 h 106"/>
                <a:gd name="T34" fmla="*/ 80 w 126"/>
                <a:gd name="T35" fmla="*/ 29 h 106"/>
                <a:gd name="T36" fmla="*/ 84 w 126"/>
                <a:gd name="T37" fmla="*/ 34 h 106"/>
                <a:gd name="T38" fmla="*/ 88 w 126"/>
                <a:gd name="T39" fmla="*/ 39 h 106"/>
                <a:gd name="T40" fmla="*/ 92 w 126"/>
                <a:gd name="T41" fmla="*/ 45 h 106"/>
                <a:gd name="T42" fmla="*/ 96 w 126"/>
                <a:gd name="T43" fmla="*/ 51 h 106"/>
                <a:gd name="T44" fmla="*/ 100 w 126"/>
                <a:gd name="T45" fmla="*/ 57 h 106"/>
                <a:gd name="T46" fmla="*/ 104 w 126"/>
                <a:gd name="T47" fmla="*/ 64 h 106"/>
                <a:gd name="T48" fmla="*/ 112 w 126"/>
                <a:gd name="T49" fmla="*/ 77 h 106"/>
                <a:gd name="T50" fmla="*/ 122 w 126"/>
                <a:gd name="T51" fmla="*/ 94 h 106"/>
                <a:gd name="T52" fmla="*/ 118 w 126"/>
                <a:gd name="T53" fmla="*/ 96 h 106"/>
                <a:gd name="T54" fmla="*/ 108 w 126"/>
                <a:gd name="T55" fmla="*/ 79 h 106"/>
                <a:gd name="T56" fmla="*/ 100 w 126"/>
                <a:gd name="T57" fmla="*/ 66 h 106"/>
                <a:gd name="T58" fmla="*/ 96 w 126"/>
                <a:gd name="T59" fmla="*/ 60 h 106"/>
                <a:gd name="T60" fmla="*/ 92 w 126"/>
                <a:gd name="T61" fmla="*/ 53 h 106"/>
                <a:gd name="T62" fmla="*/ 88 w 126"/>
                <a:gd name="T63" fmla="*/ 48 h 106"/>
                <a:gd name="T64" fmla="*/ 84 w 126"/>
                <a:gd name="T65" fmla="*/ 42 h 106"/>
                <a:gd name="T66" fmla="*/ 81 w 126"/>
                <a:gd name="T67" fmla="*/ 37 h 106"/>
                <a:gd name="T68" fmla="*/ 77 w 126"/>
                <a:gd name="T69" fmla="*/ 32 h 106"/>
                <a:gd name="T70" fmla="*/ 73 w 126"/>
                <a:gd name="T71" fmla="*/ 27 h 106"/>
                <a:gd name="T72" fmla="*/ 69 w 126"/>
                <a:gd name="T73" fmla="*/ 23 h 106"/>
                <a:gd name="T74" fmla="*/ 65 w 126"/>
                <a:gd name="T75" fmla="*/ 19 h 106"/>
                <a:gd name="T76" fmla="*/ 61 w 126"/>
                <a:gd name="T77" fmla="*/ 16 h 106"/>
                <a:gd name="T78" fmla="*/ 57 w 126"/>
                <a:gd name="T79" fmla="*/ 13 h 106"/>
                <a:gd name="T80" fmla="*/ 54 w 126"/>
                <a:gd name="T81" fmla="*/ 11 h 106"/>
                <a:gd name="T82" fmla="*/ 50 w 126"/>
                <a:gd name="T83" fmla="*/ 9 h 106"/>
                <a:gd name="T84" fmla="*/ 46 w 126"/>
                <a:gd name="T85" fmla="*/ 7 h 106"/>
                <a:gd name="T86" fmla="*/ 43 w 126"/>
                <a:gd name="T87" fmla="*/ 6 h 106"/>
                <a:gd name="T88" fmla="*/ 39 w 126"/>
                <a:gd name="T89" fmla="*/ 5 h 106"/>
                <a:gd name="T90" fmla="*/ 35 w 126"/>
                <a:gd name="T91" fmla="*/ 5 h 106"/>
                <a:gd name="T92" fmla="*/ 31 w 126"/>
                <a:gd name="T93" fmla="*/ 4 h 106"/>
                <a:gd name="T94" fmla="*/ 28 w 126"/>
                <a:gd name="T95" fmla="*/ 4 h 106"/>
                <a:gd name="T96" fmla="*/ 24 w 126"/>
                <a:gd name="T97" fmla="*/ 4 h 106"/>
                <a:gd name="T98" fmla="*/ 16 w 126"/>
                <a:gd name="T99" fmla="*/ 5 h 106"/>
                <a:gd name="T100" fmla="*/ 9 w 126"/>
                <a:gd name="T101" fmla="*/ 7 h 106"/>
                <a:gd name="T102" fmla="*/ 1 w 126"/>
                <a:gd name="T103" fmla="*/ 8 h 106"/>
                <a:gd name="T104" fmla="*/ 0 w 126"/>
                <a:gd name="T105" fmla="*/ 4 h 106"/>
                <a:gd name="T106" fmla="*/ 125 w 126"/>
                <a:gd name="T107" fmla="*/ 87 h 106"/>
                <a:gd name="T108" fmla="*/ 126 w 126"/>
                <a:gd name="T109" fmla="*/ 106 h 106"/>
                <a:gd name="T110" fmla="*/ 110 w 126"/>
                <a:gd name="T111" fmla="*/ 95 h 106"/>
                <a:gd name="T112" fmla="*/ 125 w 126"/>
                <a:gd name="T113" fmla="*/ 8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6" h="106">
                  <a:moveTo>
                    <a:pt x="0" y="4"/>
                  </a:moveTo>
                  <a:lnTo>
                    <a:pt x="8" y="2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5" y="1"/>
                  </a:lnTo>
                  <a:lnTo>
                    <a:pt x="39" y="1"/>
                  </a:lnTo>
                  <a:lnTo>
                    <a:pt x="43" y="2"/>
                  </a:lnTo>
                  <a:lnTo>
                    <a:pt x="48" y="3"/>
                  </a:lnTo>
                  <a:lnTo>
                    <a:pt x="52" y="5"/>
                  </a:lnTo>
                  <a:lnTo>
                    <a:pt x="56" y="7"/>
                  </a:lnTo>
                  <a:lnTo>
                    <a:pt x="60" y="10"/>
                  </a:lnTo>
                  <a:lnTo>
                    <a:pt x="64" y="13"/>
                  </a:lnTo>
                  <a:lnTo>
                    <a:pt x="68" y="16"/>
                  </a:lnTo>
                  <a:lnTo>
                    <a:pt x="72" y="20"/>
                  </a:lnTo>
                  <a:lnTo>
                    <a:pt x="76" y="24"/>
                  </a:lnTo>
                  <a:lnTo>
                    <a:pt x="80" y="29"/>
                  </a:lnTo>
                  <a:lnTo>
                    <a:pt x="84" y="34"/>
                  </a:lnTo>
                  <a:lnTo>
                    <a:pt x="88" y="39"/>
                  </a:lnTo>
                  <a:lnTo>
                    <a:pt x="92" y="45"/>
                  </a:lnTo>
                  <a:lnTo>
                    <a:pt x="96" y="51"/>
                  </a:lnTo>
                  <a:lnTo>
                    <a:pt x="100" y="57"/>
                  </a:lnTo>
                  <a:lnTo>
                    <a:pt x="104" y="64"/>
                  </a:lnTo>
                  <a:lnTo>
                    <a:pt x="112" y="77"/>
                  </a:lnTo>
                  <a:lnTo>
                    <a:pt x="122" y="94"/>
                  </a:lnTo>
                  <a:lnTo>
                    <a:pt x="118" y="96"/>
                  </a:lnTo>
                  <a:lnTo>
                    <a:pt x="108" y="79"/>
                  </a:lnTo>
                  <a:lnTo>
                    <a:pt x="100" y="66"/>
                  </a:lnTo>
                  <a:lnTo>
                    <a:pt x="96" y="60"/>
                  </a:lnTo>
                  <a:lnTo>
                    <a:pt x="92" y="53"/>
                  </a:lnTo>
                  <a:lnTo>
                    <a:pt x="88" y="48"/>
                  </a:lnTo>
                  <a:lnTo>
                    <a:pt x="84" y="42"/>
                  </a:lnTo>
                  <a:lnTo>
                    <a:pt x="81" y="37"/>
                  </a:lnTo>
                  <a:lnTo>
                    <a:pt x="77" y="32"/>
                  </a:lnTo>
                  <a:lnTo>
                    <a:pt x="73" y="27"/>
                  </a:lnTo>
                  <a:lnTo>
                    <a:pt x="69" y="23"/>
                  </a:lnTo>
                  <a:lnTo>
                    <a:pt x="65" y="19"/>
                  </a:lnTo>
                  <a:lnTo>
                    <a:pt x="61" y="16"/>
                  </a:lnTo>
                  <a:lnTo>
                    <a:pt x="57" y="13"/>
                  </a:lnTo>
                  <a:lnTo>
                    <a:pt x="54" y="11"/>
                  </a:lnTo>
                  <a:lnTo>
                    <a:pt x="50" y="9"/>
                  </a:lnTo>
                  <a:lnTo>
                    <a:pt x="46" y="7"/>
                  </a:lnTo>
                  <a:lnTo>
                    <a:pt x="43" y="6"/>
                  </a:lnTo>
                  <a:lnTo>
                    <a:pt x="39" y="5"/>
                  </a:lnTo>
                  <a:lnTo>
                    <a:pt x="35" y="5"/>
                  </a:lnTo>
                  <a:lnTo>
                    <a:pt x="31" y="4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16" y="5"/>
                  </a:lnTo>
                  <a:lnTo>
                    <a:pt x="9" y="7"/>
                  </a:lnTo>
                  <a:lnTo>
                    <a:pt x="1" y="8"/>
                  </a:lnTo>
                  <a:lnTo>
                    <a:pt x="0" y="4"/>
                  </a:lnTo>
                  <a:close/>
                  <a:moveTo>
                    <a:pt x="125" y="87"/>
                  </a:moveTo>
                  <a:lnTo>
                    <a:pt x="126" y="106"/>
                  </a:lnTo>
                  <a:lnTo>
                    <a:pt x="110" y="95"/>
                  </a:lnTo>
                  <a:lnTo>
                    <a:pt x="125" y="87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" name="Freeform 88"/>
            <p:cNvSpPr>
              <a:spLocks noEditPoints="1"/>
            </p:cNvSpPr>
            <p:nvPr/>
          </p:nvSpPr>
          <p:spPr bwMode="auto">
            <a:xfrm>
              <a:off x="1652" y="2190"/>
              <a:ext cx="79" cy="163"/>
            </a:xfrm>
            <a:custGeom>
              <a:avLst/>
              <a:gdLst>
                <a:gd name="T0" fmla="*/ 0 w 62"/>
                <a:gd name="T1" fmla="*/ 118 h 120"/>
                <a:gd name="T2" fmla="*/ 54 w 62"/>
                <a:gd name="T3" fmla="*/ 11 h 120"/>
                <a:gd name="T4" fmla="*/ 58 w 62"/>
                <a:gd name="T5" fmla="*/ 13 h 120"/>
                <a:gd name="T6" fmla="*/ 4 w 62"/>
                <a:gd name="T7" fmla="*/ 120 h 120"/>
                <a:gd name="T8" fmla="*/ 0 w 62"/>
                <a:gd name="T9" fmla="*/ 118 h 120"/>
                <a:gd name="T10" fmla="*/ 47 w 62"/>
                <a:gd name="T11" fmla="*/ 12 h 120"/>
                <a:gd name="T12" fmla="*/ 62 w 62"/>
                <a:gd name="T13" fmla="*/ 0 h 120"/>
                <a:gd name="T14" fmla="*/ 62 w 62"/>
                <a:gd name="T15" fmla="*/ 19 h 120"/>
                <a:gd name="T16" fmla="*/ 47 w 62"/>
                <a:gd name="T17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20">
                  <a:moveTo>
                    <a:pt x="0" y="118"/>
                  </a:moveTo>
                  <a:lnTo>
                    <a:pt x="54" y="11"/>
                  </a:lnTo>
                  <a:lnTo>
                    <a:pt x="58" y="13"/>
                  </a:lnTo>
                  <a:lnTo>
                    <a:pt x="4" y="120"/>
                  </a:lnTo>
                  <a:lnTo>
                    <a:pt x="0" y="118"/>
                  </a:lnTo>
                  <a:close/>
                  <a:moveTo>
                    <a:pt x="47" y="12"/>
                  </a:moveTo>
                  <a:lnTo>
                    <a:pt x="62" y="0"/>
                  </a:lnTo>
                  <a:lnTo>
                    <a:pt x="62" y="19"/>
                  </a:lnTo>
                  <a:lnTo>
                    <a:pt x="47" y="12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" name="Freeform 89"/>
            <p:cNvSpPr>
              <a:spLocks noEditPoints="1"/>
            </p:cNvSpPr>
            <p:nvPr/>
          </p:nvSpPr>
          <p:spPr bwMode="auto">
            <a:xfrm>
              <a:off x="1667" y="2204"/>
              <a:ext cx="84" cy="133"/>
            </a:xfrm>
            <a:custGeom>
              <a:avLst/>
              <a:gdLst>
                <a:gd name="T0" fmla="*/ 0 w 66"/>
                <a:gd name="T1" fmla="*/ 95 h 98"/>
                <a:gd name="T2" fmla="*/ 57 w 66"/>
                <a:gd name="T3" fmla="*/ 10 h 98"/>
                <a:gd name="T4" fmla="*/ 61 w 66"/>
                <a:gd name="T5" fmla="*/ 12 h 98"/>
                <a:gd name="T6" fmla="*/ 3 w 66"/>
                <a:gd name="T7" fmla="*/ 98 h 98"/>
                <a:gd name="T8" fmla="*/ 0 w 66"/>
                <a:gd name="T9" fmla="*/ 95 h 98"/>
                <a:gd name="T10" fmla="*/ 49 w 66"/>
                <a:gd name="T11" fmla="*/ 10 h 98"/>
                <a:gd name="T12" fmla="*/ 66 w 66"/>
                <a:gd name="T13" fmla="*/ 0 h 98"/>
                <a:gd name="T14" fmla="*/ 64 w 66"/>
                <a:gd name="T15" fmla="*/ 19 h 98"/>
                <a:gd name="T16" fmla="*/ 49 w 66"/>
                <a:gd name="T17" fmla="*/ 1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98">
                  <a:moveTo>
                    <a:pt x="0" y="95"/>
                  </a:moveTo>
                  <a:lnTo>
                    <a:pt x="57" y="10"/>
                  </a:lnTo>
                  <a:lnTo>
                    <a:pt x="61" y="12"/>
                  </a:lnTo>
                  <a:lnTo>
                    <a:pt x="3" y="98"/>
                  </a:lnTo>
                  <a:lnTo>
                    <a:pt x="0" y="95"/>
                  </a:lnTo>
                  <a:close/>
                  <a:moveTo>
                    <a:pt x="49" y="10"/>
                  </a:moveTo>
                  <a:lnTo>
                    <a:pt x="66" y="0"/>
                  </a:lnTo>
                  <a:lnTo>
                    <a:pt x="64" y="19"/>
                  </a:lnTo>
                  <a:lnTo>
                    <a:pt x="49" y="10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" name="Freeform 90"/>
            <p:cNvSpPr>
              <a:spLocks noEditPoints="1"/>
            </p:cNvSpPr>
            <p:nvPr/>
          </p:nvSpPr>
          <p:spPr bwMode="auto">
            <a:xfrm>
              <a:off x="1685" y="2221"/>
              <a:ext cx="84" cy="132"/>
            </a:xfrm>
            <a:custGeom>
              <a:avLst/>
              <a:gdLst>
                <a:gd name="T0" fmla="*/ 0 w 66"/>
                <a:gd name="T1" fmla="*/ 94 h 97"/>
                <a:gd name="T2" fmla="*/ 57 w 66"/>
                <a:gd name="T3" fmla="*/ 9 h 97"/>
                <a:gd name="T4" fmla="*/ 60 w 66"/>
                <a:gd name="T5" fmla="*/ 11 h 97"/>
                <a:gd name="T6" fmla="*/ 4 w 66"/>
                <a:gd name="T7" fmla="*/ 97 h 97"/>
                <a:gd name="T8" fmla="*/ 0 w 66"/>
                <a:gd name="T9" fmla="*/ 94 h 97"/>
                <a:gd name="T10" fmla="*/ 49 w 66"/>
                <a:gd name="T11" fmla="*/ 9 h 97"/>
                <a:gd name="T12" fmla="*/ 66 w 66"/>
                <a:gd name="T13" fmla="*/ 0 h 97"/>
                <a:gd name="T14" fmla="*/ 63 w 66"/>
                <a:gd name="T15" fmla="*/ 18 h 97"/>
                <a:gd name="T16" fmla="*/ 49 w 66"/>
                <a:gd name="T17" fmla="*/ 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97">
                  <a:moveTo>
                    <a:pt x="0" y="94"/>
                  </a:moveTo>
                  <a:lnTo>
                    <a:pt x="57" y="9"/>
                  </a:lnTo>
                  <a:lnTo>
                    <a:pt x="60" y="11"/>
                  </a:lnTo>
                  <a:lnTo>
                    <a:pt x="4" y="97"/>
                  </a:lnTo>
                  <a:lnTo>
                    <a:pt x="0" y="94"/>
                  </a:lnTo>
                  <a:close/>
                  <a:moveTo>
                    <a:pt x="49" y="9"/>
                  </a:moveTo>
                  <a:lnTo>
                    <a:pt x="66" y="0"/>
                  </a:lnTo>
                  <a:lnTo>
                    <a:pt x="63" y="18"/>
                  </a:lnTo>
                  <a:lnTo>
                    <a:pt x="49" y="9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" name="Freeform 91"/>
            <p:cNvSpPr>
              <a:spLocks noEditPoints="1"/>
            </p:cNvSpPr>
            <p:nvPr/>
          </p:nvSpPr>
          <p:spPr bwMode="auto">
            <a:xfrm>
              <a:off x="1692" y="2234"/>
              <a:ext cx="97" cy="119"/>
            </a:xfrm>
            <a:custGeom>
              <a:avLst/>
              <a:gdLst>
                <a:gd name="T0" fmla="*/ 0 w 76"/>
                <a:gd name="T1" fmla="*/ 85 h 88"/>
                <a:gd name="T2" fmla="*/ 66 w 76"/>
                <a:gd name="T3" fmla="*/ 8 h 88"/>
                <a:gd name="T4" fmla="*/ 69 w 76"/>
                <a:gd name="T5" fmla="*/ 11 h 88"/>
                <a:gd name="T6" fmla="*/ 3 w 76"/>
                <a:gd name="T7" fmla="*/ 88 h 88"/>
                <a:gd name="T8" fmla="*/ 0 w 76"/>
                <a:gd name="T9" fmla="*/ 85 h 88"/>
                <a:gd name="T10" fmla="*/ 59 w 76"/>
                <a:gd name="T11" fmla="*/ 8 h 88"/>
                <a:gd name="T12" fmla="*/ 76 w 76"/>
                <a:gd name="T13" fmla="*/ 0 h 88"/>
                <a:gd name="T14" fmla="*/ 72 w 76"/>
                <a:gd name="T15" fmla="*/ 19 h 88"/>
                <a:gd name="T16" fmla="*/ 59 w 76"/>
                <a:gd name="T17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8">
                  <a:moveTo>
                    <a:pt x="0" y="85"/>
                  </a:moveTo>
                  <a:lnTo>
                    <a:pt x="66" y="8"/>
                  </a:lnTo>
                  <a:lnTo>
                    <a:pt x="69" y="11"/>
                  </a:lnTo>
                  <a:lnTo>
                    <a:pt x="3" y="88"/>
                  </a:lnTo>
                  <a:lnTo>
                    <a:pt x="0" y="85"/>
                  </a:lnTo>
                  <a:close/>
                  <a:moveTo>
                    <a:pt x="59" y="8"/>
                  </a:moveTo>
                  <a:lnTo>
                    <a:pt x="76" y="0"/>
                  </a:lnTo>
                  <a:lnTo>
                    <a:pt x="72" y="19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" name="Line 92"/>
            <p:cNvSpPr>
              <a:spLocks noChangeShapeType="1"/>
            </p:cNvSpPr>
            <p:nvPr/>
          </p:nvSpPr>
          <p:spPr bwMode="auto">
            <a:xfrm>
              <a:off x="1736" y="2190"/>
              <a:ext cx="1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" name="Freeform 93"/>
            <p:cNvSpPr>
              <a:spLocks/>
            </p:cNvSpPr>
            <p:nvPr/>
          </p:nvSpPr>
          <p:spPr bwMode="auto">
            <a:xfrm>
              <a:off x="1222" y="1872"/>
              <a:ext cx="523" cy="131"/>
            </a:xfrm>
            <a:custGeom>
              <a:avLst/>
              <a:gdLst>
                <a:gd name="T0" fmla="*/ 6433 w 6433"/>
                <a:gd name="T1" fmla="*/ 1517 h 1517"/>
                <a:gd name="T2" fmla="*/ 5897 w 6433"/>
                <a:gd name="T3" fmla="*/ 758 h 1517"/>
                <a:gd name="T4" fmla="*/ 3753 w 6433"/>
                <a:gd name="T5" fmla="*/ 758 h 1517"/>
                <a:gd name="T6" fmla="*/ 3217 w 6433"/>
                <a:gd name="T7" fmla="*/ 0 h 1517"/>
                <a:gd name="T8" fmla="*/ 2681 w 6433"/>
                <a:gd name="T9" fmla="*/ 758 h 1517"/>
                <a:gd name="T10" fmla="*/ 536 w 6433"/>
                <a:gd name="T11" fmla="*/ 758 h 1517"/>
                <a:gd name="T12" fmla="*/ 0 w 6433"/>
                <a:gd name="T13" fmla="*/ 1517 h 1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33" h="1517">
                  <a:moveTo>
                    <a:pt x="6433" y="1517"/>
                  </a:moveTo>
                  <a:cubicBezTo>
                    <a:pt x="6433" y="1098"/>
                    <a:pt x="6193" y="758"/>
                    <a:pt x="5897" y="758"/>
                  </a:cubicBezTo>
                  <a:lnTo>
                    <a:pt x="3753" y="758"/>
                  </a:lnTo>
                  <a:cubicBezTo>
                    <a:pt x="3457" y="758"/>
                    <a:pt x="3217" y="419"/>
                    <a:pt x="3217" y="0"/>
                  </a:cubicBezTo>
                  <a:cubicBezTo>
                    <a:pt x="3217" y="419"/>
                    <a:pt x="2977" y="758"/>
                    <a:pt x="2681" y="758"/>
                  </a:cubicBezTo>
                  <a:lnTo>
                    <a:pt x="536" y="758"/>
                  </a:lnTo>
                  <a:cubicBezTo>
                    <a:pt x="240" y="758"/>
                    <a:pt x="0" y="1098"/>
                    <a:pt x="0" y="151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99" name="Group 94"/>
          <p:cNvGrpSpPr>
            <a:grpSpLocks/>
          </p:cNvGrpSpPr>
          <p:nvPr/>
        </p:nvGrpSpPr>
        <p:grpSpPr bwMode="auto">
          <a:xfrm>
            <a:off x="5267555" y="1573210"/>
            <a:ext cx="860425" cy="608013"/>
            <a:chOff x="3326" y="1473"/>
            <a:chExt cx="509" cy="354"/>
          </a:xfrm>
        </p:grpSpPr>
        <p:sp>
          <p:nvSpPr>
            <p:cNvPr id="100" name="Freeform 95"/>
            <p:cNvSpPr>
              <a:spLocks/>
            </p:cNvSpPr>
            <p:nvPr/>
          </p:nvSpPr>
          <p:spPr bwMode="auto">
            <a:xfrm>
              <a:off x="3337" y="1508"/>
              <a:ext cx="498" cy="281"/>
            </a:xfrm>
            <a:custGeom>
              <a:avLst/>
              <a:gdLst>
                <a:gd name="T0" fmla="*/ 0 w 498"/>
                <a:gd name="T1" fmla="*/ 281 h 281"/>
                <a:gd name="T2" fmla="*/ 265 w 498"/>
                <a:gd name="T3" fmla="*/ 35 h 281"/>
                <a:gd name="T4" fmla="*/ 498 w 498"/>
                <a:gd name="T5" fmla="*/ 7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8" h="281">
                  <a:moveTo>
                    <a:pt x="0" y="281"/>
                  </a:moveTo>
                  <a:cubicBezTo>
                    <a:pt x="91" y="176"/>
                    <a:pt x="182" y="70"/>
                    <a:pt x="265" y="35"/>
                  </a:cubicBezTo>
                  <a:cubicBezTo>
                    <a:pt x="348" y="0"/>
                    <a:pt x="423" y="35"/>
                    <a:pt x="498" y="70"/>
                  </a:cubicBezTo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1" name="Freeform 96"/>
            <p:cNvSpPr>
              <a:spLocks/>
            </p:cNvSpPr>
            <p:nvPr/>
          </p:nvSpPr>
          <p:spPr bwMode="auto">
            <a:xfrm>
              <a:off x="3326" y="1594"/>
              <a:ext cx="470" cy="233"/>
            </a:xfrm>
            <a:custGeom>
              <a:avLst/>
              <a:gdLst>
                <a:gd name="T0" fmla="*/ 0 w 470"/>
                <a:gd name="T1" fmla="*/ 233 h 233"/>
                <a:gd name="T2" fmla="*/ 269 w 470"/>
                <a:gd name="T3" fmla="*/ 24 h 233"/>
                <a:gd name="T4" fmla="*/ 470 w 470"/>
                <a:gd name="T5" fmla="*/ 8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0" h="233">
                  <a:moveTo>
                    <a:pt x="0" y="233"/>
                  </a:moveTo>
                  <a:cubicBezTo>
                    <a:pt x="96" y="141"/>
                    <a:pt x="191" y="48"/>
                    <a:pt x="269" y="24"/>
                  </a:cubicBezTo>
                  <a:cubicBezTo>
                    <a:pt x="348" y="0"/>
                    <a:pt x="409" y="44"/>
                    <a:pt x="470" y="89"/>
                  </a:cubicBezTo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" name="Line 97"/>
            <p:cNvSpPr>
              <a:spLocks noChangeShapeType="1"/>
            </p:cNvSpPr>
            <p:nvPr/>
          </p:nvSpPr>
          <p:spPr bwMode="auto">
            <a:xfrm>
              <a:off x="3835" y="1473"/>
              <a:ext cx="0" cy="1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" name="Line 98"/>
            <p:cNvSpPr>
              <a:spLocks noChangeShapeType="1"/>
            </p:cNvSpPr>
            <p:nvPr/>
          </p:nvSpPr>
          <p:spPr bwMode="auto">
            <a:xfrm flipH="1">
              <a:off x="3771" y="1646"/>
              <a:ext cx="63" cy="10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04" name="Oval 99"/>
          <p:cNvSpPr>
            <a:spLocks noChangeArrowheads="1"/>
          </p:cNvSpPr>
          <p:nvPr/>
        </p:nvSpPr>
        <p:spPr bwMode="auto">
          <a:xfrm>
            <a:off x="5935893" y="1535110"/>
            <a:ext cx="2100262" cy="1828800"/>
          </a:xfrm>
          <a:prstGeom prst="ellipse">
            <a:avLst/>
          </a:prstGeom>
          <a:noFill/>
          <a:ln w="17463" cap="rnd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5" name="Freeform 100"/>
          <p:cNvSpPr>
            <a:spLocks/>
          </p:cNvSpPr>
          <p:nvPr/>
        </p:nvSpPr>
        <p:spPr bwMode="auto">
          <a:xfrm>
            <a:off x="3829280" y="1592260"/>
            <a:ext cx="371475" cy="1704975"/>
          </a:xfrm>
          <a:custGeom>
            <a:avLst/>
            <a:gdLst>
              <a:gd name="T0" fmla="*/ 220 w 220"/>
              <a:gd name="T1" fmla="*/ 0 h 995"/>
              <a:gd name="T2" fmla="*/ 55 w 220"/>
              <a:gd name="T3" fmla="*/ 184 h 995"/>
              <a:gd name="T4" fmla="*/ 0 w 220"/>
              <a:gd name="T5" fmla="*/ 516 h 995"/>
              <a:gd name="T6" fmla="*/ 55 w 220"/>
              <a:gd name="T7" fmla="*/ 811 h 995"/>
              <a:gd name="T8" fmla="*/ 220 w 220"/>
              <a:gd name="T9" fmla="*/ 995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" h="995">
                <a:moveTo>
                  <a:pt x="220" y="0"/>
                </a:moveTo>
                <a:cubicBezTo>
                  <a:pt x="156" y="49"/>
                  <a:pt x="92" y="98"/>
                  <a:pt x="55" y="184"/>
                </a:cubicBezTo>
                <a:cubicBezTo>
                  <a:pt x="19" y="270"/>
                  <a:pt x="0" y="412"/>
                  <a:pt x="0" y="516"/>
                </a:cubicBezTo>
                <a:cubicBezTo>
                  <a:pt x="0" y="620"/>
                  <a:pt x="19" y="731"/>
                  <a:pt x="55" y="811"/>
                </a:cubicBezTo>
                <a:cubicBezTo>
                  <a:pt x="92" y="891"/>
                  <a:pt x="156" y="943"/>
                  <a:pt x="220" y="995"/>
                </a:cubicBezTo>
              </a:path>
            </a:pathLst>
          </a:custGeom>
          <a:noFill/>
          <a:ln w="55563" cap="flat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6" name="Freeform 101"/>
          <p:cNvSpPr>
            <a:spLocks/>
          </p:cNvSpPr>
          <p:nvPr/>
        </p:nvSpPr>
        <p:spPr bwMode="auto">
          <a:xfrm>
            <a:off x="3797530" y="1452560"/>
            <a:ext cx="1212850" cy="1976438"/>
          </a:xfrm>
          <a:custGeom>
            <a:avLst/>
            <a:gdLst>
              <a:gd name="T0" fmla="*/ 706 w 718"/>
              <a:gd name="T1" fmla="*/ 971 h 1154"/>
              <a:gd name="T2" fmla="*/ 408 w 718"/>
              <a:gd name="T3" fmla="*/ 1154 h 1154"/>
              <a:gd name="T4" fmla="*/ 0 w 718"/>
              <a:gd name="T5" fmla="*/ 578 h 1154"/>
              <a:gd name="T6" fmla="*/ 408 w 718"/>
              <a:gd name="T7" fmla="*/ 0 h 1154"/>
              <a:gd name="T8" fmla="*/ 718 w 718"/>
              <a:gd name="T9" fmla="*/ 202 h 1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8" h="1154">
                <a:moveTo>
                  <a:pt x="706" y="971"/>
                </a:moveTo>
                <a:cubicBezTo>
                  <a:pt x="629" y="1088"/>
                  <a:pt x="521" y="1154"/>
                  <a:pt x="408" y="1154"/>
                </a:cubicBezTo>
                <a:cubicBezTo>
                  <a:pt x="182" y="1154"/>
                  <a:pt x="0" y="896"/>
                  <a:pt x="0" y="578"/>
                </a:cubicBezTo>
                <a:cubicBezTo>
                  <a:pt x="0" y="259"/>
                  <a:pt x="182" y="0"/>
                  <a:pt x="408" y="0"/>
                </a:cubicBezTo>
                <a:cubicBezTo>
                  <a:pt x="527" y="0"/>
                  <a:pt x="640" y="74"/>
                  <a:pt x="718" y="202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7" name="Freeform 102"/>
          <p:cNvSpPr>
            <a:spLocks/>
          </p:cNvSpPr>
          <p:nvPr/>
        </p:nvSpPr>
        <p:spPr bwMode="auto">
          <a:xfrm>
            <a:off x="4981805" y="2987673"/>
            <a:ext cx="212725" cy="146050"/>
          </a:xfrm>
          <a:custGeom>
            <a:avLst/>
            <a:gdLst>
              <a:gd name="T0" fmla="*/ 0 w 126"/>
              <a:gd name="T1" fmla="*/ 85 h 85"/>
              <a:gd name="T2" fmla="*/ 126 w 126"/>
              <a:gd name="T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6" h="85">
                <a:moveTo>
                  <a:pt x="0" y="85"/>
                </a:moveTo>
                <a:cubicBezTo>
                  <a:pt x="28" y="37"/>
                  <a:pt x="74" y="5"/>
                  <a:pt x="126" y="0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8" name="Freeform 103"/>
          <p:cNvSpPr>
            <a:spLocks/>
          </p:cNvSpPr>
          <p:nvPr/>
        </p:nvSpPr>
        <p:spPr bwMode="auto">
          <a:xfrm>
            <a:off x="5010380" y="1800223"/>
            <a:ext cx="217488" cy="122237"/>
          </a:xfrm>
          <a:custGeom>
            <a:avLst/>
            <a:gdLst>
              <a:gd name="T0" fmla="*/ 128 w 128"/>
              <a:gd name="T1" fmla="*/ 71 h 71"/>
              <a:gd name="T2" fmla="*/ 127 w 128"/>
              <a:gd name="T3" fmla="*/ 71 h 71"/>
              <a:gd name="T4" fmla="*/ 0 w 128"/>
              <a:gd name="T5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" h="71">
                <a:moveTo>
                  <a:pt x="128" y="71"/>
                </a:moveTo>
                <a:cubicBezTo>
                  <a:pt x="128" y="71"/>
                  <a:pt x="127" y="71"/>
                  <a:pt x="127" y="71"/>
                </a:cubicBezTo>
                <a:cubicBezTo>
                  <a:pt x="75" y="71"/>
                  <a:pt x="27" y="44"/>
                  <a:pt x="0" y="0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9" name="Line 104"/>
          <p:cNvSpPr>
            <a:spLocks noChangeShapeType="1"/>
          </p:cNvSpPr>
          <p:nvPr/>
        </p:nvSpPr>
        <p:spPr bwMode="auto">
          <a:xfrm>
            <a:off x="5185005" y="2987673"/>
            <a:ext cx="3476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0" name="Line 105"/>
          <p:cNvSpPr>
            <a:spLocks noChangeShapeType="1"/>
          </p:cNvSpPr>
          <p:nvPr/>
        </p:nvSpPr>
        <p:spPr bwMode="auto">
          <a:xfrm>
            <a:off x="5527905" y="1912935"/>
            <a:ext cx="0" cy="1082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111" name="Group 106"/>
          <p:cNvGrpSpPr>
            <a:grpSpLocks/>
          </p:cNvGrpSpPr>
          <p:nvPr/>
        </p:nvGrpSpPr>
        <p:grpSpPr bwMode="auto">
          <a:xfrm>
            <a:off x="5115155" y="2357435"/>
            <a:ext cx="171450" cy="130175"/>
            <a:chOff x="3236" y="1930"/>
            <a:chExt cx="101" cy="76"/>
          </a:xfrm>
        </p:grpSpPr>
        <p:sp>
          <p:nvSpPr>
            <p:cNvPr id="112" name="Freeform 107"/>
            <p:cNvSpPr>
              <a:spLocks/>
            </p:cNvSpPr>
            <p:nvPr/>
          </p:nvSpPr>
          <p:spPr bwMode="auto">
            <a:xfrm>
              <a:off x="3236" y="1930"/>
              <a:ext cx="101" cy="76"/>
            </a:xfrm>
            <a:custGeom>
              <a:avLst/>
              <a:gdLst>
                <a:gd name="T0" fmla="*/ 51 w 101"/>
                <a:gd name="T1" fmla="*/ 76 h 76"/>
                <a:gd name="T2" fmla="*/ 0 w 101"/>
                <a:gd name="T3" fmla="*/ 0 h 76"/>
                <a:gd name="T4" fmla="*/ 101 w 101"/>
                <a:gd name="T5" fmla="*/ 0 h 76"/>
                <a:gd name="T6" fmla="*/ 51 w 101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76">
                  <a:moveTo>
                    <a:pt x="51" y="76"/>
                  </a:moveTo>
                  <a:lnTo>
                    <a:pt x="0" y="0"/>
                  </a:lnTo>
                  <a:lnTo>
                    <a:pt x="101" y="0"/>
                  </a:lnTo>
                  <a:lnTo>
                    <a:pt x="5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" name="Freeform 108"/>
            <p:cNvSpPr>
              <a:spLocks/>
            </p:cNvSpPr>
            <p:nvPr/>
          </p:nvSpPr>
          <p:spPr bwMode="auto">
            <a:xfrm>
              <a:off x="3236" y="1930"/>
              <a:ext cx="101" cy="76"/>
            </a:xfrm>
            <a:custGeom>
              <a:avLst/>
              <a:gdLst>
                <a:gd name="T0" fmla="*/ 51 w 101"/>
                <a:gd name="T1" fmla="*/ 76 h 76"/>
                <a:gd name="T2" fmla="*/ 0 w 101"/>
                <a:gd name="T3" fmla="*/ 0 h 76"/>
                <a:gd name="T4" fmla="*/ 101 w 101"/>
                <a:gd name="T5" fmla="*/ 0 h 76"/>
                <a:gd name="T6" fmla="*/ 51 w 101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76">
                  <a:moveTo>
                    <a:pt x="51" y="76"/>
                  </a:moveTo>
                  <a:lnTo>
                    <a:pt x="0" y="0"/>
                  </a:lnTo>
                  <a:lnTo>
                    <a:pt x="101" y="0"/>
                  </a:lnTo>
                  <a:lnTo>
                    <a:pt x="51" y="76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14" name="Line 109"/>
          <p:cNvSpPr>
            <a:spLocks noChangeShapeType="1"/>
          </p:cNvSpPr>
          <p:nvPr/>
        </p:nvSpPr>
        <p:spPr bwMode="auto">
          <a:xfrm>
            <a:off x="5089755" y="2487610"/>
            <a:ext cx="21748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5" name="Line 110"/>
          <p:cNvSpPr>
            <a:spLocks noChangeShapeType="1"/>
          </p:cNvSpPr>
          <p:nvPr/>
        </p:nvSpPr>
        <p:spPr bwMode="auto">
          <a:xfrm flipV="1">
            <a:off x="5205643" y="2239960"/>
            <a:ext cx="0" cy="390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6" name="Line 111"/>
          <p:cNvSpPr>
            <a:spLocks noChangeShapeType="1"/>
          </p:cNvSpPr>
          <p:nvPr/>
        </p:nvSpPr>
        <p:spPr bwMode="auto">
          <a:xfrm>
            <a:off x="5223105" y="1922460"/>
            <a:ext cx="3079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7" name="Line 112"/>
          <p:cNvSpPr>
            <a:spLocks noChangeShapeType="1"/>
          </p:cNvSpPr>
          <p:nvPr/>
        </p:nvSpPr>
        <p:spPr bwMode="auto">
          <a:xfrm>
            <a:off x="5205643" y="2620960"/>
            <a:ext cx="409575" cy="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8" name="Line 113"/>
          <p:cNvSpPr>
            <a:spLocks noChangeShapeType="1"/>
          </p:cNvSpPr>
          <p:nvPr/>
        </p:nvSpPr>
        <p:spPr bwMode="auto">
          <a:xfrm>
            <a:off x="5200880" y="2243135"/>
            <a:ext cx="409575" cy="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119" name="Group 114"/>
          <p:cNvGrpSpPr>
            <a:grpSpLocks/>
          </p:cNvGrpSpPr>
          <p:nvPr/>
        </p:nvGrpSpPr>
        <p:grpSpPr bwMode="auto">
          <a:xfrm>
            <a:off x="5615218" y="2108129"/>
            <a:ext cx="204787" cy="277813"/>
            <a:chOff x="3543" y="1780"/>
            <a:chExt cx="121" cy="162"/>
          </a:xfrm>
          <a:solidFill>
            <a:srgbClr val="008000"/>
          </a:solidFill>
        </p:grpSpPr>
        <p:sp>
          <p:nvSpPr>
            <p:cNvPr id="120" name="Freeform 115"/>
            <p:cNvSpPr>
              <a:spLocks/>
            </p:cNvSpPr>
            <p:nvPr/>
          </p:nvSpPr>
          <p:spPr bwMode="auto">
            <a:xfrm>
              <a:off x="3543" y="1780"/>
              <a:ext cx="121" cy="162"/>
            </a:xfrm>
            <a:custGeom>
              <a:avLst/>
              <a:gdLst>
                <a:gd name="T0" fmla="*/ 91 w 121"/>
                <a:gd name="T1" fmla="*/ 0 h 162"/>
                <a:gd name="T2" fmla="*/ 91 w 121"/>
                <a:gd name="T3" fmla="*/ 41 h 162"/>
                <a:gd name="T4" fmla="*/ 0 w 121"/>
                <a:gd name="T5" fmla="*/ 41 h 162"/>
                <a:gd name="T6" fmla="*/ 0 w 121"/>
                <a:gd name="T7" fmla="*/ 122 h 162"/>
                <a:gd name="T8" fmla="*/ 91 w 121"/>
                <a:gd name="T9" fmla="*/ 122 h 162"/>
                <a:gd name="T10" fmla="*/ 91 w 121"/>
                <a:gd name="T11" fmla="*/ 162 h 162"/>
                <a:gd name="T12" fmla="*/ 121 w 121"/>
                <a:gd name="T13" fmla="*/ 81 h 162"/>
                <a:gd name="T14" fmla="*/ 91 w 121"/>
                <a:gd name="T1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62">
                  <a:moveTo>
                    <a:pt x="91" y="0"/>
                  </a:moveTo>
                  <a:lnTo>
                    <a:pt x="91" y="41"/>
                  </a:lnTo>
                  <a:lnTo>
                    <a:pt x="0" y="41"/>
                  </a:lnTo>
                  <a:lnTo>
                    <a:pt x="0" y="122"/>
                  </a:lnTo>
                  <a:lnTo>
                    <a:pt x="91" y="122"/>
                  </a:lnTo>
                  <a:lnTo>
                    <a:pt x="91" y="162"/>
                  </a:lnTo>
                  <a:lnTo>
                    <a:pt x="121" y="81"/>
                  </a:lnTo>
                  <a:lnTo>
                    <a:pt x="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1" name="Freeform 116"/>
            <p:cNvSpPr>
              <a:spLocks/>
            </p:cNvSpPr>
            <p:nvPr/>
          </p:nvSpPr>
          <p:spPr bwMode="auto">
            <a:xfrm>
              <a:off x="3543" y="1780"/>
              <a:ext cx="121" cy="162"/>
            </a:xfrm>
            <a:custGeom>
              <a:avLst/>
              <a:gdLst>
                <a:gd name="T0" fmla="*/ 91 w 121"/>
                <a:gd name="T1" fmla="*/ 0 h 162"/>
                <a:gd name="T2" fmla="*/ 91 w 121"/>
                <a:gd name="T3" fmla="*/ 41 h 162"/>
                <a:gd name="T4" fmla="*/ 0 w 121"/>
                <a:gd name="T5" fmla="*/ 41 h 162"/>
                <a:gd name="T6" fmla="*/ 0 w 121"/>
                <a:gd name="T7" fmla="*/ 122 h 162"/>
                <a:gd name="T8" fmla="*/ 91 w 121"/>
                <a:gd name="T9" fmla="*/ 122 h 162"/>
                <a:gd name="T10" fmla="*/ 91 w 121"/>
                <a:gd name="T11" fmla="*/ 162 h 162"/>
                <a:gd name="T12" fmla="*/ 121 w 121"/>
                <a:gd name="T13" fmla="*/ 81 h 162"/>
                <a:gd name="T14" fmla="*/ 91 w 121"/>
                <a:gd name="T1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62">
                  <a:moveTo>
                    <a:pt x="91" y="0"/>
                  </a:moveTo>
                  <a:lnTo>
                    <a:pt x="91" y="41"/>
                  </a:lnTo>
                  <a:lnTo>
                    <a:pt x="0" y="41"/>
                  </a:lnTo>
                  <a:lnTo>
                    <a:pt x="0" y="122"/>
                  </a:lnTo>
                  <a:lnTo>
                    <a:pt x="91" y="122"/>
                  </a:lnTo>
                  <a:lnTo>
                    <a:pt x="91" y="162"/>
                  </a:lnTo>
                  <a:lnTo>
                    <a:pt x="121" y="81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2" name="Group 117"/>
          <p:cNvGrpSpPr>
            <a:grpSpLocks/>
          </p:cNvGrpSpPr>
          <p:nvPr/>
        </p:nvGrpSpPr>
        <p:grpSpPr bwMode="auto">
          <a:xfrm>
            <a:off x="6567718" y="2170110"/>
            <a:ext cx="234950" cy="523875"/>
            <a:chOff x="4372" y="1872"/>
            <a:chExt cx="139" cy="306"/>
          </a:xfrm>
        </p:grpSpPr>
        <p:sp>
          <p:nvSpPr>
            <p:cNvPr id="123" name="Oval 118"/>
            <p:cNvSpPr>
              <a:spLocks noChangeArrowheads="1"/>
            </p:cNvSpPr>
            <p:nvPr/>
          </p:nvSpPr>
          <p:spPr bwMode="auto">
            <a:xfrm>
              <a:off x="4372" y="1872"/>
              <a:ext cx="139" cy="306"/>
            </a:xfrm>
            <a:prstGeom prst="ellipse">
              <a:avLst/>
            </a:prstGeom>
            <a:solidFill>
              <a:srgbClr val="FF99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" name="Oval 119"/>
            <p:cNvSpPr>
              <a:spLocks noChangeArrowheads="1"/>
            </p:cNvSpPr>
            <p:nvPr/>
          </p:nvSpPr>
          <p:spPr bwMode="auto">
            <a:xfrm>
              <a:off x="4372" y="1872"/>
              <a:ext cx="139" cy="306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5" name="Group 120"/>
          <p:cNvGrpSpPr>
            <a:grpSpLocks/>
          </p:cNvGrpSpPr>
          <p:nvPr/>
        </p:nvGrpSpPr>
        <p:grpSpPr bwMode="auto">
          <a:xfrm>
            <a:off x="6821718" y="1839910"/>
            <a:ext cx="527050" cy="1182688"/>
            <a:chOff x="4523" y="1679"/>
            <a:chExt cx="312" cy="690"/>
          </a:xfrm>
        </p:grpSpPr>
        <p:sp>
          <p:nvSpPr>
            <p:cNvPr id="126" name="Rectangle 121"/>
            <p:cNvSpPr>
              <a:spLocks noChangeArrowheads="1"/>
            </p:cNvSpPr>
            <p:nvPr/>
          </p:nvSpPr>
          <p:spPr bwMode="auto">
            <a:xfrm>
              <a:off x="4523" y="1679"/>
              <a:ext cx="312" cy="69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" name="Rectangle 122"/>
            <p:cNvSpPr>
              <a:spLocks noChangeArrowheads="1"/>
            </p:cNvSpPr>
            <p:nvPr/>
          </p:nvSpPr>
          <p:spPr bwMode="auto">
            <a:xfrm>
              <a:off x="4523" y="1679"/>
              <a:ext cx="312" cy="69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28" name="Oval 123"/>
          <p:cNvSpPr>
            <a:spLocks noChangeArrowheads="1"/>
          </p:cNvSpPr>
          <p:nvPr/>
        </p:nvSpPr>
        <p:spPr bwMode="auto">
          <a:xfrm>
            <a:off x="6639155" y="2235198"/>
            <a:ext cx="58738" cy="58737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9" name="Oval 124"/>
          <p:cNvSpPr>
            <a:spLocks noChangeArrowheads="1"/>
          </p:cNvSpPr>
          <p:nvPr/>
        </p:nvSpPr>
        <p:spPr bwMode="auto">
          <a:xfrm>
            <a:off x="6586768" y="2290760"/>
            <a:ext cx="60325" cy="52388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0" name="Oval 125"/>
          <p:cNvSpPr>
            <a:spLocks noChangeArrowheads="1"/>
          </p:cNvSpPr>
          <p:nvPr/>
        </p:nvSpPr>
        <p:spPr bwMode="auto">
          <a:xfrm>
            <a:off x="6689955" y="2570160"/>
            <a:ext cx="57150" cy="53975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1" name="Oval 126"/>
          <p:cNvSpPr>
            <a:spLocks noChangeArrowheads="1"/>
          </p:cNvSpPr>
          <p:nvPr/>
        </p:nvSpPr>
        <p:spPr bwMode="auto">
          <a:xfrm>
            <a:off x="6586768" y="2460623"/>
            <a:ext cx="60325" cy="53975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2" name="Oval 127"/>
          <p:cNvSpPr>
            <a:spLocks noChangeArrowheads="1"/>
          </p:cNvSpPr>
          <p:nvPr/>
        </p:nvSpPr>
        <p:spPr bwMode="auto">
          <a:xfrm>
            <a:off x="6582005" y="2397123"/>
            <a:ext cx="57150" cy="55562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" name="Oval 128"/>
          <p:cNvSpPr>
            <a:spLocks noChangeArrowheads="1"/>
          </p:cNvSpPr>
          <p:nvPr/>
        </p:nvSpPr>
        <p:spPr bwMode="auto">
          <a:xfrm>
            <a:off x="6656618" y="2471735"/>
            <a:ext cx="57150" cy="57150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4" name="Oval 129"/>
          <p:cNvSpPr>
            <a:spLocks noChangeArrowheads="1"/>
          </p:cNvSpPr>
          <p:nvPr/>
        </p:nvSpPr>
        <p:spPr bwMode="auto">
          <a:xfrm>
            <a:off x="6669318" y="2346323"/>
            <a:ext cx="57150" cy="55562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5" name="Freeform 130"/>
          <p:cNvSpPr>
            <a:spLocks/>
          </p:cNvSpPr>
          <p:nvPr/>
        </p:nvSpPr>
        <p:spPr bwMode="auto">
          <a:xfrm>
            <a:off x="6604230" y="2552698"/>
            <a:ext cx="55563" cy="55562"/>
          </a:xfrm>
          <a:custGeom>
            <a:avLst/>
            <a:gdLst>
              <a:gd name="T0" fmla="*/ 17 w 33"/>
              <a:gd name="T1" fmla="*/ 0 h 33"/>
              <a:gd name="T2" fmla="*/ 0 w 33"/>
              <a:gd name="T3" fmla="*/ 17 h 33"/>
              <a:gd name="T4" fmla="*/ 17 w 33"/>
              <a:gd name="T5" fmla="*/ 33 h 33"/>
              <a:gd name="T6" fmla="*/ 33 w 33"/>
              <a:gd name="T7" fmla="*/ 17 h 33"/>
              <a:gd name="T8" fmla="*/ 17 w 33"/>
              <a:gd name="T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3">
                <a:moveTo>
                  <a:pt x="17" y="0"/>
                </a:moveTo>
                <a:cubicBezTo>
                  <a:pt x="7" y="0"/>
                  <a:pt x="0" y="8"/>
                  <a:pt x="0" y="17"/>
                </a:cubicBezTo>
                <a:cubicBezTo>
                  <a:pt x="0" y="25"/>
                  <a:pt x="7" y="33"/>
                  <a:pt x="17" y="33"/>
                </a:cubicBezTo>
                <a:cubicBezTo>
                  <a:pt x="25" y="33"/>
                  <a:pt x="33" y="25"/>
                  <a:pt x="33" y="17"/>
                </a:cubicBezTo>
                <a:cubicBezTo>
                  <a:pt x="33" y="8"/>
                  <a:pt x="25" y="0"/>
                  <a:pt x="17" y="0"/>
                </a:cubicBezTo>
              </a:path>
            </a:pathLst>
          </a:custGeom>
          <a:noFill/>
          <a:ln w="11113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6" name="Oval 131"/>
          <p:cNvSpPr>
            <a:spLocks noChangeArrowheads="1"/>
          </p:cNvSpPr>
          <p:nvPr/>
        </p:nvSpPr>
        <p:spPr bwMode="auto">
          <a:xfrm>
            <a:off x="6969355" y="2031998"/>
            <a:ext cx="44450" cy="34925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7" name="Oval 132"/>
          <p:cNvSpPr>
            <a:spLocks noChangeArrowheads="1"/>
          </p:cNvSpPr>
          <p:nvPr/>
        </p:nvSpPr>
        <p:spPr bwMode="auto">
          <a:xfrm>
            <a:off x="7016980" y="1993898"/>
            <a:ext cx="42863" cy="38100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8" name="Oval 133"/>
          <p:cNvSpPr>
            <a:spLocks noChangeArrowheads="1"/>
          </p:cNvSpPr>
          <p:nvPr/>
        </p:nvSpPr>
        <p:spPr bwMode="auto">
          <a:xfrm>
            <a:off x="7016980" y="2066923"/>
            <a:ext cx="42863" cy="39687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9" name="Oval 134"/>
          <p:cNvSpPr>
            <a:spLocks noChangeArrowheads="1"/>
          </p:cNvSpPr>
          <p:nvPr/>
        </p:nvSpPr>
        <p:spPr bwMode="auto">
          <a:xfrm>
            <a:off x="7064605" y="1955798"/>
            <a:ext cx="42863" cy="36512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0" name="Oval 135"/>
          <p:cNvSpPr>
            <a:spLocks noChangeArrowheads="1"/>
          </p:cNvSpPr>
          <p:nvPr/>
        </p:nvSpPr>
        <p:spPr bwMode="auto">
          <a:xfrm>
            <a:off x="7064605" y="2031998"/>
            <a:ext cx="42863" cy="34925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1" name="Oval 136"/>
          <p:cNvSpPr>
            <a:spLocks noChangeArrowheads="1"/>
          </p:cNvSpPr>
          <p:nvPr/>
        </p:nvSpPr>
        <p:spPr bwMode="auto">
          <a:xfrm>
            <a:off x="7064605" y="2106610"/>
            <a:ext cx="42863" cy="38100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2" name="Oval 137"/>
          <p:cNvSpPr>
            <a:spLocks noChangeArrowheads="1"/>
          </p:cNvSpPr>
          <p:nvPr/>
        </p:nvSpPr>
        <p:spPr bwMode="auto">
          <a:xfrm>
            <a:off x="7110643" y="1916110"/>
            <a:ext cx="46037" cy="36513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" name="Oval 138"/>
          <p:cNvSpPr>
            <a:spLocks noChangeArrowheads="1"/>
          </p:cNvSpPr>
          <p:nvPr/>
        </p:nvSpPr>
        <p:spPr bwMode="auto">
          <a:xfrm>
            <a:off x="7110643" y="1993898"/>
            <a:ext cx="46037" cy="38100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4" name="Oval 139"/>
          <p:cNvSpPr>
            <a:spLocks noChangeArrowheads="1"/>
          </p:cNvSpPr>
          <p:nvPr/>
        </p:nvSpPr>
        <p:spPr bwMode="auto">
          <a:xfrm>
            <a:off x="7110643" y="2066923"/>
            <a:ext cx="46037" cy="39687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5" name="Oval 140"/>
          <p:cNvSpPr>
            <a:spLocks noChangeArrowheads="1"/>
          </p:cNvSpPr>
          <p:nvPr/>
        </p:nvSpPr>
        <p:spPr bwMode="auto">
          <a:xfrm>
            <a:off x="7110643" y="2144710"/>
            <a:ext cx="46037" cy="38100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6" name="Oval 141"/>
          <p:cNvSpPr>
            <a:spLocks noChangeArrowheads="1"/>
          </p:cNvSpPr>
          <p:nvPr/>
        </p:nvSpPr>
        <p:spPr bwMode="auto">
          <a:xfrm>
            <a:off x="7156680" y="1879598"/>
            <a:ext cx="47625" cy="36512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7" name="Oval 142"/>
          <p:cNvSpPr>
            <a:spLocks noChangeArrowheads="1"/>
          </p:cNvSpPr>
          <p:nvPr/>
        </p:nvSpPr>
        <p:spPr bwMode="auto">
          <a:xfrm>
            <a:off x="7156680" y="1955798"/>
            <a:ext cx="47625" cy="36512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8" name="Oval 143"/>
          <p:cNvSpPr>
            <a:spLocks noChangeArrowheads="1"/>
          </p:cNvSpPr>
          <p:nvPr/>
        </p:nvSpPr>
        <p:spPr bwMode="auto">
          <a:xfrm>
            <a:off x="7156680" y="2031998"/>
            <a:ext cx="47625" cy="34925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9" name="Oval 144"/>
          <p:cNvSpPr>
            <a:spLocks noChangeArrowheads="1"/>
          </p:cNvSpPr>
          <p:nvPr/>
        </p:nvSpPr>
        <p:spPr bwMode="auto">
          <a:xfrm>
            <a:off x="7156680" y="2106610"/>
            <a:ext cx="47625" cy="38100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0" name="Oval 145"/>
          <p:cNvSpPr>
            <a:spLocks noChangeArrowheads="1"/>
          </p:cNvSpPr>
          <p:nvPr/>
        </p:nvSpPr>
        <p:spPr bwMode="auto">
          <a:xfrm>
            <a:off x="7156680" y="2184398"/>
            <a:ext cx="47625" cy="39687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1" name="Oval 146"/>
          <p:cNvSpPr>
            <a:spLocks noChangeArrowheads="1"/>
          </p:cNvSpPr>
          <p:nvPr/>
        </p:nvSpPr>
        <p:spPr bwMode="auto">
          <a:xfrm>
            <a:off x="6969355" y="2784473"/>
            <a:ext cx="44450" cy="36512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2" name="Oval 147"/>
          <p:cNvSpPr>
            <a:spLocks noChangeArrowheads="1"/>
          </p:cNvSpPr>
          <p:nvPr/>
        </p:nvSpPr>
        <p:spPr bwMode="auto">
          <a:xfrm>
            <a:off x="7016980" y="2746373"/>
            <a:ext cx="42863" cy="38100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" name="Oval 148"/>
          <p:cNvSpPr>
            <a:spLocks noChangeArrowheads="1"/>
          </p:cNvSpPr>
          <p:nvPr/>
        </p:nvSpPr>
        <p:spPr bwMode="auto">
          <a:xfrm>
            <a:off x="7016980" y="2820985"/>
            <a:ext cx="42863" cy="38100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4" name="Oval 149"/>
          <p:cNvSpPr>
            <a:spLocks noChangeArrowheads="1"/>
          </p:cNvSpPr>
          <p:nvPr/>
        </p:nvSpPr>
        <p:spPr bwMode="auto">
          <a:xfrm>
            <a:off x="7064605" y="2706685"/>
            <a:ext cx="42863" cy="38100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5" name="Oval 150"/>
          <p:cNvSpPr>
            <a:spLocks noChangeArrowheads="1"/>
          </p:cNvSpPr>
          <p:nvPr/>
        </p:nvSpPr>
        <p:spPr bwMode="auto">
          <a:xfrm>
            <a:off x="7064605" y="2784473"/>
            <a:ext cx="42863" cy="36512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6" name="Oval 151"/>
          <p:cNvSpPr>
            <a:spLocks noChangeArrowheads="1"/>
          </p:cNvSpPr>
          <p:nvPr/>
        </p:nvSpPr>
        <p:spPr bwMode="auto">
          <a:xfrm>
            <a:off x="7064605" y="2860673"/>
            <a:ext cx="42863" cy="38100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7" name="Oval 152"/>
          <p:cNvSpPr>
            <a:spLocks noChangeArrowheads="1"/>
          </p:cNvSpPr>
          <p:nvPr/>
        </p:nvSpPr>
        <p:spPr bwMode="auto">
          <a:xfrm>
            <a:off x="7110643" y="2668585"/>
            <a:ext cx="46037" cy="38100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8" name="Oval 153"/>
          <p:cNvSpPr>
            <a:spLocks noChangeArrowheads="1"/>
          </p:cNvSpPr>
          <p:nvPr/>
        </p:nvSpPr>
        <p:spPr bwMode="auto">
          <a:xfrm>
            <a:off x="7110643" y="2746373"/>
            <a:ext cx="46037" cy="38100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9" name="Oval 154"/>
          <p:cNvSpPr>
            <a:spLocks noChangeArrowheads="1"/>
          </p:cNvSpPr>
          <p:nvPr/>
        </p:nvSpPr>
        <p:spPr bwMode="auto">
          <a:xfrm>
            <a:off x="7110643" y="2820985"/>
            <a:ext cx="46037" cy="38100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0" name="Oval 155"/>
          <p:cNvSpPr>
            <a:spLocks noChangeArrowheads="1"/>
          </p:cNvSpPr>
          <p:nvPr/>
        </p:nvSpPr>
        <p:spPr bwMode="auto">
          <a:xfrm>
            <a:off x="7110643" y="2898773"/>
            <a:ext cx="46037" cy="38100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1" name="Oval 156"/>
          <p:cNvSpPr>
            <a:spLocks noChangeArrowheads="1"/>
          </p:cNvSpPr>
          <p:nvPr/>
        </p:nvSpPr>
        <p:spPr bwMode="auto">
          <a:xfrm>
            <a:off x="7156680" y="2633660"/>
            <a:ext cx="47625" cy="34925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2" name="Oval 157"/>
          <p:cNvSpPr>
            <a:spLocks noChangeArrowheads="1"/>
          </p:cNvSpPr>
          <p:nvPr/>
        </p:nvSpPr>
        <p:spPr bwMode="auto">
          <a:xfrm>
            <a:off x="7156680" y="2706685"/>
            <a:ext cx="47625" cy="38100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" name="Oval 158"/>
          <p:cNvSpPr>
            <a:spLocks noChangeArrowheads="1"/>
          </p:cNvSpPr>
          <p:nvPr/>
        </p:nvSpPr>
        <p:spPr bwMode="auto">
          <a:xfrm>
            <a:off x="7156680" y="2784473"/>
            <a:ext cx="47625" cy="36512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" name="Oval 159"/>
          <p:cNvSpPr>
            <a:spLocks noChangeArrowheads="1"/>
          </p:cNvSpPr>
          <p:nvPr/>
        </p:nvSpPr>
        <p:spPr bwMode="auto">
          <a:xfrm>
            <a:off x="7156680" y="2860673"/>
            <a:ext cx="47625" cy="38100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5" name="Oval 160"/>
          <p:cNvSpPr>
            <a:spLocks noChangeArrowheads="1"/>
          </p:cNvSpPr>
          <p:nvPr/>
        </p:nvSpPr>
        <p:spPr bwMode="auto">
          <a:xfrm>
            <a:off x="7156680" y="2936873"/>
            <a:ext cx="47625" cy="36512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6" name="Oval 161"/>
          <p:cNvSpPr>
            <a:spLocks noChangeArrowheads="1"/>
          </p:cNvSpPr>
          <p:nvPr/>
        </p:nvSpPr>
        <p:spPr bwMode="auto">
          <a:xfrm>
            <a:off x="6969355" y="2409823"/>
            <a:ext cx="44450" cy="36512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7" name="Oval 162"/>
          <p:cNvSpPr>
            <a:spLocks noChangeArrowheads="1"/>
          </p:cNvSpPr>
          <p:nvPr/>
        </p:nvSpPr>
        <p:spPr bwMode="auto">
          <a:xfrm>
            <a:off x="7016980" y="2370135"/>
            <a:ext cx="42863" cy="39688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8" name="Oval 163"/>
          <p:cNvSpPr>
            <a:spLocks noChangeArrowheads="1"/>
          </p:cNvSpPr>
          <p:nvPr/>
        </p:nvSpPr>
        <p:spPr bwMode="auto">
          <a:xfrm>
            <a:off x="7016980" y="2446335"/>
            <a:ext cx="42863" cy="39688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9" name="Freeform 164"/>
          <p:cNvSpPr>
            <a:spLocks/>
          </p:cNvSpPr>
          <p:nvPr/>
        </p:nvSpPr>
        <p:spPr bwMode="auto">
          <a:xfrm>
            <a:off x="7064605" y="2333623"/>
            <a:ext cx="42863" cy="36512"/>
          </a:xfrm>
          <a:custGeom>
            <a:avLst/>
            <a:gdLst>
              <a:gd name="T0" fmla="*/ 13 w 26"/>
              <a:gd name="T1" fmla="*/ 0 h 22"/>
              <a:gd name="T2" fmla="*/ 0 w 26"/>
              <a:gd name="T3" fmla="*/ 10 h 22"/>
              <a:gd name="T4" fmla="*/ 13 w 26"/>
              <a:gd name="T5" fmla="*/ 22 h 22"/>
              <a:gd name="T6" fmla="*/ 26 w 26"/>
              <a:gd name="T7" fmla="*/ 10 h 22"/>
              <a:gd name="T8" fmla="*/ 13 w 26"/>
              <a:gd name="T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2">
                <a:moveTo>
                  <a:pt x="13" y="0"/>
                </a:moveTo>
                <a:cubicBezTo>
                  <a:pt x="6" y="0"/>
                  <a:pt x="0" y="5"/>
                  <a:pt x="0" y="10"/>
                </a:cubicBezTo>
                <a:cubicBezTo>
                  <a:pt x="0" y="17"/>
                  <a:pt x="6" y="22"/>
                  <a:pt x="13" y="22"/>
                </a:cubicBezTo>
                <a:cubicBezTo>
                  <a:pt x="20" y="22"/>
                  <a:pt x="26" y="17"/>
                  <a:pt x="26" y="10"/>
                </a:cubicBezTo>
                <a:cubicBezTo>
                  <a:pt x="26" y="5"/>
                  <a:pt x="20" y="0"/>
                  <a:pt x="13" y="0"/>
                </a:cubicBezTo>
              </a:path>
            </a:pathLst>
          </a:custGeom>
          <a:noFill/>
          <a:ln w="11113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0" name="Oval 165"/>
          <p:cNvSpPr>
            <a:spLocks noChangeArrowheads="1"/>
          </p:cNvSpPr>
          <p:nvPr/>
        </p:nvSpPr>
        <p:spPr bwMode="auto">
          <a:xfrm>
            <a:off x="7064605" y="2409823"/>
            <a:ext cx="42863" cy="36512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1" name="Oval 166"/>
          <p:cNvSpPr>
            <a:spLocks noChangeArrowheads="1"/>
          </p:cNvSpPr>
          <p:nvPr/>
        </p:nvSpPr>
        <p:spPr bwMode="auto">
          <a:xfrm>
            <a:off x="7064605" y="2486023"/>
            <a:ext cx="42863" cy="34925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2" name="Oval 167"/>
          <p:cNvSpPr>
            <a:spLocks noChangeArrowheads="1"/>
          </p:cNvSpPr>
          <p:nvPr/>
        </p:nvSpPr>
        <p:spPr bwMode="auto">
          <a:xfrm>
            <a:off x="7110643" y="2295523"/>
            <a:ext cx="46037" cy="38100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3" name="Oval 168"/>
          <p:cNvSpPr>
            <a:spLocks noChangeArrowheads="1"/>
          </p:cNvSpPr>
          <p:nvPr/>
        </p:nvSpPr>
        <p:spPr bwMode="auto">
          <a:xfrm>
            <a:off x="7110643" y="2370135"/>
            <a:ext cx="46037" cy="39688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" name="Oval 169"/>
          <p:cNvSpPr>
            <a:spLocks noChangeArrowheads="1"/>
          </p:cNvSpPr>
          <p:nvPr/>
        </p:nvSpPr>
        <p:spPr bwMode="auto">
          <a:xfrm>
            <a:off x="7110643" y="2446335"/>
            <a:ext cx="46037" cy="39688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5" name="Oval 170"/>
          <p:cNvSpPr>
            <a:spLocks noChangeArrowheads="1"/>
          </p:cNvSpPr>
          <p:nvPr/>
        </p:nvSpPr>
        <p:spPr bwMode="auto">
          <a:xfrm>
            <a:off x="7110643" y="2525710"/>
            <a:ext cx="46037" cy="34925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6" name="Oval 171"/>
          <p:cNvSpPr>
            <a:spLocks noChangeArrowheads="1"/>
          </p:cNvSpPr>
          <p:nvPr/>
        </p:nvSpPr>
        <p:spPr bwMode="auto">
          <a:xfrm>
            <a:off x="7156680" y="2257423"/>
            <a:ext cx="47625" cy="38100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7" name="Freeform 172"/>
          <p:cNvSpPr>
            <a:spLocks/>
          </p:cNvSpPr>
          <p:nvPr/>
        </p:nvSpPr>
        <p:spPr bwMode="auto">
          <a:xfrm>
            <a:off x="7156680" y="2333623"/>
            <a:ext cx="47625" cy="36512"/>
          </a:xfrm>
          <a:custGeom>
            <a:avLst/>
            <a:gdLst>
              <a:gd name="T0" fmla="*/ 13 w 28"/>
              <a:gd name="T1" fmla="*/ 0 h 22"/>
              <a:gd name="T2" fmla="*/ 0 w 28"/>
              <a:gd name="T3" fmla="*/ 10 h 22"/>
              <a:gd name="T4" fmla="*/ 13 w 28"/>
              <a:gd name="T5" fmla="*/ 22 h 22"/>
              <a:gd name="T6" fmla="*/ 28 w 28"/>
              <a:gd name="T7" fmla="*/ 10 h 22"/>
              <a:gd name="T8" fmla="*/ 13 w 28"/>
              <a:gd name="T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22">
                <a:moveTo>
                  <a:pt x="13" y="0"/>
                </a:moveTo>
                <a:cubicBezTo>
                  <a:pt x="6" y="0"/>
                  <a:pt x="0" y="5"/>
                  <a:pt x="0" y="10"/>
                </a:cubicBezTo>
                <a:cubicBezTo>
                  <a:pt x="0" y="17"/>
                  <a:pt x="6" y="22"/>
                  <a:pt x="13" y="22"/>
                </a:cubicBezTo>
                <a:cubicBezTo>
                  <a:pt x="21" y="22"/>
                  <a:pt x="28" y="17"/>
                  <a:pt x="28" y="10"/>
                </a:cubicBezTo>
                <a:cubicBezTo>
                  <a:pt x="28" y="5"/>
                  <a:pt x="21" y="0"/>
                  <a:pt x="13" y="0"/>
                </a:cubicBezTo>
              </a:path>
            </a:pathLst>
          </a:custGeom>
          <a:noFill/>
          <a:ln w="11113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8" name="Oval 173"/>
          <p:cNvSpPr>
            <a:spLocks noChangeArrowheads="1"/>
          </p:cNvSpPr>
          <p:nvPr/>
        </p:nvSpPr>
        <p:spPr bwMode="auto">
          <a:xfrm>
            <a:off x="7156680" y="2409823"/>
            <a:ext cx="47625" cy="36512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9" name="Oval 174"/>
          <p:cNvSpPr>
            <a:spLocks noChangeArrowheads="1"/>
          </p:cNvSpPr>
          <p:nvPr/>
        </p:nvSpPr>
        <p:spPr bwMode="auto">
          <a:xfrm>
            <a:off x="7156680" y="2486023"/>
            <a:ext cx="47625" cy="34925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0" name="Oval 175"/>
          <p:cNvSpPr>
            <a:spLocks noChangeArrowheads="1"/>
          </p:cNvSpPr>
          <p:nvPr/>
        </p:nvSpPr>
        <p:spPr bwMode="auto">
          <a:xfrm>
            <a:off x="7156680" y="2560635"/>
            <a:ext cx="47625" cy="39688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1" name="Line 176"/>
          <p:cNvSpPr>
            <a:spLocks noChangeShapeType="1"/>
          </p:cNvSpPr>
          <p:nvPr/>
        </p:nvSpPr>
        <p:spPr bwMode="auto">
          <a:xfrm flipV="1">
            <a:off x="6728055" y="2089148"/>
            <a:ext cx="222250" cy="254000"/>
          </a:xfrm>
          <a:prstGeom prst="line">
            <a:avLst/>
          </a:prstGeom>
          <a:noFill/>
          <a:ln w="11113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2" name="Freeform 177"/>
          <p:cNvSpPr>
            <a:spLocks/>
          </p:cNvSpPr>
          <p:nvPr/>
        </p:nvSpPr>
        <p:spPr bwMode="auto">
          <a:xfrm>
            <a:off x="6916968" y="2066923"/>
            <a:ext cx="52387" cy="58737"/>
          </a:xfrm>
          <a:custGeom>
            <a:avLst/>
            <a:gdLst>
              <a:gd name="T0" fmla="*/ 23 w 31"/>
              <a:gd name="T1" fmla="*/ 34 h 34"/>
              <a:gd name="T2" fmla="*/ 31 w 31"/>
              <a:gd name="T3" fmla="*/ 0 h 34"/>
              <a:gd name="T4" fmla="*/ 0 w 31"/>
              <a:gd name="T5" fmla="*/ 14 h 34"/>
              <a:gd name="T6" fmla="*/ 17 w 31"/>
              <a:gd name="T7" fmla="*/ 16 h 34"/>
              <a:gd name="T8" fmla="*/ 23 w 31"/>
              <a:gd name="T9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4">
                <a:moveTo>
                  <a:pt x="23" y="34"/>
                </a:moveTo>
                <a:lnTo>
                  <a:pt x="31" y="0"/>
                </a:lnTo>
                <a:lnTo>
                  <a:pt x="0" y="14"/>
                </a:lnTo>
                <a:lnTo>
                  <a:pt x="17" y="16"/>
                </a:lnTo>
                <a:lnTo>
                  <a:pt x="23" y="34"/>
                </a:lnTo>
                <a:close/>
              </a:path>
            </a:pathLst>
          </a:cu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3" name="Line 178"/>
          <p:cNvSpPr>
            <a:spLocks noChangeShapeType="1"/>
          </p:cNvSpPr>
          <p:nvPr/>
        </p:nvSpPr>
        <p:spPr bwMode="auto">
          <a:xfrm>
            <a:off x="6656618" y="2608260"/>
            <a:ext cx="287337" cy="166688"/>
          </a:xfrm>
          <a:prstGeom prst="line">
            <a:avLst/>
          </a:prstGeom>
          <a:noFill/>
          <a:ln w="11113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" name="Freeform 179"/>
          <p:cNvSpPr>
            <a:spLocks/>
          </p:cNvSpPr>
          <p:nvPr/>
        </p:nvSpPr>
        <p:spPr bwMode="auto">
          <a:xfrm>
            <a:off x="6912205" y="2743198"/>
            <a:ext cx="57150" cy="46037"/>
          </a:xfrm>
          <a:custGeom>
            <a:avLst/>
            <a:gdLst>
              <a:gd name="T0" fmla="*/ 0 w 34"/>
              <a:gd name="T1" fmla="*/ 27 h 27"/>
              <a:gd name="T2" fmla="*/ 34 w 34"/>
              <a:gd name="T3" fmla="*/ 27 h 27"/>
              <a:gd name="T4" fmla="*/ 15 w 34"/>
              <a:gd name="T5" fmla="*/ 0 h 27"/>
              <a:gd name="T6" fmla="*/ 16 w 34"/>
              <a:gd name="T7" fmla="*/ 17 h 27"/>
              <a:gd name="T8" fmla="*/ 0 w 34"/>
              <a:gd name="T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27">
                <a:moveTo>
                  <a:pt x="0" y="27"/>
                </a:moveTo>
                <a:lnTo>
                  <a:pt x="34" y="27"/>
                </a:lnTo>
                <a:lnTo>
                  <a:pt x="15" y="0"/>
                </a:lnTo>
                <a:lnTo>
                  <a:pt x="16" y="17"/>
                </a:lnTo>
                <a:lnTo>
                  <a:pt x="0" y="27"/>
                </a:lnTo>
                <a:close/>
              </a:path>
            </a:pathLst>
          </a:cu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5" name="Line 180"/>
          <p:cNvSpPr>
            <a:spLocks noChangeShapeType="1"/>
          </p:cNvSpPr>
          <p:nvPr/>
        </p:nvSpPr>
        <p:spPr bwMode="auto">
          <a:xfrm flipV="1">
            <a:off x="6674080" y="2428873"/>
            <a:ext cx="249238" cy="1587"/>
          </a:xfrm>
          <a:prstGeom prst="line">
            <a:avLst/>
          </a:prstGeom>
          <a:noFill/>
          <a:ln w="11113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6" name="Freeform 181"/>
          <p:cNvSpPr>
            <a:spLocks/>
          </p:cNvSpPr>
          <p:nvPr/>
        </p:nvSpPr>
        <p:spPr bwMode="auto">
          <a:xfrm>
            <a:off x="6901093" y="2403473"/>
            <a:ext cx="52387" cy="52387"/>
          </a:xfrm>
          <a:custGeom>
            <a:avLst/>
            <a:gdLst>
              <a:gd name="T0" fmla="*/ 0 w 31"/>
              <a:gd name="T1" fmla="*/ 31 h 31"/>
              <a:gd name="T2" fmla="*/ 31 w 31"/>
              <a:gd name="T3" fmla="*/ 16 h 31"/>
              <a:gd name="T4" fmla="*/ 0 w 31"/>
              <a:gd name="T5" fmla="*/ 0 h 31"/>
              <a:gd name="T6" fmla="*/ 10 w 31"/>
              <a:gd name="T7" fmla="*/ 16 h 31"/>
              <a:gd name="T8" fmla="*/ 0 w 31"/>
              <a:gd name="T9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1">
                <a:moveTo>
                  <a:pt x="0" y="31"/>
                </a:moveTo>
                <a:lnTo>
                  <a:pt x="31" y="16"/>
                </a:lnTo>
                <a:lnTo>
                  <a:pt x="0" y="0"/>
                </a:lnTo>
                <a:lnTo>
                  <a:pt x="10" y="16"/>
                </a:lnTo>
                <a:lnTo>
                  <a:pt x="0" y="31"/>
                </a:lnTo>
                <a:close/>
              </a:path>
            </a:pathLst>
          </a:cu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7" name="Freeform 182"/>
          <p:cNvSpPr>
            <a:spLocks/>
          </p:cNvSpPr>
          <p:nvPr/>
        </p:nvSpPr>
        <p:spPr bwMode="auto">
          <a:xfrm>
            <a:off x="6547080" y="1839910"/>
            <a:ext cx="274638" cy="1181100"/>
          </a:xfrm>
          <a:custGeom>
            <a:avLst/>
            <a:gdLst>
              <a:gd name="T0" fmla="*/ 925 w 925"/>
              <a:gd name="T1" fmla="*/ 0 h 3921"/>
              <a:gd name="T2" fmla="*/ 0 w 925"/>
              <a:gd name="T3" fmla="*/ 327 h 3921"/>
              <a:gd name="T4" fmla="*/ 0 w 925"/>
              <a:gd name="T5" fmla="*/ 3594 h 3921"/>
              <a:gd name="T6" fmla="*/ 925 w 925"/>
              <a:gd name="T7" fmla="*/ 3921 h 3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5" h="3921">
                <a:moveTo>
                  <a:pt x="925" y="0"/>
                </a:moveTo>
                <a:cubicBezTo>
                  <a:pt x="414" y="0"/>
                  <a:pt x="0" y="151"/>
                  <a:pt x="0" y="327"/>
                </a:cubicBezTo>
                <a:lnTo>
                  <a:pt x="0" y="3594"/>
                </a:lnTo>
                <a:cubicBezTo>
                  <a:pt x="0" y="3777"/>
                  <a:pt x="414" y="3921"/>
                  <a:pt x="925" y="3921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188" name="Group 183"/>
          <p:cNvGrpSpPr>
            <a:grpSpLocks/>
          </p:cNvGrpSpPr>
          <p:nvPr/>
        </p:nvGrpSpPr>
        <p:grpSpPr bwMode="auto">
          <a:xfrm>
            <a:off x="7388455" y="2281020"/>
            <a:ext cx="365125" cy="270028"/>
            <a:chOff x="4858" y="1860"/>
            <a:chExt cx="216" cy="302"/>
          </a:xfrm>
          <a:solidFill>
            <a:srgbClr val="008000"/>
          </a:solidFill>
        </p:grpSpPr>
        <p:sp>
          <p:nvSpPr>
            <p:cNvPr id="189" name="Freeform 184"/>
            <p:cNvSpPr>
              <a:spLocks/>
            </p:cNvSpPr>
            <p:nvPr/>
          </p:nvSpPr>
          <p:spPr bwMode="auto">
            <a:xfrm>
              <a:off x="4858" y="1860"/>
              <a:ext cx="216" cy="302"/>
            </a:xfrm>
            <a:custGeom>
              <a:avLst/>
              <a:gdLst>
                <a:gd name="T0" fmla="*/ 162 w 216"/>
                <a:gd name="T1" fmla="*/ 0 h 302"/>
                <a:gd name="T2" fmla="*/ 162 w 216"/>
                <a:gd name="T3" fmla="*/ 76 h 302"/>
                <a:gd name="T4" fmla="*/ 0 w 216"/>
                <a:gd name="T5" fmla="*/ 76 h 302"/>
                <a:gd name="T6" fmla="*/ 0 w 216"/>
                <a:gd name="T7" fmla="*/ 227 h 302"/>
                <a:gd name="T8" fmla="*/ 162 w 216"/>
                <a:gd name="T9" fmla="*/ 227 h 302"/>
                <a:gd name="T10" fmla="*/ 162 w 216"/>
                <a:gd name="T11" fmla="*/ 302 h 302"/>
                <a:gd name="T12" fmla="*/ 216 w 216"/>
                <a:gd name="T13" fmla="*/ 152 h 302"/>
                <a:gd name="T14" fmla="*/ 162 w 216"/>
                <a:gd name="T15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" h="302">
                  <a:moveTo>
                    <a:pt x="162" y="0"/>
                  </a:moveTo>
                  <a:lnTo>
                    <a:pt x="162" y="76"/>
                  </a:lnTo>
                  <a:lnTo>
                    <a:pt x="0" y="76"/>
                  </a:lnTo>
                  <a:lnTo>
                    <a:pt x="0" y="227"/>
                  </a:lnTo>
                  <a:lnTo>
                    <a:pt x="162" y="227"/>
                  </a:lnTo>
                  <a:lnTo>
                    <a:pt x="162" y="302"/>
                  </a:lnTo>
                  <a:lnTo>
                    <a:pt x="216" y="152"/>
                  </a:lnTo>
                  <a:lnTo>
                    <a:pt x="16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0" name="Freeform 185"/>
            <p:cNvSpPr>
              <a:spLocks/>
            </p:cNvSpPr>
            <p:nvPr/>
          </p:nvSpPr>
          <p:spPr bwMode="auto">
            <a:xfrm>
              <a:off x="4858" y="1860"/>
              <a:ext cx="216" cy="302"/>
            </a:xfrm>
            <a:custGeom>
              <a:avLst/>
              <a:gdLst>
                <a:gd name="T0" fmla="*/ 162 w 216"/>
                <a:gd name="T1" fmla="*/ 0 h 302"/>
                <a:gd name="T2" fmla="*/ 162 w 216"/>
                <a:gd name="T3" fmla="*/ 76 h 302"/>
                <a:gd name="T4" fmla="*/ 0 w 216"/>
                <a:gd name="T5" fmla="*/ 76 h 302"/>
                <a:gd name="T6" fmla="*/ 0 w 216"/>
                <a:gd name="T7" fmla="*/ 227 h 302"/>
                <a:gd name="T8" fmla="*/ 162 w 216"/>
                <a:gd name="T9" fmla="*/ 227 h 302"/>
                <a:gd name="T10" fmla="*/ 162 w 216"/>
                <a:gd name="T11" fmla="*/ 302 h 302"/>
                <a:gd name="T12" fmla="*/ 216 w 216"/>
                <a:gd name="T13" fmla="*/ 152 h 302"/>
                <a:gd name="T14" fmla="*/ 162 w 216"/>
                <a:gd name="T15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" h="302">
                  <a:moveTo>
                    <a:pt x="162" y="0"/>
                  </a:moveTo>
                  <a:lnTo>
                    <a:pt x="162" y="76"/>
                  </a:lnTo>
                  <a:lnTo>
                    <a:pt x="0" y="76"/>
                  </a:lnTo>
                  <a:lnTo>
                    <a:pt x="0" y="227"/>
                  </a:lnTo>
                  <a:lnTo>
                    <a:pt x="162" y="227"/>
                  </a:lnTo>
                  <a:lnTo>
                    <a:pt x="162" y="302"/>
                  </a:lnTo>
                  <a:lnTo>
                    <a:pt x="216" y="152"/>
                  </a:lnTo>
                  <a:lnTo>
                    <a:pt x="162" y="0"/>
                  </a:lnTo>
                  <a:close/>
                </a:path>
              </a:pathLst>
            </a:custGeom>
            <a:grp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91" name="Freeform 186"/>
          <p:cNvSpPr>
            <a:spLocks noEditPoints="1"/>
          </p:cNvSpPr>
          <p:nvPr/>
        </p:nvSpPr>
        <p:spPr bwMode="auto">
          <a:xfrm>
            <a:off x="3956280" y="1884360"/>
            <a:ext cx="1147763" cy="531813"/>
          </a:xfrm>
          <a:custGeom>
            <a:avLst/>
            <a:gdLst>
              <a:gd name="T0" fmla="*/ 309 w 7716"/>
              <a:gd name="T1" fmla="*/ 310 h 3537"/>
              <a:gd name="T2" fmla="*/ 559 w 7716"/>
              <a:gd name="T3" fmla="*/ 615 h 3537"/>
              <a:gd name="T4" fmla="*/ 823 w 7716"/>
              <a:gd name="T5" fmla="*/ 914 h 3537"/>
              <a:gd name="T6" fmla="*/ 1110 w 7716"/>
              <a:gd name="T7" fmla="*/ 1202 h 3537"/>
              <a:gd name="T8" fmla="*/ 1426 w 7716"/>
              <a:gd name="T9" fmla="*/ 1478 h 3537"/>
              <a:gd name="T10" fmla="*/ 1779 w 7716"/>
              <a:gd name="T11" fmla="*/ 1736 h 3537"/>
              <a:gd name="T12" fmla="*/ 1971 w 7716"/>
              <a:gd name="T13" fmla="*/ 1859 h 3537"/>
              <a:gd name="T14" fmla="*/ 2177 w 7716"/>
              <a:gd name="T15" fmla="*/ 1976 h 3537"/>
              <a:gd name="T16" fmla="*/ 2395 w 7716"/>
              <a:gd name="T17" fmla="*/ 2088 h 3537"/>
              <a:gd name="T18" fmla="*/ 2628 w 7716"/>
              <a:gd name="T19" fmla="*/ 2193 h 3537"/>
              <a:gd name="T20" fmla="*/ 2875 w 7716"/>
              <a:gd name="T21" fmla="*/ 2293 h 3537"/>
              <a:gd name="T22" fmla="*/ 3137 w 7716"/>
              <a:gd name="T23" fmla="*/ 2387 h 3537"/>
              <a:gd name="T24" fmla="*/ 3412 w 7716"/>
              <a:gd name="T25" fmla="*/ 2475 h 3537"/>
              <a:gd name="T26" fmla="*/ 3699 w 7716"/>
              <a:gd name="T27" fmla="*/ 2557 h 3537"/>
              <a:gd name="T28" fmla="*/ 4308 w 7716"/>
              <a:gd name="T29" fmla="*/ 2709 h 3537"/>
              <a:gd name="T30" fmla="*/ 4955 w 7716"/>
              <a:gd name="T31" fmla="*/ 2846 h 3537"/>
              <a:gd name="T32" fmla="*/ 5633 w 7716"/>
              <a:gd name="T33" fmla="*/ 2968 h 3537"/>
              <a:gd name="T34" fmla="*/ 6333 w 7716"/>
              <a:gd name="T35" fmla="*/ 3082 h 3537"/>
              <a:gd name="T36" fmla="*/ 7049 w 7716"/>
              <a:gd name="T37" fmla="*/ 3189 h 3537"/>
              <a:gd name="T38" fmla="*/ 7629 w 7716"/>
              <a:gd name="T39" fmla="*/ 3357 h 3537"/>
              <a:gd name="T40" fmla="*/ 6677 w 7716"/>
              <a:gd name="T41" fmla="*/ 3219 h 3537"/>
              <a:gd name="T42" fmla="*/ 5967 w 7716"/>
              <a:gd name="T43" fmla="*/ 3109 h 3537"/>
              <a:gd name="T44" fmla="*/ 5275 w 7716"/>
              <a:gd name="T45" fmla="*/ 2990 h 3537"/>
              <a:gd name="T46" fmla="*/ 4610 w 7716"/>
              <a:gd name="T47" fmla="*/ 2861 h 3537"/>
              <a:gd name="T48" fmla="*/ 3977 w 7716"/>
              <a:gd name="T49" fmla="*/ 2716 h 3537"/>
              <a:gd name="T50" fmla="*/ 3531 w 7716"/>
              <a:gd name="T51" fmla="*/ 2596 h 3537"/>
              <a:gd name="T52" fmla="*/ 3247 w 7716"/>
              <a:gd name="T53" fmla="*/ 2511 h 3537"/>
              <a:gd name="T54" fmla="*/ 2976 w 7716"/>
              <a:gd name="T55" fmla="*/ 2419 h 3537"/>
              <a:gd name="T56" fmla="*/ 2717 w 7716"/>
              <a:gd name="T57" fmla="*/ 2321 h 3537"/>
              <a:gd name="T58" fmla="*/ 2474 w 7716"/>
              <a:gd name="T59" fmla="*/ 2217 h 3537"/>
              <a:gd name="T60" fmla="*/ 2246 w 7716"/>
              <a:gd name="T61" fmla="*/ 2106 h 3537"/>
              <a:gd name="T62" fmla="*/ 2030 w 7716"/>
              <a:gd name="T63" fmla="*/ 1990 h 3537"/>
              <a:gd name="T64" fmla="*/ 1828 w 7716"/>
              <a:gd name="T65" fmla="*/ 1868 h 3537"/>
              <a:gd name="T66" fmla="*/ 1546 w 7716"/>
              <a:gd name="T67" fmla="*/ 1675 h 3537"/>
              <a:gd name="T68" fmla="*/ 1207 w 7716"/>
              <a:gd name="T69" fmla="*/ 1403 h 3537"/>
              <a:gd name="T70" fmla="*/ 903 w 7716"/>
              <a:gd name="T71" fmla="*/ 1117 h 3537"/>
              <a:gd name="T72" fmla="*/ 625 w 7716"/>
              <a:gd name="T73" fmla="*/ 820 h 3537"/>
              <a:gd name="T74" fmla="*/ 368 w 7716"/>
              <a:gd name="T75" fmla="*/ 516 h 3537"/>
              <a:gd name="T76" fmla="*/ 0 w 7716"/>
              <a:gd name="T77" fmla="*/ 52 h 3537"/>
              <a:gd name="T78" fmla="*/ 7298 w 7716"/>
              <a:gd name="T79" fmla="*/ 2995 h 3537"/>
              <a:gd name="T80" fmla="*/ 7221 w 7716"/>
              <a:gd name="T81" fmla="*/ 3528 h 3537"/>
              <a:gd name="T82" fmla="*/ 7190 w 7716"/>
              <a:gd name="T83" fmla="*/ 3451 h 3537"/>
              <a:gd name="T84" fmla="*/ 7609 w 7716"/>
              <a:gd name="T85" fmla="*/ 3348 h 3537"/>
              <a:gd name="T86" fmla="*/ 7239 w 7716"/>
              <a:gd name="T87" fmla="*/ 3002 h 3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716" h="3537">
                <a:moveTo>
                  <a:pt x="66" y="0"/>
                </a:moveTo>
                <a:lnTo>
                  <a:pt x="309" y="310"/>
                </a:lnTo>
                <a:lnTo>
                  <a:pt x="432" y="463"/>
                </a:lnTo>
                <a:lnTo>
                  <a:pt x="559" y="615"/>
                </a:lnTo>
                <a:lnTo>
                  <a:pt x="688" y="766"/>
                </a:lnTo>
                <a:lnTo>
                  <a:pt x="823" y="914"/>
                </a:lnTo>
                <a:lnTo>
                  <a:pt x="963" y="1060"/>
                </a:lnTo>
                <a:lnTo>
                  <a:pt x="1110" y="1202"/>
                </a:lnTo>
                <a:lnTo>
                  <a:pt x="1263" y="1342"/>
                </a:lnTo>
                <a:lnTo>
                  <a:pt x="1426" y="1478"/>
                </a:lnTo>
                <a:lnTo>
                  <a:pt x="1597" y="1609"/>
                </a:lnTo>
                <a:lnTo>
                  <a:pt x="1779" y="1736"/>
                </a:lnTo>
                <a:lnTo>
                  <a:pt x="1874" y="1798"/>
                </a:lnTo>
                <a:lnTo>
                  <a:pt x="1971" y="1859"/>
                </a:lnTo>
                <a:lnTo>
                  <a:pt x="2073" y="1918"/>
                </a:lnTo>
                <a:lnTo>
                  <a:pt x="2177" y="1976"/>
                </a:lnTo>
                <a:lnTo>
                  <a:pt x="2284" y="2033"/>
                </a:lnTo>
                <a:lnTo>
                  <a:pt x="2395" y="2088"/>
                </a:lnTo>
                <a:lnTo>
                  <a:pt x="2510" y="2141"/>
                </a:lnTo>
                <a:lnTo>
                  <a:pt x="2628" y="2193"/>
                </a:lnTo>
                <a:lnTo>
                  <a:pt x="2749" y="2244"/>
                </a:lnTo>
                <a:lnTo>
                  <a:pt x="2875" y="2293"/>
                </a:lnTo>
                <a:lnTo>
                  <a:pt x="3004" y="2340"/>
                </a:lnTo>
                <a:lnTo>
                  <a:pt x="3137" y="2387"/>
                </a:lnTo>
                <a:lnTo>
                  <a:pt x="3273" y="2431"/>
                </a:lnTo>
                <a:lnTo>
                  <a:pt x="3412" y="2475"/>
                </a:lnTo>
                <a:lnTo>
                  <a:pt x="3554" y="2516"/>
                </a:lnTo>
                <a:lnTo>
                  <a:pt x="3699" y="2557"/>
                </a:lnTo>
                <a:lnTo>
                  <a:pt x="3999" y="2636"/>
                </a:lnTo>
                <a:lnTo>
                  <a:pt x="4308" y="2709"/>
                </a:lnTo>
                <a:lnTo>
                  <a:pt x="4627" y="2779"/>
                </a:lnTo>
                <a:lnTo>
                  <a:pt x="4955" y="2846"/>
                </a:lnTo>
                <a:lnTo>
                  <a:pt x="5291" y="2909"/>
                </a:lnTo>
                <a:lnTo>
                  <a:pt x="5633" y="2968"/>
                </a:lnTo>
                <a:lnTo>
                  <a:pt x="5980" y="3026"/>
                </a:lnTo>
                <a:lnTo>
                  <a:pt x="6333" y="3082"/>
                </a:lnTo>
                <a:lnTo>
                  <a:pt x="6689" y="3136"/>
                </a:lnTo>
                <a:lnTo>
                  <a:pt x="7049" y="3189"/>
                </a:lnTo>
                <a:lnTo>
                  <a:pt x="7640" y="3274"/>
                </a:lnTo>
                <a:lnTo>
                  <a:pt x="7629" y="3357"/>
                </a:lnTo>
                <a:lnTo>
                  <a:pt x="7036" y="3272"/>
                </a:lnTo>
                <a:lnTo>
                  <a:pt x="6677" y="3219"/>
                </a:lnTo>
                <a:lnTo>
                  <a:pt x="6320" y="3164"/>
                </a:lnTo>
                <a:lnTo>
                  <a:pt x="5967" y="3109"/>
                </a:lnTo>
                <a:lnTo>
                  <a:pt x="5618" y="3051"/>
                </a:lnTo>
                <a:lnTo>
                  <a:pt x="5275" y="2990"/>
                </a:lnTo>
                <a:lnTo>
                  <a:pt x="4939" y="2927"/>
                </a:lnTo>
                <a:lnTo>
                  <a:pt x="4610" y="2861"/>
                </a:lnTo>
                <a:lnTo>
                  <a:pt x="4289" y="2791"/>
                </a:lnTo>
                <a:lnTo>
                  <a:pt x="3977" y="2716"/>
                </a:lnTo>
                <a:lnTo>
                  <a:pt x="3677" y="2638"/>
                </a:lnTo>
                <a:lnTo>
                  <a:pt x="3531" y="2596"/>
                </a:lnTo>
                <a:lnTo>
                  <a:pt x="3387" y="2554"/>
                </a:lnTo>
                <a:lnTo>
                  <a:pt x="3247" y="2511"/>
                </a:lnTo>
                <a:lnTo>
                  <a:pt x="3109" y="2465"/>
                </a:lnTo>
                <a:lnTo>
                  <a:pt x="2976" y="2419"/>
                </a:lnTo>
                <a:lnTo>
                  <a:pt x="2845" y="2370"/>
                </a:lnTo>
                <a:lnTo>
                  <a:pt x="2717" y="2321"/>
                </a:lnTo>
                <a:lnTo>
                  <a:pt x="2594" y="2270"/>
                </a:lnTo>
                <a:lnTo>
                  <a:pt x="2474" y="2217"/>
                </a:lnTo>
                <a:lnTo>
                  <a:pt x="2358" y="2162"/>
                </a:lnTo>
                <a:lnTo>
                  <a:pt x="2246" y="2106"/>
                </a:lnTo>
                <a:lnTo>
                  <a:pt x="2136" y="2049"/>
                </a:lnTo>
                <a:lnTo>
                  <a:pt x="2030" y="1990"/>
                </a:lnTo>
                <a:lnTo>
                  <a:pt x="1928" y="1929"/>
                </a:lnTo>
                <a:lnTo>
                  <a:pt x="1828" y="1868"/>
                </a:lnTo>
                <a:lnTo>
                  <a:pt x="1731" y="1805"/>
                </a:lnTo>
                <a:lnTo>
                  <a:pt x="1546" y="1675"/>
                </a:lnTo>
                <a:lnTo>
                  <a:pt x="1372" y="1541"/>
                </a:lnTo>
                <a:lnTo>
                  <a:pt x="1207" y="1403"/>
                </a:lnTo>
                <a:lnTo>
                  <a:pt x="1051" y="1262"/>
                </a:lnTo>
                <a:lnTo>
                  <a:pt x="903" y="1117"/>
                </a:lnTo>
                <a:lnTo>
                  <a:pt x="761" y="970"/>
                </a:lnTo>
                <a:lnTo>
                  <a:pt x="625" y="820"/>
                </a:lnTo>
                <a:lnTo>
                  <a:pt x="494" y="669"/>
                </a:lnTo>
                <a:lnTo>
                  <a:pt x="368" y="516"/>
                </a:lnTo>
                <a:lnTo>
                  <a:pt x="243" y="361"/>
                </a:lnTo>
                <a:lnTo>
                  <a:pt x="0" y="52"/>
                </a:lnTo>
                <a:lnTo>
                  <a:pt x="66" y="0"/>
                </a:lnTo>
                <a:close/>
                <a:moveTo>
                  <a:pt x="7298" y="2995"/>
                </a:moveTo>
                <a:lnTo>
                  <a:pt x="7716" y="3327"/>
                </a:lnTo>
                <a:lnTo>
                  <a:pt x="7221" y="3528"/>
                </a:lnTo>
                <a:cubicBezTo>
                  <a:pt x="7200" y="3537"/>
                  <a:pt x="7175" y="3527"/>
                  <a:pt x="7167" y="3505"/>
                </a:cubicBezTo>
                <a:cubicBezTo>
                  <a:pt x="7158" y="3484"/>
                  <a:pt x="7168" y="3460"/>
                  <a:pt x="7190" y="3451"/>
                </a:cubicBezTo>
                <a:lnTo>
                  <a:pt x="7619" y="3277"/>
                </a:lnTo>
                <a:lnTo>
                  <a:pt x="7609" y="3348"/>
                </a:lnTo>
                <a:lnTo>
                  <a:pt x="7246" y="3060"/>
                </a:lnTo>
                <a:cubicBezTo>
                  <a:pt x="7228" y="3046"/>
                  <a:pt x="7225" y="3020"/>
                  <a:pt x="7239" y="3002"/>
                </a:cubicBezTo>
                <a:cubicBezTo>
                  <a:pt x="7253" y="2984"/>
                  <a:pt x="7280" y="2981"/>
                  <a:pt x="7298" y="2995"/>
                </a:cubicBezTo>
                <a:close/>
              </a:path>
            </a:pathLst>
          </a:custGeom>
          <a:solidFill>
            <a:srgbClr val="0000FF"/>
          </a:solidFill>
          <a:ln w="0" cap="flat">
            <a:solidFill>
              <a:srgbClr val="0000FF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2" name="Freeform 187"/>
          <p:cNvSpPr>
            <a:spLocks/>
          </p:cNvSpPr>
          <p:nvPr/>
        </p:nvSpPr>
        <p:spPr bwMode="auto">
          <a:xfrm>
            <a:off x="4946880" y="2054223"/>
            <a:ext cx="492125" cy="777875"/>
          </a:xfrm>
          <a:custGeom>
            <a:avLst/>
            <a:gdLst>
              <a:gd name="T0" fmla="*/ 145 w 291"/>
              <a:gd name="T1" fmla="*/ 122 h 454"/>
              <a:gd name="T2" fmla="*/ 112 w 291"/>
              <a:gd name="T3" fmla="*/ 49 h 454"/>
              <a:gd name="T4" fmla="*/ 98 w 291"/>
              <a:gd name="T5" fmla="*/ 133 h 454"/>
              <a:gd name="T6" fmla="*/ 5 w 291"/>
              <a:gd name="T7" fmla="*/ 49 h 454"/>
              <a:gd name="T8" fmla="*/ 62 w 291"/>
              <a:gd name="T9" fmla="*/ 160 h 454"/>
              <a:gd name="T10" fmla="*/ 0 w 291"/>
              <a:gd name="T11" fmla="*/ 181 h 454"/>
              <a:gd name="T12" fmla="*/ 50 w 291"/>
              <a:gd name="T13" fmla="*/ 248 h 454"/>
              <a:gd name="T14" fmla="*/ 1 w 291"/>
              <a:gd name="T15" fmla="*/ 306 h 454"/>
              <a:gd name="T16" fmla="*/ 76 w 291"/>
              <a:gd name="T17" fmla="*/ 293 h 454"/>
              <a:gd name="T18" fmla="*/ 64 w 291"/>
              <a:gd name="T19" fmla="*/ 370 h 454"/>
              <a:gd name="T20" fmla="*/ 104 w 291"/>
              <a:gd name="T21" fmla="*/ 328 h 454"/>
              <a:gd name="T22" fmla="*/ 114 w 291"/>
              <a:gd name="T23" fmla="*/ 454 h 454"/>
              <a:gd name="T24" fmla="*/ 142 w 291"/>
              <a:gd name="T25" fmla="*/ 314 h 454"/>
              <a:gd name="T26" fmla="*/ 178 w 291"/>
              <a:gd name="T27" fmla="*/ 415 h 454"/>
              <a:gd name="T28" fmla="*/ 189 w 291"/>
              <a:gd name="T29" fmla="*/ 304 h 454"/>
              <a:gd name="T30" fmla="*/ 244 w 291"/>
              <a:gd name="T31" fmla="*/ 380 h 454"/>
              <a:gd name="T32" fmla="*/ 227 w 291"/>
              <a:gd name="T33" fmla="*/ 272 h 454"/>
              <a:gd name="T34" fmla="*/ 291 w 291"/>
              <a:gd name="T35" fmla="*/ 279 h 454"/>
              <a:gd name="T36" fmla="*/ 237 w 291"/>
              <a:gd name="T37" fmla="*/ 220 h 454"/>
              <a:gd name="T38" fmla="*/ 284 w 291"/>
              <a:gd name="T39" fmla="*/ 171 h 454"/>
              <a:gd name="T40" fmla="*/ 225 w 291"/>
              <a:gd name="T41" fmla="*/ 154 h 454"/>
              <a:gd name="T42" fmla="*/ 248 w 291"/>
              <a:gd name="T43" fmla="*/ 94 h 454"/>
              <a:gd name="T44" fmla="*/ 191 w 291"/>
              <a:gd name="T45" fmla="*/ 112 h 454"/>
              <a:gd name="T46" fmla="*/ 196 w 291"/>
              <a:gd name="T47" fmla="*/ 0 h 454"/>
              <a:gd name="T48" fmla="*/ 145 w 291"/>
              <a:gd name="T49" fmla="*/ 122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91" h="454">
                <a:moveTo>
                  <a:pt x="145" y="122"/>
                </a:moveTo>
                <a:lnTo>
                  <a:pt x="112" y="49"/>
                </a:lnTo>
                <a:lnTo>
                  <a:pt x="98" y="133"/>
                </a:lnTo>
                <a:lnTo>
                  <a:pt x="5" y="49"/>
                </a:lnTo>
                <a:lnTo>
                  <a:pt x="62" y="160"/>
                </a:lnTo>
                <a:lnTo>
                  <a:pt x="0" y="181"/>
                </a:lnTo>
                <a:lnTo>
                  <a:pt x="50" y="248"/>
                </a:lnTo>
                <a:lnTo>
                  <a:pt x="1" y="306"/>
                </a:lnTo>
                <a:lnTo>
                  <a:pt x="76" y="293"/>
                </a:lnTo>
                <a:lnTo>
                  <a:pt x="64" y="370"/>
                </a:lnTo>
                <a:lnTo>
                  <a:pt x="104" y="328"/>
                </a:lnTo>
                <a:lnTo>
                  <a:pt x="114" y="454"/>
                </a:lnTo>
                <a:lnTo>
                  <a:pt x="142" y="314"/>
                </a:lnTo>
                <a:lnTo>
                  <a:pt x="178" y="415"/>
                </a:lnTo>
                <a:lnTo>
                  <a:pt x="189" y="304"/>
                </a:lnTo>
                <a:lnTo>
                  <a:pt x="244" y="380"/>
                </a:lnTo>
                <a:lnTo>
                  <a:pt x="227" y="272"/>
                </a:lnTo>
                <a:lnTo>
                  <a:pt x="291" y="279"/>
                </a:lnTo>
                <a:lnTo>
                  <a:pt x="237" y="220"/>
                </a:lnTo>
                <a:lnTo>
                  <a:pt x="284" y="171"/>
                </a:lnTo>
                <a:lnTo>
                  <a:pt x="225" y="154"/>
                </a:lnTo>
                <a:lnTo>
                  <a:pt x="248" y="94"/>
                </a:lnTo>
                <a:lnTo>
                  <a:pt x="191" y="112"/>
                </a:lnTo>
                <a:lnTo>
                  <a:pt x="196" y="0"/>
                </a:lnTo>
                <a:lnTo>
                  <a:pt x="145" y="122"/>
                </a:lnTo>
                <a:close/>
              </a:path>
            </a:pathLst>
          </a:custGeom>
          <a:noFill/>
          <a:ln w="11113" cap="rnd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3" name="Rectangle 188"/>
          <p:cNvSpPr>
            <a:spLocks noChangeArrowheads="1"/>
          </p:cNvSpPr>
          <p:nvPr/>
        </p:nvSpPr>
        <p:spPr bwMode="auto">
          <a:xfrm>
            <a:off x="4195993" y="2178048"/>
            <a:ext cx="936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ja-JP" altLang="en-US" sz="1300">
                <a:solidFill>
                  <a:srgbClr val="0000FF"/>
                </a:solidFill>
                <a:latin typeface="ＭＳ Ｐゴシック" charset="0"/>
              </a:rPr>
              <a:t>ｅ</a:t>
            </a:r>
            <a:endParaRPr lang="ja-JP" altLang="en-US" sz="1800">
              <a:latin typeface="Arial" charset="0"/>
            </a:endParaRPr>
          </a:p>
        </p:txBody>
      </p:sp>
      <p:sp>
        <p:nvSpPr>
          <p:cNvPr id="194" name="Freeform 189"/>
          <p:cNvSpPr>
            <a:spLocks/>
          </p:cNvSpPr>
          <p:nvPr/>
        </p:nvSpPr>
        <p:spPr bwMode="auto">
          <a:xfrm>
            <a:off x="5286605" y="1633535"/>
            <a:ext cx="841375" cy="482600"/>
          </a:xfrm>
          <a:custGeom>
            <a:avLst/>
            <a:gdLst>
              <a:gd name="T0" fmla="*/ 0 w 498"/>
              <a:gd name="T1" fmla="*/ 281 h 281"/>
              <a:gd name="T2" fmla="*/ 265 w 498"/>
              <a:gd name="T3" fmla="*/ 35 h 281"/>
              <a:gd name="T4" fmla="*/ 498 w 498"/>
              <a:gd name="T5" fmla="*/ 70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98" h="281">
                <a:moveTo>
                  <a:pt x="0" y="281"/>
                </a:moveTo>
                <a:cubicBezTo>
                  <a:pt x="91" y="176"/>
                  <a:pt x="182" y="70"/>
                  <a:pt x="265" y="35"/>
                </a:cubicBezTo>
                <a:cubicBezTo>
                  <a:pt x="348" y="0"/>
                  <a:pt x="423" y="35"/>
                  <a:pt x="498" y="7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5" name="Freeform 190"/>
          <p:cNvSpPr>
            <a:spLocks/>
          </p:cNvSpPr>
          <p:nvPr/>
        </p:nvSpPr>
        <p:spPr bwMode="auto">
          <a:xfrm>
            <a:off x="5267555" y="1781173"/>
            <a:ext cx="793750" cy="400050"/>
          </a:xfrm>
          <a:custGeom>
            <a:avLst/>
            <a:gdLst>
              <a:gd name="T0" fmla="*/ 0 w 470"/>
              <a:gd name="T1" fmla="*/ 233 h 233"/>
              <a:gd name="T2" fmla="*/ 269 w 470"/>
              <a:gd name="T3" fmla="*/ 24 h 233"/>
              <a:gd name="T4" fmla="*/ 470 w 470"/>
              <a:gd name="T5" fmla="*/ 89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0" h="233">
                <a:moveTo>
                  <a:pt x="0" y="233"/>
                </a:moveTo>
                <a:cubicBezTo>
                  <a:pt x="96" y="141"/>
                  <a:pt x="191" y="48"/>
                  <a:pt x="269" y="24"/>
                </a:cubicBezTo>
                <a:cubicBezTo>
                  <a:pt x="348" y="0"/>
                  <a:pt x="409" y="44"/>
                  <a:pt x="470" y="89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6" name="Line 191"/>
          <p:cNvSpPr>
            <a:spLocks noChangeShapeType="1"/>
          </p:cNvSpPr>
          <p:nvPr/>
        </p:nvSpPr>
        <p:spPr bwMode="auto">
          <a:xfrm>
            <a:off x="6127980" y="1573210"/>
            <a:ext cx="0" cy="301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7" name="Line 192"/>
          <p:cNvSpPr>
            <a:spLocks noChangeShapeType="1"/>
          </p:cNvSpPr>
          <p:nvPr/>
        </p:nvSpPr>
        <p:spPr bwMode="auto">
          <a:xfrm flipH="1">
            <a:off x="6020030" y="1870073"/>
            <a:ext cx="106363" cy="177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8" name="Freeform 193"/>
          <p:cNvSpPr>
            <a:spLocks/>
          </p:cNvSpPr>
          <p:nvPr/>
        </p:nvSpPr>
        <p:spPr bwMode="auto">
          <a:xfrm>
            <a:off x="5286605" y="1633535"/>
            <a:ext cx="841375" cy="482600"/>
          </a:xfrm>
          <a:custGeom>
            <a:avLst/>
            <a:gdLst>
              <a:gd name="T0" fmla="*/ 0 w 498"/>
              <a:gd name="T1" fmla="*/ 281 h 281"/>
              <a:gd name="T2" fmla="*/ 265 w 498"/>
              <a:gd name="T3" fmla="*/ 35 h 281"/>
              <a:gd name="T4" fmla="*/ 498 w 498"/>
              <a:gd name="T5" fmla="*/ 70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98" h="281">
                <a:moveTo>
                  <a:pt x="0" y="281"/>
                </a:moveTo>
                <a:cubicBezTo>
                  <a:pt x="91" y="176"/>
                  <a:pt x="182" y="70"/>
                  <a:pt x="265" y="35"/>
                </a:cubicBezTo>
                <a:cubicBezTo>
                  <a:pt x="348" y="0"/>
                  <a:pt x="423" y="35"/>
                  <a:pt x="498" y="7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9" name="Freeform 194"/>
          <p:cNvSpPr>
            <a:spLocks/>
          </p:cNvSpPr>
          <p:nvPr/>
        </p:nvSpPr>
        <p:spPr bwMode="auto">
          <a:xfrm>
            <a:off x="5267555" y="1781173"/>
            <a:ext cx="793750" cy="400050"/>
          </a:xfrm>
          <a:custGeom>
            <a:avLst/>
            <a:gdLst>
              <a:gd name="T0" fmla="*/ 0 w 470"/>
              <a:gd name="T1" fmla="*/ 233 h 233"/>
              <a:gd name="T2" fmla="*/ 269 w 470"/>
              <a:gd name="T3" fmla="*/ 24 h 233"/>
              <a:gd name="T4" fmla="*/ 470 w 470"/>
              <a:gd name="T5" fmla="*/ 89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0" h="233">
                <a:moveTo>
                  <a:pt x="0" y="233"/>
                </a:moveTo>
                <a:cubicBezTo>
                  <a:pt x="96" y="141"/>
                  <a:pt x="191" y="48"/>
                  <a:pt x="269" y="24"/>
                </a:cubicBezTo>
                <a:cubicBezTo>
                  <a:pt x="348" y="0"/>
                  <a:pt x="409" y="44"/>
                  <a:pt x="470" y="89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0" name="Line 195"/>
          <p:cNvSpPr>
            <a:spLocks noChangeShapeType="1"/>
          </p:cNvSpPr>
          <p:nvPr/>
        </p:nvSpPr>
        <p:spPr bwMode="auto">
          <a:xfrm>
            <a:off x="6127980" y="1573210"/>
            <a:ext cx="0" cy="301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1" name="Line 196"/>
          <p:cNvSpPr>
            <a:spLocks noChangeShapeType="1"/>
          </p:cNvSpPr>
          <p:nvPr/>
        </p:nvSpPr>
        <p:spPr bwMode="auto">
          <a:xfrm flipH="1">
            <a:off x="6020030" y="1870073"/>
            <a:ext cx="106363" cy="177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2" name="Freeform 197"/>
          <p:cNvSpPr>
            <a:spLocks/>
          </p:cNvSpPr>
          <p:nvPr/>
        </p:nvSpPr>
        <p:spPr bwMode="auto">
          <a:xfrm>
            <a:off x="3829280" y="1592260"/>
            <a:ext cx="371475" cy="1704975"/>
          </a:xfrm>
          <a:custGeom>
            <a:avLst/>
            <a:gdLst>
              <a:gd name="T0" fmla="*/ 220 w 220"/>
              <a:gd name="T1" fmla="*/ 0 h 995"/>
              <a:gd name="T2" fmla="*/ 55 w 220"/>
              <a:gd name="T3" fmla="*/ 184 h 995"/>
              <a:gd name="T4" fmla="*/ 0 w 220"/>
              <a:gd name="T5" fmla="*/ 516 h 995"/>
              <a:gd name="T6" fmla="*/ 55 w 220"/>
              <a:gd name="T7" fmla="*/ 811 h 995"/>
              <a:gd name="T8" fmla="*/ 220 w 220"/>
              <a:gd name="T9" fmla="*/ 995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" h="995">
                <a:moveTo>
                  <a:pt x="220" y="0"/>
                </a:moveTo>
                <a:cubicBezTo>
                  <a:pt x="156" y="49"/>
                  <a:pt x="92" y="98"/>
                  <a:pt x="55" y="184"/>
                </a:cubicBezTo>
                <a:cubicBezTo>
                  <a:pt x="19" y="270"/>
                  <a:pt x="0" y="412"/>
                  <a:pt x="0" y="516"/>
                </a:cubicBezTo>
                <a:cubicBezTo>
                  <a:pt x="0" y="620"/>
                  <a:pt x="19" y="731"/>
                  <a:pt x="55" y="811"/>
                </a:cubicBezTo>
                <a:cubicBezTo>
                  <a:pt x="92" y="891"/>
                  <a:pt x="156" y="943"/>
                  <a:pt x="220" y="995"/>
                </a:cubicBezTo>
              </a:path>
            </a:pathLst>
          </a:custGeom>
          <a:noFill/>
          <a:ln w="55563" cap="flat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3" name="Freeform 198"/>
          <p:cNvSpPr>
            <a:spLocks/>
          </p:cNvSpPr>
          <p:nvPr/>
        </p:nvSpPr>
        <p:spPr bwMode="auto">
          <a:xfrm>
            <a:off x="3797530" y="1452560"/>
            <a:ext cx="1212850" cy="1976438"/>
          </a:xfrm>
          <a:custGeom>
            <a:avLst/>
            <a:gdLst>
              <a:gd name="T0" fmla="*/ 706 w 718"/>
              <a:gd name="T1" fmla="*/ 971 h 1154"/>
              <a:gd name="T2" fmla="*/ 408 w 718"/>
              <a:gd name="T3" fmla="*/ 1154 h 1154"/>
              <a:gd name="T4" fmla="*/ 0 w 718"/>
              <a:gd name="T5" fmla="*/ 578 h 1154"/>
              <a:gd name="T6" fmla="*/ 408 w 718"/>
              <a:gd name="T7" fmla="*/ 0 h 1154"/>
              <a:gd name="T8" fmla="*/ 718 w 718"/>
              <a:gd name="T9" fmla="*/ 202 h 1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8" h="1154">
                <a:moveTo>
                  <a:pt x="706" y="971"/>
                </a:moveTo>
                <a:cubicBezTo>
                  <a:pt x="629" y="1088"/>
                  <a:pt x="521" y="1154"/>
                  <a:pt x="408" y="1154"/>
                </a:cubicBezTo>
                <a:cubicBezTo>
                  <a:pt x="182" y="1154"/>
                  <a:pt x="0" y="896"/>
                  <a:pt x="0" y="578"/>
                </a:cubicBezTo>
                <a:cubicBezTo>
                  <a:pt x="0" y="259"/>
                  <a:pt x="182" y="0"/>
                  <a:pt x="408" y="0"/>
                </a:cubicBezTo>
                <a:cubicBezTo>
                  <a:pt x="527" y="0"/>
                  <a:pt x="640" y="74"/>
                  <a:pt x="718" y="202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4" name="Freeform 199"/>
          <p:cNvSpPr>
            <a:spLocks/>
          </p:cNvSpPr>
          <p:nvPr/>
        </p:nvSpPr>
        <p:spPr bwMode="auto">
          <a:xfrm>
            <a:off x="4981805" y="2987673"/>
            <a:ext cx="212725" cy="146050"/>
          </a:xfrm>
          <a:custGeom>
            <a:avLst/>
            <a:gdLst>
              <a:gd name="T0" fmla="*/ 0 w 126"/>
              <a:gd name="T1" fmla="*/ 85 h 85"/>
              <a:gd name="T2" fmla="*/ 126 w 126"/>
              <a:gd name="T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6" h="85">
                <a:moveTo>
                  <a:pt x="0" y="85"/>
                </a:moveTo>
                <a:cubicBezTo>
                  <a:pt x="28" y="37"/>
                  <a:pt x="74" y="5"/>
                  <a:pt x="126" y="0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" name="Freeform 200"/>
          <p:cNvSpPr>
            <a:spLocks/>
          </p:cNvSpPr>
          <p:nvPr/>
        </p:nvSpPr>
        <p:spPr bwMode="auto">
          <a:xfrm>
            <a:off x="5010380" y="1800223"/>
            <a:ext cx="217488" cy="122237"/>
          </a:xfrm>
          <a:custGeom>
            <a:avLst/>
            <a:gdLst>
              <a:gd name="T0" fmla="*/ 128 w 128"/>
              <a:gd name="T1" fmla="*/ 71 h 71"/>
              <a:gd name="T2" fmla="*/ 127 w 128"/>
              <a:gd name="T3" fmla="*/ 71 h 71"/>
              <a:gd name="T4" fmla="*/ 0 w 128"/>
              <a:gd name="T5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" h="71">
                <a:moveTo>
                  <a:pt x="128" y="71"/>
                </a:moveTo>
                <a:cubicBezTo>
                  <a:pt x="128" y="71"/>
                  <a:pt x="127" y="71"/>
                  <a:pt x="127" y="71"/>
                </a:cubicBezTo>
                <a:cubicBezTo>
                  <a:pt x="75" y="71"/>
                  <a:pt x="27" y="44"/>
                  <a:pt x="0" y="0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" name="Line 201"/>
          <p:cNvSpPr>
            <a:spLocks noChangeShapeType="1"/>
          </p:cNvSpPr>
          <p:nvPr/>
        </p:nvSpPr>
        <p:spPr bwMode="auto">
          <a:xfrm>
            <a:off x="5185005" y="2987673"/>
            <a:ext cx="3476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7" name="Line 202"/>
          <p:cNvSpPr>
            <a:spLocks noChangeShapeType="1"/>
          </p:cNvSpPr>
          <p:nvPr/>
        </p:nvSpPr>
        <p:spPr bwMode="auto">
          <a:xfrm>
            <a:off x="5527905" y="1912935"/>
            <a:ext cx="0" cy="1082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208" name="Group 203"/>
          <p:cNvGrpSpPr>
            <a:grpSpLocks/>
          </p:cNvGrpSpPr>
          <p:nvPr/>
        </p:nvGrpSpPr>
        <p:grpSpPr bwMode="auto">
          <a:xfrm>
            <a:off x="5115155" y="2357435"/>
            <a:ext cx="171450" cy="130175"/>
            <a:chOff x="3236" y="1930"/>
            <a:chExt cx="101" cy="76"/>
          </a:xfrm>
        </p:grpSpPr>
        <p:sp>
          <p:nvSpPr>
            <p:cNvPr id="209" name="Freeform 204"/>
            <p:cNvSpPr>
              <a:spLocks/>
            </p:cNvSpPr>
            <p:nvPr/>
          </p:nvSpPr>
          <p:spPr bwMode="auto">
            <a:xfrm>
              <a:off x="3236" y="1930"/>
              <a:ext cx="101" cy="76"/>
            </a:xfrm>
            <a:custGeom>
              <a:avLst/>
              <a:gdLst>
                <a:gd name="T0" fmla="*/ 51 w 101"/>
                <a:gd name="T1" fmla="*/ 76 h 76"/>
                <a:gd name="T2" fmla="*/ 0 w 101"/>
                <a:gd name="T3" fmla="*/ 0 h 76"/>
                <a:gd name="T4" fmla="*/ 101 w 101"/>
                <a:gd name="T5" fmla="*/ 0 h 76"/>
                <a:gd name="T6" fmla="*/ 51 w 101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76">
                  <a:moveTo>
                    <a:pt x="51" y="76"/>
                  </a:moveTo>
                  <a:lnTo>
                    <a:pt x="0" y="0"/>
                  </a:lnTo>
                  <a:lnTo>
                    <a:pt x="101" y="0"/>
                  </a:lnTo>
                  <a:lnTo>
                    <a:pt x="5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0" name="Freeform 205"/>
            <p:cNvSpPr>
              <a:spLocks/>
            </p:cNvSpPr>
            <p:nvPr/>
          </p:nvSpPr>
          <p:spPr bwMode="auto">
            <a:xfrm>
              <a:off x="3236" y="1930"/>
              <a:ext cx="101" cy="76"/>
            </a:xfrm>
            <a:custGeom>
              <a:avLst/>
              <a:gdLst>
                <a:gd name="T0" fmla="*/ 51 w 101"/>
                <a:gd name="T1" fmla="*/ 76 h 76"/>
                <a:gd name="T2" fmla="*/ 0 w 101"/>
                <a:gd name="T3" fmla="*/ 0 h 76"/>
                <a:gd name="T4" fmla="*/ 101 w 101"/>
                <a:gd name="T5" fmla="*/ 0 h 76"/>
                <a:gd name="T6" fmla="*/ 51 w 101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76">
                  <a:moveTo>
                    <a:pt x="51" y="76"/>
                  </a:moveTo>
                  <a:lnTo>
                    <a:pt x="0" y="0"/>
                  </a:lnTo>
                  <a:lnTo>
                    <a:pt x="101" y="0"/>
                  </a:lnTo>
                  <a:lnTo>
                    <a:pt x="51" y="76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11" name="Line 206"/>
          <p:cNvSpPr>
            <a:spLocks noChangeShapeType="1"/>
          </p:cNvSpPr>
          <p:nvPr/>
        </p:nvSpPr>
        <p:spPr bwMode="auto">
          <a:xfrm>
            <a:off x="5089755" y="2487610"/>
            <a:ext cx="21748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2" name="Line 207"/>
          <p:cNvSpPr>
            <a:spLocks noChangeShapeType="1"/>
          </p:cNvSpPr>
          <p:nvPr/>
        </p:nvSpPr>
        <p:spPr bwMode="auto">
          <a:xfrm flipV="1">
            <a:off x="5205643" y="2239960"/>
            <a:ext cx="0" cy="390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3" name="Line 208"/>
          <p:cNvSpPr>
            <a:spLocks noChangeShapeType="1"/>
          </p:cNvSpPr>
          <p:nvPr/>
        </p:nvSpPr>
        <p:spPr bwMode="auto">
          <a:xfrm>
            <a:off x="5223105" y="1922460"/>
            <a:ext cx="3079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4" name="Line 209"/>
          <p:cNvSpPr>
            <a:spLocks noChangeShapeType="1"/>
          </p:cNvSpPr>
          <p:nvPr/>
        </p:nvSpPr>
        <p:spPr bwMode="auto">
          <a:xfrm>
            <a:off x="5205643" y="2620960"/>
            <a:ext cx="409575" cy="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" name="Line 210"/>
          <p:cNvSpPr>
            <a:spLocks noChangeShapeType="1"/>
          </p:cNvSpPr>
          <p:nvPr/>
        </p:nvSpPr>
        <p:spPr bwMode="auto">
          <a:xfrm>
            <a:off x="5200880" y="2243135"/>
            <a:ext cx="409575" cy="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216" name="Group 214"/>
          <p:cNvGrpSpPr>
            <a:grpSpLocks/>
          </p:cNvGrpSpPr>
          <p:nvPr/>
        </p:nvGrpSpPr>
        <p:grpSpPr bwMode="auto">
          <a:xfrm>
            <a:off x="6567718" y="2170110"/>
            <a:ext cx="234950" cy="523875"/>
            <a:chOff x="4372" y="1872"/>
            <a:chExt cx="139" cy="306"/>
          </a:xfrm>
        </p:grpSpPr>
        <p:sp>
          <p:nvSpPr>
            <p:cNvPr id="217" name="Oval 215"/>
            <p:cNvSpPr>
              <a:spLocks noChangeArrowheads="1"/>
            </p:cNvSpPr>
            <p:nvPr/>
          </p:nvSpPr>
          <p:spPr bwMode="auto">
            <a:xfrm>
              <a:off x="4372" y="1872"/>
              <a:ext cx="139" cy="306"/>
            </a:xfrm>
            <a:prstGeom prst="ellipse">
              <a:avLst/>
            </a:prstGeom>
            <a:solidFill>
              <a:srgbClr val="FF99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auto">
            <a:xfrm>
              <a:off x="4372" y="1872"/>
              <a:ext cx="139" cy="306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19" name="Group 217"/>
          <p:cNvGrpSpPr>
            <a:grpSpLocks/>
          </p:cNvGrpSpPr>
          <p:nvPr/>
        </p:nvGrpSpPr>
        <p:grpSpPr bwMode="auto">
          <a:xfrm>
            <a:off x="6821718" y="1839910"/>
            <a:ext cx="527050" cy="1182688"/>
            <a:chOff x="4523" y="1679"/>
            <a:chExt cx="312" cy="690"/>
          </a:xfrm>
        </p:grpSpPr>
        <p:sp>
          <p:nvSpPr>
            <p:cNvPr id="220" name="Rectangle 218"/>
            <p:cNvSpPr>
              <a:spLocks noChangeArrowheads="1"/>
            </p:cNvSpPr>
            <p:nvPr/>
          </p:nvSpPr>
          <p:spPr bwMode="auto">
            <a:xfrm>
              <a:off x="4523" y="1679"/>
              <a:ext cx="312" cy="69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1" name="Rectangle 219"/>
            <p:cNvSpPr>
              <a:spLocks noChangeArrowheads="1"/>
            </p:cNvSpPr>
            <p:nvPr/>
          </p:nvSpPr>
          <p:spPr bwMode="auto">
            <a:xfrm>
              <a:off x="4523" y="1679"/>
              <a:ext cx="312" cy="69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22" name="Oval 220"/>
          <p:cNvSpPr>
            <a:spLocks noChangeArrowheads="1"/>
          </p:cNvSpPr>
          <p:nvPr/>
        </p:nvSpPr>
        <p:spPr bwMode="auto">
          <a:xfrm>
            <a:off x="6639155" y="2235198"/>
            <a:ext cx="58738" cy="58737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3" name="Oval 221"/>
          <p:cNvSpPr>
            <a:spLocks noChangeArrowheads="1"/>
          </p:cNvSpPr>
          <p:nvPr/>
        </p:nvSpPr>
        <p:spPr bwMode="auto">
          <a:xfrm>
            <a:off x="6586768" y="2290760"/>
            <a:ext cx="60325" cy="52388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4" name="Oval 222"/>
          <p:cNvSpPr>
            <a:spLocks noChangeArrowheads="1"/>
          </p:cNvSpPr>
          <p:nvPr/>
        </p:nvSpPr>
        <p:spPr bwMode="auto">
          <a:xfrm>
            <a:off x="6689955" y="2570160"/>
            <a:ext cx="57150" cy="53975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" name="Oval 223"/>
          <p:cNvSpPr>
            <a:spLocks noChangeArrowheads="1"/>
          </p:cNvSpPr>
          <p:nvPr/>
        </p:nvSpPr>
        <p:spPr bwMode="auto">
          <a:xfrm>
            <a:off x="6586768" y="2460623"/>
            <a:ext cx="60325" cy="53975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6" name="Oval 224"/>
          <p:cNvSpPr>
            <a:spLocks noChangeArrowheads="1"/>
          </p:cNvSpPr>
          <p:nvPr/>
        </p:nvSpPr>
        <p:spPr bwMode="auto">
          <a:xfrm>
            <a:off x="6582005" y="2397123"/>
            <a:ext cx="57150" cy="55562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7" name="Oval 225"/>
          <p:cNvSpPr>
            <a:spLocks noChangeArrowheads="1"/>
          </p:cNvSpPr>
          <p:nvPr/>
        </p:nvSpPr>
        <p:spPr bwMode="auto">
          <a:xfrm>
            <a:off x="6656618" y="2471735"/>
            <a:ext cx="57150" cy="57150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8" name="Oval 226"/>
          <p:cNvSpPr>
            <a:spLocks noChangeArrowheads="1"/>
          </p:cNvSpPr>
          <p:nvPr/>
        </p:nvSpPr>
        <p:spPr bwMode="auto">
          <a:xfrm>
            <a:off x="6669318" y="2346323"/>
            <a:ext cx="57150" cy="55562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9" name="Freeform 227"/>
          <p:cNvSpPr>
            <a:spLocks/>
          </p:cNvSpPr>
          <p:nvPr/>
        </p:nvSpPr>
        <p:spPr bwMode="auto">
          <a:xfrm>
            <a:off x="6604230" y="2552698"/>
            <a:ext cx="55563" cy="55562"/>
          </a:xfrm>
          <a:custGeom>
            <a:avLst/>
            <a:gdLst>
              <a:gd name="T0" fmla="*/ 17 w 33"/>
              <a:gd name="T1" fmla="*/ 0 h 33"/>
              <a:gd name="T2" fmla="*/ 0 w 33"/>
              <a:gd name="T3" fmla="*/ 17 h 33"/>
              <a:gd name="T4" fmla="*/ 17 w 33"/>
              <a:gd name="T5" fmla="*/ 33 h 33"/>
              <a:gd name="T6" fmla="*/ 33 w 33"/>
              <a:gd name="T7" fmla="*/ 17 h 33"/>
              <a:gd name="T8" fmla="*/ 17 w 33"/>
              <a:gd name="T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3">
                <a:moveTo>
                  <a:pt x="17" y="0"/>
                </a:moveTo>
                <a:cubicBezTo>
                  <a:pt x="7" y="0"/>
                  <a:pt x="0" y="8"/>
                  <a:pt x="0" y="17"/>
                </a:cubicBezTo>
                <a:cubicBezTo>
                  <a:pt x="0" y="25"/>
                  <a:pt x="7" y="33"/>
                  <a:pt x="17" y="33"/>
                </a:cubicBezTo>
                <a:cubicBezTo>
                  <a:pt x="25" y="33"/>
                  <a:pt x="33" y="25"/>
                  <a:pt x="33" y="17"/>
                </a:cubicBezTo>
                <a:cubicBezTo>
                  <a:pt x="33" y="8"/>
                  <a:pt x="25" y="0"/>
                  <a:pt x="17" y="0"/>
                </a:cubicBezTo>
              </a:path>
            </a:pathLst>
          </a:custGeom>
          <a:noFill/>
          <a:ln w="11113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0" name="Oval 228"/>
          <p:cNvSpPr>
            <a:spLocks noChangeArrowheads="1"/>
          </p:cNvSpPr>
          <p:nvPr/>
        </p:nvSpPr>
        <p:spPr bwMode="auto">
          <a:xfrm>
            <a:off x="6969355" y="2031998"/>
            <a:ext cx="44450" cy="34925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1" name="Oval 229"/>
          <p:cNvSpPr>
            <a:spLocks noChangeArrowheads="1"/>
          </p:cNvSpPr>
          <p:nvPr/>
        </p:nvSpPr>
        <p:spPr bwMode="auto">
          <a:xfrm>
            <a:off x="7016980" y="1993898"/>
            <a:ext cx="42863" cy="38100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2" name="Oval 230"/>
          <p:cNvSpPr>
            <a:spLocks noChangeArrowheads="1"/>
          </p:cNvSpPr>
          <p:nvPr/>
        </p:nvSpPr>
        <p:spPr bwMode="auto">
          <a:xfrm>
            <a:off x="7016980" y="2066923"/>
            <a:ext cx="42863" cy="39687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3" name="Oval 231"/>
          <p:cNvSpPr>
            <a:spLocks noChangeArrowheads="1"/>
          </p:cNvSpPr>
          <p:nvPr/>
        </p:nvSpPr>
        <p:spPr bwMode="auto">
          <a:xfrm>
            <a:off x="7064605" y="1955798"/>
            <a:ext cx="42863" cy="36512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4" name="Oval 232"/>
          <p:cNvSpPr>
            <a:spLocks noChangeArrowheads="1"/>
          </p:cNvSpPr>
          <p:nvPr/>
        </p:nvSpPr>
        <p:spPr bwMode="auto">
          <a:xfrm>
            <a:off x="7064605" y="2031998"/>
            <a:ext cx="42863" cy="34925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" name="Oval 233"/>
          <p:cNvSpPr>
            <a:spLocks noChangeArrowheads="1"/>
          </p:cNvSpPr>
          <p:nvPr/>
        </p:nvSpPr>
        <p:spPr bwMode="auto">
          <a:xfrm>
            <a:off x="7064605" y="2106610"/>
            <a:ext cx="42863" cy="38100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6" name="Oval 234"/>
          <p:cNvSpPr>
            <a:spLocks noChangeArrowheads="1"/>
          </p:cNvSpPr>
          <p:nvPr/>
        </p:nvSpPr>
        <p:spPr bwMode="auto">
          <a:xfrm>
            <a:off x="7110643" y="1916110"/>
            <a:ext cx="46037" cy="36513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7" name="Oval 235"/>
          <p:cNvSpPr>
            <a:spLocks noChangeArrowheads="1"/>
          </p:cNvSpPr>
          <p:nvPr/>
        </p:nvSpPr>
        <p:spPr bwMode="auto">
          <a:xfrm>
            <a:off x="7110643" y="1993898"/>
            <a:ext cx="46037" cy="38100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8" name="Oval 236"/>
          <p:cNvSpPr>
            <a:spLocks noChangeArrowheads="1"/>
          </p:cNvSpPr>
          <p:nvPr/>
        </p:nvSpPr>
        <p:spPr bwMode="auto">
          <a:xfrm>
            <a:off x="7110643" y="2066923"/>
            <a:ext cx="46037" cy="39687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9" name="Oval 237"/>
          <p:cNvSpPr>
            <a:spLocks noChangeArrowheads="1"/>
          </p:cNvSpPr>
          <p:nvPr/>
        </p:nvSpPr>
        <p:spPr bwMode="auto">
          <a:xfrm>
            <a:off x="7110643" y="2144710"/>
            <a:ext cx="46037" cy="38100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0" name="Oval 238"/>
          <p:cNvSpPr>
            <a:spLocks noChangeArrowheads="1"/>
          </p:cNvSpPr>
          <p:nvPr/>
        </p:nvSpPr>
        <p:spPr bwMode="auto">
          <a:xfrm>
            <a:off x="7156680" y="1879598"/>
            <a:ext cx="47625" cy="36512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1" name="Oval 239"/>
          <p:cNvSpPr>
            <a:spLocks noChangeArrowheads="1"/>
          </p:cNvSpPr>
          <p:nvPr/>
        </p:nvSpPr>
        <p:spPr bwMode="auto">
          <a:xfrm>
            <a:off x="7156680" y="1955798"/>
            <a:ext cx="47625" cy="36512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2" name="Oval 240"/>
          <p:cNvSpPr>
            <a:spLocks noChangeArrowheads="1"/>
          </p:cNvSpPr>
          <p:nvPr/>
        </p:nvSpPr>
        <p:spPr bwMode="auto">
          <a:xfrm>
            <a:off x="7156680" y="2031998"/>
            <a:ext cx="47625" cy="34925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3" name="Oval 241"/>
          <p:cNvSpPr>
            <a:spLocks noChangeArrowheads="1"/>
          </p:cNvSpPr>
          <p:nvPr/>
        </p:nvSpPr>
        <p:spPr bwMode="auto">
          <a:xfrm>
            <a:off x="7156680" y="2106610"/>
            <a:ext cx="47625" cy="38100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4" name="Oval 242"/>
          <p:cNvSpPr>
            <a:spLocks noChangeArrowheads="1"/>
          </p:cNvSpPr>
          <p:nvPr/>
        </p:nvSpPr>
        <p:spPr bwMode="auto">
          <a:xfrm>
            <a:off x="7156680" y="2184398"/>
            <a:ext cx="47625" cy="39687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" name="Oval 243"/>
          <p:cNvSpPr>
            <a:spLocks noChangeArrowheads="1"/>
          </p:cNvSpPr>
          <p:nvPr/>
        </p:nvSpPr>
        <p:spPr bwMode="auto">
          <a:xfrm>
            <a:off x="6969355" y="2784473"/>
            <a:ext cx="44450" cy="36512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6" name="Oval 244"/>
          <p:cNvSpPr>
            <a:spLocks noChangeArrowheads="1"/>
          </p:cNvSpPr>
          <p:nvPr/>
        </p:nvSpPr>
        <p:spPr bwMode="auto">
          <a:xfrm>
            <a:off x="7016980" y="2746373"/>
            <a:ext cx="42863" cy="38100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7" name="Oval 245"/>
          <p:cNvSpPr>
            <a:spLocks noChangeArrowheads="1"/>
          </p:cNvSpPr>
          <p:nvPr/>
        </p:nvSpPr>
        <p:spPr bwMode="auto">
          <a:xfrm>
            <a:off x="7016980" y="2820985"/>
            <a:ext cx="42863" cy="38100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8" name="Oval 246"/>
          <p:cNvSpPr>
            <a:spLocks noChangeArrowheads="1"/>
          </p:cNvSpPr>
          <p:nvPr/>
        </p:nvSpPr>
        <p:spPr bwMode="auto">
          <a:xfrm>
            <a:off x="7064605" y="2706685"/>
            <a:ext cx="42863" cy="38100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9" name="Oval 247"/>
          <p:cNvSpPr>
            <a:spLocks noChangeArrowheads="1"/>
          </p:cNvSpPr>
          <p:nvPr/>
        </p:nvSpPr>
        <p:spPr bwMode="auto">
          <a:xfrm>
            <a:off x="7064605" y="2784473"/>
            <a:ext cx="42863" cy="36512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0" name="Oval 248"/>
          <p:cNvSpPr>
            <a:spLocks noChangeArrowheads="1"/>
          </p:cNvSpPr>
          <p:nvPr/>
        </p:nvSpPr>
        <p:spPr bwMode="auto">
          <a:xfrm>
            <a:off x="7064605" y="2860673"/>
            <a:ext cx="42863" cy="38100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1" name="Oval 249"/>
          <p:cNvSpPr>
            <a:spLocks noChangeArrowheads="1"/>
          </p:cNvSpPr>
          <p:nvPr/>
        </p:nvSpPr>
        <p:spPr bwMode="auto">
          <a:xfrm>
            <a:off x="7110643" y="2668585"/>
            <a:ext cx="46037" cy="38100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2" name="Oval 250"/>
          <p:cNvSpPr>
            <a:spLocks noChangeArrowheads="1"/>
          </p:cNvSpPr>
          <p:nvPr/>
        </p:nvSpPr>
        <p:spPr bwMode="auto">
          <a:xfrm>
            <a:off x="7110643" y="2746373"/>
            <a:ext cx="46037" cy="38100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3" name="Oval 251"/>
          <p:cNvSpPr>
            <a:spLocks noChangeArrowheads="1"/>
          </p:cNvSpPr>
          <p:nvPr/>
        </p:nvSpPr>
        <p:spPr bwMode="auto">
          <a:xfrm>
            <a:off x="7110643" y="2820985"/>
            <a:ext cx="46037" cy="38100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4" name="Oval 252"/>
          <p:cNvSpPr>
            <a:spLocks noChangeArrowheads="1"/>
          </p:cNvSpPr>
          <p:nvPr/>
        </p:nvSpPr>
        <p:spPr bwMode="auto">
          <a:xfrm>
            <a:off x="7110643" y="2898773"/>
            <a:ext cx="46037" cy="38100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5" name="Oval 253"/>
          <p:cNvSpPr>
            <a:spLocks noChangeArrowheads="1"/>
          </p:cNvSpPr>
          <p:nvPr/>
        </p:nvSpPr>
        <p:spPr bwMode="auto">
          <a:xfrm>
            <a:off x="7156680" y="2633660"/>
            <a:ext cx="47625" cy="34925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6" name="Oval 254"/>
          <p:cNvSpPr>
            <a:spLocks noChangeArrowheads="1"/>
          </p:cNvSpPr>
          <p:nvPr/>
        </p:nvSpPr>
        <p:spPr bwMode="auto">
          <a:xfrm>
            <a:off x="7156680" y="2706685"/>
            <a:ext cx="47625" cy="38100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7" name="Oval 255"/>
          <p:cNvSpPr>
            <a:spLocks noChangeArrowheads="1"/>
          </p:cNvSpPr>
          <p:nvPr/>
        </p:nvSpPr>
        <p:spPr bwMode="auto">
          <a:xfrm>
            <a:off x="7156680" y="2784473"/>
            <a:ext cx="47625" cy="36512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8" name="Oval 256"/>
          <p:cNvSpPr>
            <a:spLocks noChangeArrowheads="1"/>
          </p:cNvSpPr>
          <p:nvPr/>
        </p:nvSpPr>
        <p:spPr bwMode="auto">
          <a:xfrm>
            <a:off x="7156680" y="2860673"/>
            <a:ext cx="47625" cy="38100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9" name="Oval 257"/>
          <p:cNvSpPr>
            <a:spLocks noChangeArrowheads="1"/>
          </p:cNvSpPr>
          <p:nvPr/>
        </p:nvSpPr>
        <p:spPr bwMode="auto">
          <a:xfrm>
            <a:off x="7156680" y="2936873"/>
            <a:ext cx="47625" cy="36512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0" name="Oval 258"/>
          <p:cNvSpPr>
            <a:spLocks noChangeArrowheads="1"/>
          </p:cNvSpPr>
          <p:nvPr/>
        </p:nvSpPr>
        <p:spPr bwMode="auto">
          <a:xfrm>
            <a:off x="6969355" y="2409823"/>
            <a:ext cx="44450" cy="36512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1" name="Oval 259"/>
          <p:cNvSpPr>
            <a:spLocks noChangeArrowheads="1"/>
          </p:cNvSpPr>
          <p:nvPr/>
        </p:nvSpPr>
        <p:spPr bwMode="auto">
          <a:xfrm>
            <a:off x="7016980" y="2370135"/>
            <a:ext cx="42863" cy="39688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2" name="Oval 260"/>
          <p:cNvSpPr>
            <a:spLocks noChangeArrowheads="1"/>
          </p:cNvSpPr>
          <p:nvPr/>
        </p:nvSpPr>
        <p:spPr bwMode="auto">
          <a:xfrm>
            <a:off x="7016980" y="2446335"/>
            <a:ext cx="42863" cy="39688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3" name="Freeform 261"/>
          <p:cNvSpPr>
            <a:spLocks/>
          </p:cNvSpPr>
          <p:nvPr/>
        </p:nvSpPr>
        <p:spPr bwMode="auto">
          <a:xfrm>
            <a:off x="7064605" y="2333623"/>
            <a:ext cx="42863" cy="36512"/>
          </a:xfrm>
          <a:custGeom>
            <a:avLst/>
            <a:gdLst>
              <a:gd name="T0" fmla="*/ 13 w 26"/>
              <a:gd name="T1" fmla="*/ 0 h 22"/>
              <a:gd name="T2" fmla="*/ 0 w 26"/>
              <a:gd name="T3" fmla="*/ 10 h 22"/>
              <a:gd name="T4" fmla="*/ 13 w 26"/>
              <a:gd name="T5" fmla="*/ 22 h 22"/>
              <a:gd name="T6" fmla="*/ 26 w 26"/>
              <a:gd name="T7" fmla="*/ 10 h 22"/>
              <a:gd name="T8" fmla="*/ 13 w 26"/>
              <a:gd name="T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2">
                <a:moveTo>
                  <a:pt x="13" y="0"/>
                </a:moveTo>
                <a:cubicBezTo>
                  <a:pt x="6" y="0"/>
                  <a:pt x="0" y="5"/>
                  <a:pt x="0" y="10"/>
                </a:cubicBezTo>
                <a:cubicBezTo>
                  <a:pt x="0" y="17"/>
                  <a:pt x="6" y="22"/>
                  <a:pt x="13" y="22"/>
                </a:cubicBezTo>
                <a:cubicBezTo>
                  <a:pt x="20" y="22"/>
                  <a:pt x="26" y="17"/>
                  <a:pt x="26" y="10"/>
                </a:cubicBezTo>
                <a:cubicBezTo>
                  <a:pt x="26" y="5"/>
                  <a:pt x="20" y="0"/>
                  <a:pt x="13" y="0"/>
                </a:cubicBezTo>
              </a:path>
            </a:pathLst>
          </a:custGeom>
          <a:noFill/>
          <a:ln w="11113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4" name="Oval 262"/>
          <p:cNvSpPr>
            <a:spLocks noChangeArrowheads="1"/>
          </p:cNvSpPr>
          <p:nvPr/>
        </p:nvSpPr>
        <p:spPr bwMode="auto">
          <a:xfrm>
            <a:off x="7064605" y="2409823"/>
            <a:ext cx="42863" cy="36512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5" name="Oval 263"/>
          <p:cNvSpPr>
            <a:spLocks noChangeArrowheads="1"/>
          </p:cNvSpPr>
          <p:nvPr/>
        </p:nvSpPr>
        <p:spPr bwMode="auto">
          <a:xfrm>
            <a:off x="7064605" y="2486023"/>
            <a:ext cx="42863" cy="34925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6" name="Oval 264"/>
          <p:cNvSpPr>
            <a:spLocks noChangeArrowheads="1"/>
          </p:cNvSpPr>
          <p:nvPr/>
        </p:nvSpPr>
        <p:spPr bwMode="auto">
          <a:xfrm>
            <a:off x="7110643" y="2295523"/>
            <a:ext cx="46037" cy="38100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7" name="Oval 265"/>
          <p:cNvSpPr>
            <a:spLocks noChangeArrowheads="1"/>
          </p:cNvSpPr>
          <p:nvPr/>
        </p:nvSpPr>
        <p:spPr bwMode="auto">
          <a:xfrm>
            <a:off x="7110643" y="2370135"/>
            <a:ext cx="46037" cy="39688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8" name="Oval 266"/>
          <p:cNvSpPr>
            <a:spLocks noChangeArrowheads="1"/>
          </p:cNvSpPr>
          <p:nvPr/>
        </p:nvSpPr>
        <p:spPr bwMode="auto">
          <a:xfrm>
            <a:off x="7110643" y="2446335"/>
            <a:ext cx="46037" cy="39688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9" name="Oval 267"/>
          <p:cNvSpPr>
            <a:spLocks noChangeArrowheads="1"/>
          </p:cNvSpPr>
          <p:nvPr/>
        </p:nvSpPr>
        <p:spPr bwMode="auto">
          <a:xfrm>
            <a:off x="7110643" y="2525710"/>
            <a:ext cx="46037" cy="34925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0" name="Oval 268"/>
          <p:cNvSpPr>
            <a:spLocks noChangeArrowheads="1"/>
          </p:cNvSpPr>
          <p:nvPr/>
        </p:nvSpPr>
        <p:spPr bwMode="auto">
          <a:xfrm>
            <a:off x="7156680" y="2257423"/>
            <a:ext cx="47625" cy="38100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1" name="Freeform 269"/>
          <p:cNvSpPr>
            <a:spLocks/>
          </p:cNvSpPr>
          <p:nvPr/>
        </p:nvSpPr>
        <p:spPr bwMode="auto">
          <a:xfrm>
            <a:off x="7156680" y="2333623"/>
            <a:ext cx="47625" cy="36512"/>
          </a:xfrm>
          <a:custGeom>
            <a:avLst/>
            <a:gdLst>
              <a:gd name="T0" fmla="*/ 13 w 28"/>
              <a:gd name="T1" fmla="*/ 0 h 22"/>
              <a:gd name="T2" fmla="*/ 0 w 28"/>
              <a:gd name="T3" fmla="*/ 10 h 22"/>
              <a:gd name="T4" fmla="*/ 13 w 28"/>
              <a:gd name="T5" fmla="*/ 22 h 22"/>
              <a:gd name="T6" fmla="*/ 28 w 28"/>
              <a:gd name="T7" fmla="*/ 10 h 22"/>
              <a:gd name="T8" fmla="*/ 13 w 28"/>
              <a:gd name="T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22">
                <a:moveTo>
                  <a:pt x="13" y="0"/>
                </a:moveTo>
                <a:cubicBezTo>
                  <a:pt x="6" y="0"/>
                  <a:pt x="0" y="5"/>
                  <a:pt x="0" y="10"/>
                </a:cubicBezTo>
                <a:cubicBezTo>
                  <a:pt x="0" y="17"/>
                  <a:pt x="6" y="22"/>
                  <a:pt x="13" y="22"/>
                </a:cubicBezTo>
                <a:cubicBezTo>
                  <a:pt x="21" y="22"/>
                  <a:pt x="28" y="17"/>
                  <a:pt x="28" y="10"/>
                </a:cubicBezTo>
                <a:cubicBezTo>
                  <a:pt x="28" y="5"/>
                  <a:pt x="21" y="0"/>
                  <a:pt x="13" y="0"/>
                </a:cubicBezTo>
              </a:path>
            </a:pathLst>
          </a:custGeom>
          <a:noFill/>
          <a:ln w="11113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2" name="Oval 270"/>
          <p:cNvSpPr>
            <a:spLocks noChangeArrowheads="1"/>
          </p:cNvSpPr>
          <p:nvPr/>
        </p:nvSpPr>
        <p:spPr bwMode="auto">
          <a:xfrm>
            <a:off x="7156680" y="2409823"/>
            <a:ext cx="47625" cy="36512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3" name="Oval 271"/>
          <p:cNvSpPr>
            <a:spLocks noChangeArrowheads="1"/>
          </p:cNvSpPr>
          <p:nvPr/>
        </p:nvSpPr>
        <p:spPr bwMode="auto">
          <a:xfrm>
            <a:off x="7156680" y="2486023"/>
            <a:ext cx="47625" cy="34925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4" name="Oval 272"/>
          <p:cNvSpPr>
            <a:spLocks noChangeArrowheads="1"/>
          </p:cNvSpPr>
          <p:nvPr/>
        </p:nvSpPr>
        <p:spPr bwMode="auto">
          <a:xfrm>
            <a:off x="7156680" y="2560635"/>
            <a:ext cx="47625" cy="39688"/>
          </a:xfrm>
          <a:prstGeom prst="ellips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5" name="Line 273"/>
          <p:cNvSpPr>
            <a:spLocks noChangeShapeType="1"/>
          </p:cNvSpPr>
          <p:nvPr/>
        </p:nvSpPr>
        <p:spPr bwMode="auto">
          <a:xfrm flipV="1">
            <a:off x="6728055" y="2089148"/>
            <a:ext cx="222250" cy="254000"/>
          </a:xfrm>
          <a:prstGeom prst="line">
            <a:avLst/>
          </a:prstGeom>
          <a:noFill/>
          <a:ln w="11113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" name="Freeform 274"/>
          <p:cNvSpPr>
            <a:spLocks/>
          </p:cNvSpPr>
          <p:nvPr/>
        </p:nvSpPr>
        <p:spPr bwMode="auto">
          <a:xfrm>
            <a:off x="6916968" y="2066923"/>
            <a:ext cx="52387" cy="58737"/>
          </a:xfrm>
          <a:custGeom>
            <a:avLst/>
            <a:gdLst>
              <a:gd name="T0" fmla="*/ 23 w 31"/>
              <a:gd name="T1" fmla="*/ 34 h 34"/>
              <a:gd name="T2" fmla="*/ 31 w 31"/>
              <a:gd name="T3" fmla="*/ 0 h 34"/>
              <a:gd name="T4" fmla="*/ 0 w 31"/>
              <a:gd name="T5" fmla="*/ 14 h 34"/>
              <a:gd name="T6" fmla="*/ 17 w 31"/>
              <a:gd name="T7" fmla="*/ 16 h 34"/>
              <a:gd name="T8" fmla="*/ 23 w 31"/>
              <a:gd name="T9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4">
                <a:moveTo>
                  <a:pt x="23" y="34"/>
                </a:moveTo>
                <a:lnTo>
                  <a:pt x="31" y="0"/>
                </a:lnTo>
                <a:lnTo>
                  <a:pt x="0" y="14"/>
                </a:lnTo>
                <a:lnTo>
                  <a:pt x="17" y="16"/>
                </a:lnTo>
                <a:lnTo>
                  <a:pt x="23" y="34"/>
                </a:lnTo>
                <a:close/>
              </a:path>
            </a:pathLst>
          </a:cu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7" name="Line 275"/>
          <p:cNvSpPr>
            <a:spLocks noChangeShapeType="1"/>
          </p:cNvSpPr>
          <p:nvPr/>
        </p:nvSpPr>
        <p:spPr bwMode="auto">
          <a:xfrm>
            <a:off x="6656618" y="2608260"/>
            <a:ext cx="287337" cy="166688"/>
          </a:xfrm>
          <a:prstGeom prst="line">
            <a:avLst/>
          </a:prstGeom>
          <a:noFill/>
          <a:ln w="11113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8" name="Freeform 276"/>
          <p:cNvSpPr>
            <a:spLocks/>
          </p:cNvSpPr>
          <p:nvPr/>
        </p:nvSpPr>
        <p:spPr bwMode="auto">
          <a:xfrm>
            <a:off x="6912205" y="2743198"/>
            <a:ext cx="57150" cy="46037"/>
          </a:xfrm>
          <a:custGeom>
            <a:avLst/>
            <a:gdLst>
              <a:gd name="T0" fmla="*/ 0 w 34"/>
              <a:gd name="T1" fmla="*/ 27 h 27"/>
              <a:gd name="T2" fmla="*/ 34 w 34"/>
              <a:gd name="T3" fmla="*/ 27 h 27"/>
              <a:gd name="T4" fmla="*/ 15 w 34"/>
              <a:gd name="T5" fmla="*/ 0 h 27"/>
              <a:gd name="T6" fmla="*/ 16 w 34"/>
              <a:gd name="T7" fmla="*/ 17 h 27"/>
              <a:gd name="T8" fmla="*/ 0 w 34"/>
              <a:gd name="T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27">
                <a:moveTo>
                  <a:pt x="0" y="27"/>
                </a:moveTo>
                <a:lnTo>
                  <a:pt x="34" y="27"/>
                </a:lnTo>
                <a:lnTo>
                  <a:pt x="15" y="0"/>
                </a:lnTo>
                <a:lnTo>
                  <a:pt x="16" y="17"/>
                </a:lnTo>
                <a:lnTo>
                  <a:pt x="0" y="27"/>
                </a:lnTo>
                <a:close/>
              </a:path>
            </a:pathLst>
          </a:cu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9" name="Line 277"/>
          <p:cNvSpPr>
            <a:spLocks noChangeShapeType="1"/>
          </p:cNvSpPr>
          <p:nvPr/>
        </p:nvSpPr>
        <p:spPr bwMode="auto">
          <a:xfrm flipV="1">
            <a:off x="6674080" y="2428873"/>
            <a:ext cx="249238" cy="1587"/>
          </a:xfrm>
          <a:prstGeom prst="line">
            <a:avLst/>
          </a:prstGeom>
          <a:noFill/>
          <a:ln w="11113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0" name="Freeform 278"/>
          <p:cNvSpPr>
            <a:spLocks/>
          </p:cNvSpPr>
          <p:nvPr/>
        </p:nvSpPr>
        <p:spPr bwMode="auto">
          <a:xfrm>
            <a:off x="6901093" y="2403473"/>
            <a:ext cx="52387" cy="52387"/>
          </a:xfrm>
          <a:custGeom>
            <a:avLst/>
            <a:gdLst>
              <a:gd name="T0" fmla="*/ 0 w 31"/>
              <a:gd name="T1" fmla="*/ 31 h 31"/>
              <a:gd name="T2" fmla="*/ 31 w 31"/>
              <a:gd name="T3" fmla="*/ 16 h 31"/>
              <a:gd name="T4" fmla="*/ 0 w 31"/>
              <a:gd name="T5" fmla="*/ 0 h 31"/>
              <a:gd name="T6" fmla="*/ 10 w 31"/>
              <a:gd name="T7" fmla="*/ 16 h 31"/>
              <a:gd name="T8" fmla="*/ 0 w 31"/>
              <a:gd name="T9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1">
                <a:moveTo>
                  <a:pt x="0" y="31"/>
                </a:moveTo>
                <a:lnTo>
                  <a:pt x="31" y="16"/>
                </a:lnTo>
                <a:lnTo>
                  <a:pt x="0" y="0"/>
                </a:lnTo>
                <a:lnTo>
                  <a:pt x="10" y="16"/>
                </a:lnTo>
                <a:lnTo>
                  <a:pt x="0" y="31"/>
                </a:lnTo>
                <a:close/>
              </a:path>
            </a:pathLst>
          </a:cu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1" name="Freeform 279"/>
          <p:cNvSpPr>
            <a:spLocks/>
          </p:cNvSpPr>
          <p:nvPr/>
        </p:nvSpPr>
        <p:spPr bwMode="auto">
          <a:xfrm>
            <a:off x="6547080" y="1839910"/>
            <a:ext cx="274638" cy="1181100"/>
          </a:xfrm>
          <a:custGeom>
            <a:avLst/>
            <a:gdLst>
              <a:gd name="T0" fmla="*/ 925 w 925"/>
              <a:gd name="T1" fmla="*/ 0 h 3921"/>
              <a:gd name="T2" fmla="*/ 0 w 925"/>
              <a:gd name="T3" fmla="*/ 327 h 3921"/>
              <a:gd name="T4" fmla="*/ 0 w 925"/>
              <a:gd name="T5" fmla="*/ 3594 h 3921"/>
              <a:gd name="T6" fmla="*/ 925 w 925"/>
              <a:gd name="T7" fmla="*/ 3921 h 3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5" h="3921">
                <a:moveTo>
                  <a:pt x="925" y="0"/>
                </a:moveTo>
                <a:cubicBezTo>
                  <a:pt x="414" y="0"/>
                  <a:pt x="0" y="151"/>
                  <a:pt x="0" y="327"/>
                </a:cubicBezTo>
                <a:lnTo>
                  <a:pt x="0" y="3594"/>
                </a:lnTo>
                <a:cubicBezTo>
                  <a:pt x="0" y="3777"/>
                  <a:pt x="414" y="3921"/>
                  <a:pt x="925" y="3921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2" name="Freeform 283"/>
          <p:cNvSpPr>
            <a:spLocks noEditPoints="1"/>
          </p:cNvSpPr>
          <p:nvPr/>
        </p:nvSpPr>
        <p:spPr bwMode="auto">
          <a:xfrm>
            <a:off x="3956280" y="1884360"/>
            <a:ext cx="1147763" cy="531813"/>
          </a:xfrm>
          <a:custGeom>
            <a:avLst/>
            <a:gdLst>
              <a:gd name="T0" fmla="*/ 309 w 7716"/>
              <a:gd name="T1" fmla="*/ 310 h 3537"/>
              <a:gd name="T2" fmla="*/ 559 w 7716"/>
              <a:gd name="T3" fmla="*/ 615 h 3537"/>
              <a:gd name="T4" fmla="*/ 823 w 7716"/>
              <a:gd name="T5" fmla="*/ 914 h 3537"/>
              <a:gd name="T6" fmla="*/ 1110 w 7716"/>
              <a:gd name="T7" fmla="*/ 1202 h 3537"/>
              <a:gd name="T8" fmla="*/ 1426 w 7716"/>
              <a:gd name="T9" fmla="*/ 1478 h 3537"/>
              <a:gd name="T10" fmla="*/ 1779 w 7716"/>
              <a:gd name="T11" fmla="*/ 1736 h 3537"/>
              <a:gd name="T12" fmla="*/ 1971 w 7716"/>
              <a:gd name="T13" fmla="*/ 1859 h 3537"/>
              <a:gd name="T14" fmla="*/ 2177 w 7716"/>
              <a:gd name="T15" fmla="*/ 1976 h 3537"/>
              <a:gd name="T16" fmla="*/ 2395 w 7716"/>
              <a:gd name="T17" fmla="*/ 2088 h 3537"/>
              <a:gd name="T18" fmla="*/ 2628 w 7716"/>
              <a:gd name="T19" fmla="*/ 2193 h 3537"/>
              <a:gd name="T20" fmla="*/ 2875 w 7716"/>
              <a:gd name="T21" fmla="*/ 2293 h 3537"/>
              <a:gd name="T22" fmla="*/ 3137 w 7716"/>
              <a:gd name="T23" fmla="*/ 2387 h 3537"/>
              <a:gd name="T24" fmla="*/ 3412 w 7716"/>
              <a:gd name="T25" fmla="*/ 2475 h 3537"/>
              <a:gd name="T26" fmla="*/ 3699 w 7716"/>
              <a:gd name="T27" fmla="*/ 2557 h 3537"/>
              <a:gd name="T28" fmla="*/ 4308 w 7716"/>
              <a:gd name="T29" fmla="*/ 2709 h 3537"/>
              <a:gd name="T30" fmla="*/ 4955 w 7716"/>
              <a:gd name="T31" fmla="*/ 2846 h 3537"/>
              <a:gd name="T32" fmla="*/ 5633 w 7716"/>
              <a:gd name="T33" fmla="*/ 2968 h 3537"/>
              <a:gd name="T34" fmla="*/ 6333 w 7716"/>
              <a:gd name="T35" fmla="*/ 3082 h 3537"/>
              <a:gd name="T36" fmla="*/ 7049 w 7716"/>
              <a:gd name="T37" fmla="*/ 3189 h 3537"/>
              <a:gd name="T38" fmla="*/ 7629 w 7716"/>
              <a:gd name="T39" fmla="*/ 3357 h 3537"/>
              <a:gd name="T40" fmla="*/ 6677 w 7716"/>
              <a:gd name="T41" fmla="*/ 3219 h 3537"/>
              <a:gd name="T42" fmla="*/ 5967 w 7716"/>
              <a:gd name="T43" fmla="*/ 3109 h 3537"/>
              <a:gd name="T44" fmla="*/ 5275 w 7716"/>
              <a:gd name="T45" fmla="*/ 2990 h 3537"/>
              <a:gd name="T46" fmla="*/ 4610 w 7716"/>
              <a:gd name="T47" fmla="*/ 2861 h 3537"/>
              <a:gd name="T48" fmla="*/ 3977 w 7716"/>
              <a:gd name="T49" fmla="*/ 2716 h 3537"/>
              <a:gd name="T50" fmla="*/ 3531 w 7716"/>
              <a:gd name="T51" fmla="*/ 2596 h 3537"/>
              <a:gd name="T52" fmla="*/ 3247 w 7716"/>
              <a:gd name="T53" fmla="*/ 2511 h 3537"/>
              <a:gd name="T54" fmla="*/ 2976 w 7716"/>
              <a:gd name="T55" fmla="*/ 2419 h 3537"/>
              <a:gd name="T56" fmla="*/ 2717 w 7716"/>
              <a:gd name="T57" fmla="*/ 2321 h 3537"/>
              <a:gd name="T58" fmla="*/ 2474 w 7716"/>
              <a:gd name="T59" fmla="*/ 2217 h 3537"/>
              <a:gd name="T60" fmla="*/ 2246 w 7716"/>
              <a:gd name="T61" fmla="*/ 2106 h 3537"/>
              <a:gd name="T62" fmla="*/ 2030 w 7716"/>
              <a:gd name="T63" fmla="*/ 1990 h 3537"/>
              <a:gd name="T64" fmla="*/ 1828 w 7716"/>
              <a:gd name="T65" fmla="*/ 1868 h 3537"/>
              <a:gd name="T66" fmla="*/ 1546 w 7716"/>
              <a:gd name="T67" fmla="*/ 1675 h 3537"/>
              <a:gd name="T68" fmla="*/ 1207 w 7716"/>
              <a:gd name="T69" fmla="*/ 1403 h 3537"/>
              <a:gd name="T70" fmla="*/ 903 w 7716"/>
              <a:gd name="T71" fmla="*/ 1117 h 3537"/>
              <a:gd name="T72" fmla="*/ 625 w 7716"/>
              <a:gd name="T73" fmla="*/ 820 h 3537"/>
              <a:gd name="T74" fmla="*/ 368 w 7716"/>
              <a:gd name="T75" fmla="*/ 516 h 3537"/>
              <a:gd name="T76" fmla="*/ 0 w 7716"/>
              <a:gd name="T77" fmla="*/ 52 h 3537"/>
              <a:gd name="T78" fmla="*/ 7298 w 7716"/>
              <a:gd name="T79" fmla="*/ 2995 h 3537"/>
              <a:gd name="T80" fmla="*/ 7221 w 7716"/>
              <a:gd name="T81" fmla="*/ 3528 h 3537"/>
              <a:gd name="T82" fmla="*/ 7190 w 7716"/>
              <a:gd name="T83" fmla="*/ 3451 h 3537"/>
              <a:gd name="T84" fmla="*/ 7609 w 7716"/>
              <a:gd name="T85" fmla="*/ 3348 h 3537"/>
              <a:gd name="T86" fmla="*/ 7239 w 7716"/>
              <a:gd name="T87" fmla="*/ 3002 h 3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716" h="3537">
                <a:moveTo>
                  <a:pt x="66" y="0"/>
                </a:moveTo>
                <a:lnTo>
                  <a:pt x="309" y="310"/>
                </a:lnTo>
                <a:lnTo>
                  <a:pt x="432" y="463"/>
                </a:lnTo>
                <a:lnTo>
                  <a:pt x="559" y="615"/>
                </a:lnTo>
                <a:lnTo>
                  <a:pt x="688" y="766"/>
                </a:lnTo>
                <a:lnTo>
                  <a:pt x="823" y="914"/>
                </a:lnTo>
                <a:lnTo>
                  <a:pt x="963" y="1060"/>
                </a:lnTo>
                <a:lnTo>
                  <a:pt x="1110" y="1202"/>
                </a:lnTo>
                <a:lnTo>
                  <a:pt x="1263" y="1342"/>
                </a:lnTo>
                <a:lnTo>
                  <a:pt x="1426" y="1478"/>
                </a:lnTo>
                <a:lnTo>
                  <a:pt x="1597" y="1609"/>
                </a:lnTo>
                <a:lnTo>
                  <a:pt x="1779" y="1736"/>
                </a:lnTo>
                <a:lnTo>
                  <a:pt x="1874" y="1798"/>
                </a:lnTo>
                <a:lnTo>
                  <a:pt x="1971" y="1859"/>
                </a:lnTo>
                <a:lnTo>
                  <a:pt x="2073" y="1918"/>
                </a:lnTo>
                <a:lnTo>
                  <a:pt x="2177" y="1976"/>
                </a:lnTo>
                <a:lnTo>
                  <a:pt x="2284" y="2033"/>
                </a:lnTo>
                <a:lnTo>
                  <a:pt x="2395" y="2088"/>
                </a:lnTo>
                <a:lnTo>
                  <a:pt x="2510" y="2141"/>
                </a:lnTo>
                <a:lnTo>
                  <a:pt x="2628" y="2193"/>
                </a:lnTo>
                <a:lnTo>
                  <a:pt x="2749" y="2244"/>
                </a:lnTo>
                <a:lnTo>
                  <a:pt x="2875" y="2293"/>
                </a:lnTo>
                <a:lnTo>
                  <a:pt x="3004" y="2340"/>
                </a:lnTo>
                <a:lnTo>
                  <a:pt x="3137" y="2387"/>
                </a:lnTo>
                <a:lnTo>
                  <a:pt x="3273" y="2431"/>
                </a:lnTo>
                <a:lnTo>
                  <a:pt x="3412" y="2475"/>
                </a:lnTo>
                <a:lnTo>
                  <a:pt x="3554" y="2516"/>
                </a:lnTo>
                <a:lnTo>
                  <a:pt x="3699" y="2557"/>
                </a:lnTo>
                <a:lnTo>
                  <a:pt x="3999" y="2636"/>
                </a:lnTo>
                <a:lnTo>
                  <a:pt x="4308" y="2709"/>
                </a:lnTo>
                <a:lnTo>
                  <a:pt x="4627" y="2779"/>
                </a:lnTo>
                <a:lnTo>
                  <a:pt x="4955" y="2846"/>
                </a:lnTo>
                <a:lnTo>
                  <a:pt x="5291" y="2909"/>
                </a:lnTo>
                <a:lnTo>
                  <a:pt x="5633" y="2968"/>
                </a:lnTo>
                <a:lnTo>
                  <a:pt x="5980" y="3026"/>
                </a:lnTo>
                <a:lnTo>
                  <a:pt x="6333" y="3082"/>
                </a:lnTo>
                <a:lnTo>
                  <a:pt x="6689" y="3136"/>
                </a:lnTo>
                <a:lnTo>
                  <a:pt x="7049" y="3189"/>
                </a:lnTo>
                <a:lnTo>
                  <a:pt x="7640" y="3274"/>
                </a:lnTo>
                <a:lnTo>
                  <a:pt x="7629" y="3357"/>
                </a:lnTo>
                <a:lnTo>
                  <a:pt x="7036" y="3272"/>
                </a:lnTo>
                <a:lnTo>
                  <a:pt x="6677" y="3219"/>
                </a:lnTo>
                <a:lnTo>
                  <a:pt x="6320" y="3164"/>
                </a:lnTo>
                <a:lnTo>
                  <a:pt x="5967" y="3109"/>
                </a:lnTo>
                <a:lnTo>
                  <a:pt x="5618" y="3051"/>
                </a:lnTo>
                <a:lnTo>
                  <a:pt x="5275" y="2990"/>
                </a:lnTo>
                <a:lnTo>
                  <a:pt x="4939" y="2927"/>
                </a:lnTo>
                <a:lnTo>
                  <a:pt x="4610" y="2861"/>
                </a:lnTo>
                <a:lnTo>
                  <a:pt x="4289" y="2791"/>
                </a:lnTo>
                <a:lnTo>
                  <a:pt x="3977" y="2716"/>
                </a:lnTo>
                <a:lnTo>
                  <a:pt x="3677" y="2638"/>
                </a:lnTo>
                <a:lnTo>
                  <a:pt x="3531" y="2596"/>
                </a:lnTo>
                <a:lnTo>
                  <a:pt x="3387" y="2554"/>
                </a:lnTo>
                <a:lnTo>
                  <a:pt x="3247" y="2511"/>
                </a:lnTo>
                <a:lnTo>
                  <a:pt x="3109" y="2465"/>
                </a:lnTo>
                <a:lnTo>
                  <a:pt x="2976" y="2419"/>
                </a:lnTo>
                <a:lnTo>
                  <a:pt x="2845" y="2370"/>
                </a:lnTo>
                <a:lnTo>
                  <a:pt x="2717" y="2321"/>
                </a:lnTo>
                <a:lnTo>
                  <a:pt x="2594" y="2270"/>
                </a:lnTo>
                <a:lnTo>
                  <a:pt x="2474" y="2217"/>
                </a:lnTo>
                <a:lnTo>
                  <a:pt x="2358" y="2162"/>
                </a:lnTo>
                <a:lnTo>
                  <a:pt x="2246" y="2106"/>
                </a:lnTo>
                <a:lnTo>
                  <a:pt x="2136" y="2049"/>
                </a:lnTo>
                <a:lnTo>
                  <a:pt x="2030" y="1990"/>
                </a:lnTo>
                <a:lnTo>
                  <a:pt x="1928" y="1929"/>
                </a:lnTo>
                <a:lnTo>
                  <a:pt x="1828" y="1868"/>
                </a:lnTo>
                <a:lnTo>
                  <a:pt x="1731" y="1805"/>
                </a:lnTo>
                <a:lnTo>
                  <a:pt x="1546" y="1675"/>
                </a:lnTo>
                <a:lnTo>
                  <a:pt x="1372" y="1541"/>
                </a:lnTo>
                <a:lnTo>
                  <a:pt x="1207" y="1403"/>
                </a:lnTo>
                <a:lnTo>
                  <a:pt x="1051" y="1262"/>
                </a:lnTo>
                <a:lnTo>
                  <a:pt x="903" y="1117"/>
                </a:lnTo>
                <a:lnTo>
                  <a:pt x="761" y="970"/>
                </a:lnTo>
                <a:lnTo>
                  <a:pt x="625" y="820"/>
                </a:lnTo>
                <a:lnTo>
                  <a:pt x="494" y="669"/>
                </a:lnTo>
                <a:lnTo>
                  <a:pt x="368" y="516"/>
                </a:lnTo>
                <a:lnTo>
                  <a:pt x="243" y="361"/>
                </a:lnTo>
                <a:lnTo>
                  <a:pt x="0" y="52"/>
                </a:lnTo>
                <a:lnTo>
                  <a:pt x="66" y="0"/>
                </a:lnTo>
                <a:close/>
                <a:moveTo>
                  <a:pt x="7298" y="2995"/>
                </a:moveTo>
                <a:lnTo>
                  <a:pt x="7716" y="3327"/>
                </a:lnTo>
                <a:lnTo>
                  <a:pt x="7221" y="3528"/>
                </a:lnTo>
                <a:cubicBezTo>
                  <a:pt x="7200" y="3537"/>
                  <a:pt x="7175" y="3527"/>
                  <a:pt x="7167" y="3505"/>
                </a:cubicBezTo>
                <a:cubicBezTo>
                  <a:pt x="7158" y="3484"/>
                  <a:pt x="7168" y="3460"/>
                  <a:pt x="7190" y="3451"/>
                </a:cubicBezTo>
                <a:lnTo>
                  <a:pt x="7619" y="3277"/>
                </a:lnTo>
                <a:lnTo>
                  <a:pt x="7609" y="3348"/>
                </a:lnTo>
                <a:lnTo>
                  <a:pt x="7246" y="3060"/>
                </a:lnTo>
                <a:cubicBezTo>
                  <a:pt x="7228" y="3046"/>
                  <a:pt x="7225" y="3020"/>
                  <a:pt x="7239" y="3002"/>
                </a:cubicBezTo>
                <a:cubicBezTo>
                  <a:pt x="7253" y="2984"/>
                  <a:pt x="7280" y="2981"/>
                  <a:pt x="7298" y="2995"/>
                </a:cubicBezTo>
                <a:close/>
              </a:path>
            </a:pathLst>
          </a:custGeom>
          <a:solidFill>
            <a:srgbClr val="0000FF"/>
          </a:solidFill>
          <a:ln w="0" cap="flat">
            <a:solidFill>
              <a:srgbClr val="0000FF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3" name="Freeform 284"/>
          <p:cNvSpPr>
            <a:spLocks/>
          </p:cNvSpPr>
          <p:nvPr/>
        </p:nvSpPr>
        <p:spPr bwMode="auto">
          <a:xfrm>
            <a:off x="4946880" y="2054223"/>
            <a:ext cx="492125" cy="777875"/>
          </a:xfrm>
          <a:custGeom>
            <a:avLst/>
            <a:gdLst>
              <a:gd name="T0" fmla="*/ 145 w 291"/>
              <a:gd name="T1" fmla="*/ 122 h 454"/>
              <a:gd name="T2" fmla="*/ 112 w 291"/>
              <a:gd name="T3" fmla="*/ 49 h 454"/>
              <a:gd name="T4" fmla="*/ 98 w 291"/>
              <a:gd name="T5" fmla="*/ 133 h 454"/>
              <a:gd name="T6" fmla="*/ 5 w 291"/>
              <a:gd name="T7" fmla="*/ 49 h 454"/>
              <a:gd name="T8" fmla="*/ 62 w 291"/>
              <a:gd name="T9" fmla="*/ 160 h 454"/>
              <a:gd name="T10" fmla="*/ 0 w 291"/>
              <a:gd name="T11" fmla="*/ 181 h 454"/>
              <a:gd name="T12" fmla="*/ 50 w 291"/>
              <a:gd name="T13" fmla="*/ 248 h 454"/>
              <a:gd name="T14" fmla="*/ 1 w 291"/>
              <a:gd name="T15" fmla="*/ 306 h 454"/>
              <a:gd name="T16" fmla="*/ 76 w 291"/>
              <a:gd name="T17" fmla="*/ 293 h 454"/>
              <a:gd name="T18" fmla="*/ 64 w 291"/>
              <a:gd name="T19" fmla="*/ 370 h 454"/>
              <a:gd name="T20" fmla="*/ 104 w 291"/>
              <a:gd name="T21" fmla="*/ 328 h 454"/>
              <a:gd name="T22" fmla="*/ 114 w 291"/>
              <a:gd name="T23" fmla="*/ 454 h 454"/>
              <a:gd name="T24" fmla="*/ 142 w 291"/>
              <a:gd name="T25" fmla="*/ 314 h 454"/>
              <a:gd name="T26" fmla="*/ 178 w 291"/>
              <a:gd name="T27" fmla="*/ 415 h 454"/>
              <a:gd name="T28" fmla="*/ 189 w 291"/>
              <a:gd name="T29" fmla="*/ 304 h 454"/>
              <a:gd name="T30" fmla="*/ 244 w 291"/>
              <a:gd name="T31" fmla="*/ 380 h 454"/>
              <a:gd name="T32" fmla="*/ 227 w 291"/>
              <a:gd name="T33" fmla="*/ 272 h 454"/>
              <a:gd name="T34" fmla="*/ 291 w 291"/>
              <a:gd name="T35" fmla="*/ 279 h 454"/>
              <a:gd name="T36" fmla="*/ 237 w 291"/>
              <a:gd name="T37" fmla="*/ 220 h 454"/>
              <a:gd name="T38" fmla="*/ 284 w 291"/>
              <a:gd name="T39" fmla="*/ 171 h 454"/>
              <a:gd name="T40" fmla="*/ 225 w 291"/>
              <a:gd name="T41" fmla="*/ 154 h 454"/>
              <a:gd name="T42" fmla="*/ 248 w 291"/>
              <a:gd name="T43" fmla="*/ 94 h 454"/>
              <a:gd name="T44" fmla="*/ 191 w 291"/>
              <a:gd name="T45" fmla="*/ 112 h 454"/>
              <a:gd name="T46" fmla="*/ 196 w 291"/>
              <a:gd name="T47" fmla="*/ 0 h 454"/>
              <a:gd name="T48" fmla="*/ 145 w 291"/>
              <a:gd name="T49" fmla="*/ 122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91" h="454">
                <a:moveTo>
                  <a:pt x="145" y="122"/>
                </a:moveTo>
                <a:lnTo>
                  <a:pt x="112" y="49"/>
                </a:lnTo>
                <a:lnTo>
                  <a:pt x="98" y="133"/>
                </a:lnTo>
                <a:lnTo>
                  <a:pt x="5" y="49"/>
                </a:lnTo>
                <a:lnTo>
                  <a:pt x="62" y="160"/>
                </a:lnTo>
                <a:lnTo>
                  <a:pt x="0" y="181"/>
                </a:lnTo>
                <a:lnTo>
                  <a:pt x="50" y="248"/>
                </a:lnTo>
                <a:lnTo>
                  <a:pt x="1" y="306"/>
                </a:lnTo>
                <a:lnTo>
                  <a:pt x="76" y="293"/>
                </a:lnTo>
                <a:lnTo>
                  <a:pt x="64" y="370"/>
                </a:lnTo>
                <a:lnTo>
                  <a:pt x="104" y="328"/>
                </a:lnTo>
                <a:lnTo>
                  <a:pt x="114" y="454"/>
                </a:lnTo>
                <a:lnTo>
                  <a:pt x="142" y="314"/>
                </a:lnTo>
                <a:lnTo>
                  <a:pt x="178" y="415"/>
                </a:lnTo>
                <a:lnTo>
                  <a:pt x="189" y="304"/>
                </a:lnTo>
                <a:lnTo>
                  <a:pt x="244" y="380"/>
                </a:lnTo>
                <a:lnTo>
                  <a:pt x="227" y="272"/>
                </a:lnTo>
                <a:lnTo>
                  <a:pt x="291" y="279"/>
                </a:lnTo>
                <a:lnTo>
                  <a:pt x="237" y="220"/>
                </a:lnTo>
                <a:lnTo>
                  <a:pt x="284" y="171"/>
                </a:lnTo>
                <a:lnTo>
                  <a:pt x="225" y="154"/>
                </a:lnTo>
                <a:lnTo>
                  <a:pt x="248" y="94"/>
                </a:lnTo>
                <a:lnTo>
                  <a:pt x="191" y="112"/>
                </a:lnTo>
                <a:lnTo>
                  <a:pt x="196" y="0"/>
                </a:lnTo>
                <a:lnTo>
                  <a:pt x="145" y="122"/>
                </a:lnTo>
                <a:close/>
              </a:path>
            </a:pathLst>
          </a:custGeom>
          <a:noFill/>
          <a:ln w="11113" cap="rnd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4" name="Rectangle 285"/>
          <p:cNvSpPr>
            <a:spLocks noChangeArrowheads="1"/>
          </p:cNvSpPr>
          <p:nvPr/>
        </p:nvSpPr>
        <p:spPr bwMode="auto">
          <a:xfrm>
            <a:off x="4195993" y="2178048"/>
            <a:ext cx="936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ja-JP" altLang="en-US" sz="1300">
                <a:solidFill>
                  <a:srgbClr val="0000FF"/>
                </a:solidFill>
                <a:latin typeface="ＭＳ Ｐゴシック" charset="0"/>
              </a:rPr>
              <a:t>ｅ</a:t>
            </a:r>
            <a:endParaRPr lang="ja-JP" altLang="en-US" sz="1800">
              <a:latin typeface="Arial" charset="0"/>
            </a:endParaRPr>
          </a:p>
        </p:txBody>
      </p:sp>
      <p:sp>
        <p:nvSpPr>
          <p:cNvPr id="285" name="Line 286"/>
          <p:cNvSpPr>
            <a:spLocks noChangeShapeType="1"/>
          </p:cNvSpPr>
          <p:nvPr/>
        </p:nvSpPr>
        <p:spPr bwMode="auto">
          <a:xfrm>
            <a:off x="6235930" y="2417760"/>
            <a:ext cx="24288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6" name="Text Box 287"/>
          <p:cNvSpPr txBox="1">
            <a:spLocks noChangeArrowheads="1"/>
          </p:cNvSpPr>
          <p:nvPr/>
        </p:nvSpPr>
        <p:spPr bwMode="auto">
          <a:xfrm>
            <a:off x="173638" y="992118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PMT</a:t>
            </a:r>
            <a:endParaRPr lang="en-US" altLang="ja-JP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287" name="Text Box 288"/>
          <p:cNvSpPr txBox="1">
            <a:spLocks noChangeArrowheads="1"/>
          </p:cNvSpPr>
          <p:nvPr/>
        </p:nvSpPr>
        <p:spPr bwMode="auto">
          <a:xfrm>
            <a:off x="3401254" y="990529"/>
            <a:ext cx="8884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HPD</a:t>
            </a:r>
          </a:p>
        </p:txBody>
      </p:sp>
      <p:sp>
        <p:nvSpPr>
          <p:cNvPr id="288" name="Text Box 289"/>
          <p:cNvSpPr txBox="1">
            <a:spLocks noChangeArrowheads="1"/>
          </p:cNvSpPr>
          <p:nvPr/>
        </p:nvSpPr>
        <p:spPr bwMode="auto">
          <a:xfrm>
            <a:off x="1676577" y="1139422"/>
            <a:ext cx="1752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 smtClean="0">
                <a:latin typeface="Arial" charset="0"/>
                <a:ea typeface="HGPｺﾞｼｯｸE" charset="0"/>
                <a:cs typeface="HGPｺﾞｼｯｸE" charset="0"/>
              </a:rPr>
              <a:t>Metal dynode</a:t>
            </a:r>
            <a:endParaRPr lang="ja-JP" altLang="en-US" sz="1400" dirty="0">
              <a:latin typeface="Arial" charset="0"/>
              <a:ea typeface="HGPｺﾞｼｯｸE" charset="0"/>
              <a:cs typeface="HGPｺﾞｼｯｸE" charset="0"/>
            </a:endParaRPr>
          </a:p>
        </p:txBody>
      </p:sp>
      <p:sp>
        <p:nvSpPr>
          <p:cNvPr id="289" name="Line 290"/>
          <p:cNvSpPr>
            <a:spLocks noChangeShapeType="1"/>
          </p:cNvSpPr>
          <p:nvPr/>
        </p:nvSpPr>
        <p:spPr bwMode="auto">
          <a:xfrm flipH="1">
            <a:off x="1718127" y="1449385"/>
            <a:ext cx="762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0" name="Line 291"/>
          <p:cNvSpPr>
            <a:spLocks noChangeShapeType="1"/>
          </p:cNvSpPr>
          <p:nvPr/>
        </p:nvSpPr>
        <p:spPr bwMode="auto">
          <a:xfrm>
            <a:off x="1489527" y="2592385"/>
            <a:ext cx="0" cy="1115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1" name="Line 292"/>
          <p:cNvSpPr>
            <a:spLocks noChangeShapeType="1"/>
          </p:cNvSpPr>
          <p:nvPr/>
        </p:nvSpPr>
        <p:spPr bwMode="auto">
          <a:xfrm>
            <a:off x="508452" y="3706017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2" name="Line 293"/>
          <p:cNvSpPr>
            <a:spLocks noChangeShapeType="1"/>
          </p:cNvSpPr>
          <p:nvPr/>
        </p:nvSpPr>
        <p:spPr bwMode="auto">
          <a:xfrm>
            <a:off x="517977" y="2592385"/>
            <a:ext cx="0" cy="1115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3" name="Text Box 294"/>
          <p:cNvSpPr txBox="1">
            <a:spLocks noChangeArrowheads="1"/>
          </p:cNvSpPr>
          <p:nvPr/>
        </p:nvSpPr>
        <p:spPr bwMode="auto">
          <a:xfrm>
            <a:off x="560764" y="3657686"/>
            <a:ext cx="838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b="1" dirty="0" smtClean="0">
                <a:latin typeface="Arial" charset="0"/>
              </a:rPr>
              <a:t>1-2kV</a:t>
            </a:r>
            <a:endParaRPr lang="en-US" altLang="ja-JP" sz="1600" b="1" dirty="0">
              <a:latin typeface="Arial" charset="0"/>
            </a:endParaRPr>
          </a:p>
        </p:txBody>
      </p:sp>
      <p:sp>
        <p:nvSpPr>
          <p:cNvPr id="294" name="Line 295"/>
          <p:cNvSpPr>
            <a:spLocks noChangeShapeType="1"/>
          </p:cNvSpPr>
          <p:nvPr/>
        </p:nvSpPr>
        <p:spPr bwMode="auto">
          <a:xfrm>
            <a:off x="5159605" y="2554285"/>
            <a:ext cx="0" cy="1151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5" name="Line 296"/>
          <p:cNvSpPr>
            <a:spLocks noChangeShapeType="1"/>
          </p:cNvSpPr>
          <p:nvPr/>
        </p:nvSpPr>
        <p:spPr bwMode="auto">
          <a:xfrm>
            <a:off x="3788005" y="3708887"/>
            <a:ext cx="1389063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6" name="Line 297"/>
          <p:cNvSpPr>
            <a:spLocks noChangeShapeType="1"/>
          </p:cNvSpPr>
          <p:nvPr/>
        </p:nvSpPr>
        <p:spPr bwMode="auto">
          <a:xfrm>
            <a:off x="3797530" y="2554285"/>
            <a:ext cx="0" cy="1151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" name="Text Box 298"/>
          <p:cNvSpPr txBox="1">
            <a:spLocks noChangeArrowheads="1"/>
          </p:cNvSpPr>
          <p:nvPr/>
        </p:nvSpPr>
        <p:spPr bwMode="auto">
          <a:xfrm>
            <a:off x="4053520" y="3677812"/>
            <a:ext cx="8667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b="1" dirty="0" smtClean="0">
                <a:solidFill>
                  <a:srgbClr val="0000FF"/>
                </a:solidFill>
                <a:latin typeface="Arial" charset="0"/>
              </a:rPr>
              <a:t>~8kV</a:t>
            </a:r>
            <a:endParaRPr lang="en-US" altLang="ja-JP" sz="1600" b="1" baseline="300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98" name="Text Box 299"/>
          <p:cNvSpPr txBox="1">
            <a:spLocks noChangeArrowheads="1"/>
          </p:cNvSpPr>
          <p:nvPr/>
        </p:nvSpPr>
        <p:spPr bwMode="auto">
          <a:xfrm>
            <a:off x="6022128" y="1213244"/>
            <a:ext cx="210429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 smtClean="0">
                <a:solidFill>
                  <a:srgbClr val="FF0000"/>
                </a:solidFill>
                <a:latin typeface="Arial" charset="0"/>
                <a:ea typeface="HGPｺﾞｼｯｸE" charset="0"/>
                <a:cs typeface="HGPｺﾞｼｯｸE" charset="0"/>
              </a:rPr>
              <a:t>Avalanche Diode (AD)</a:t>
            </a:r>
            <a:endParaRPr lang="ja-JP" altLang="en-US" sz="1400" dirty="0">
              <a:solidFill>
                <a:srgbClr val="FF0000"/>
              </a:solidFill>
              <a:latin typeface="Arial" charset="0"/>
              <a:ea typeface="HGPｺﾞｼｯｸE" charset="0"/>
              <a:cs typeface="HGPｺﾞｼｯｸE" charset="0"/>
            </a:endParaRPr>
          </a:p>
        </p:txBody>
      </p:sp>
      <p:sp>
        <p:nvSpPr>
          <p:cNvPr id="299" name="Line 300"/>
          <p:cNvSpPr>
            <a:spLocks noChangeShapeType="1"/>
          </p:cNvSpPr>
          <p:nvPr/>
        </p:nvSpPr>
        <p:spPr bwMode="auto">
          <a:xfrm flipH="1">
            <a:off x="5233770" y="1554797"/>
            <a:ext cx="239341" cy="6184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0" name="Text Box 301"/>
          <p:cNvSpPr txBox="1">
            <a:spLocks noChangeArrowheads="1"/>
          </p:cNvSpPr>
          <p:nvPr/>
        </p:nvSpPr>
        <p:spPr bwMode="auto">
          <a:xfrm>
            <a:off x="1737080" y="3537866"/>
            <a:ext cx="6979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>
                <a:latin typeface="Arial" charset="0"/>
                <a:ea typeface="HGPｺﾞｼｯｸE" charset="0"/>
                <a:cs typeface="HGPｺﾞｼｯｸE" charset="0"/>
              </a:rPr>
              <a:t>x</a:t>
            </a:r>
            <a:r>
              <a:rPr lang="en-US" altLang="ja-JP" sz="1600" dirty="0" smtClean="0">
                <a:latin typeface="Arial" charset="0"/>
                <a:ea typeface="HGPｺﾞｼｯｸE" charset="0"/>
                <a:cs typeface="HGPｺﾞｼｯｸE" charset="0"/>
              </a:rPr>
              <a:t> ~ 5</a:t>
            </a:r>
            <a:endParaRPr lang="ja-JP" altLang="en-US" sz="1600" dirty="0">
              <a:latin typeface="Arial" charset="0"/>
              <a:ea typeface="HGPｺﾞｼｯｸE" charset="0"/>
              <a:cs typeface="HGPｺﾞｼｯｸE" charset="0"/>
            </a:endParaRPr>
          </a:p>
        </p:txBody>
      </p:sp>
      <p:sp>
        <p:nvSpPr>
          <p:cNvPr id="301" name="Line 302"/>
          <p:cNvSpPr>
            <a:spLocks noChangeShapeType="1"/>
          </p:cNvSpPr>
          <p:nvPr/>
        </p:nvSpPr>
        <p:spPr bwMode="auto">
          <a:xfrm flipH="1" flipV="1">
            <a:off x="1489527" y="2596688"/>
            <a:ext cx="329568" cy="8323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2" name="Text Box 303"/>
          <p:cNvSpPr txBox="1">
            <a:spLocks noChangeArrowheads="1"/>
          </p:cNvSpPr>
          <p:nvPr/>
        </p:nvSpPr>
        <p:spPr bwMode="auto">
          <a:xfrm>
            <a:off x="5608724" y="3899479"/>
            <a:ext cx="9239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b="1" dirty="0" smtClean="0">
                <a:solidFill>
                  <a:srgbClr val="0000FF"/>
                </a:solidFill>
                <a:latin typeface="Arial" charset="0"/>
                <a:ea typeface="HGPｺﾞｼｯｸE" charset="0"/>
                <a:cs typeface="HGPｺﾞｼｯｸE" charset="0"/>
              </a:rPr>
              <a:t>x ~400</a:t>
            </a:r>
            <a:endParaRPr lang="en-US" altLang="ja-JP" sz="1800" b="1" baseline="30000" dirty="0">
              <a:solidFill>
                <a:srgbClr val="0000FF"/>
              </a:solidFill>
              <a:latin typeface="Arial" charset="0"/>
              <a:ea typeface="HGPｺﾞｼｯｸE" charset="0"/>
              <a:cs typeface="HGPｺﾞｼｯｸE" charset="0"/>
            </a:endParaRPr>
          </a:p>
        </p:txBody>
      </p:sp>
      <p:sp>
        <p:nvSpPr>
          <p:cNvPr id="303" name="Line 304"/>
          <p:cNvSpPr>
            <a:spLocks noChangeShapeType="1"/>
          </p:cNvSpPr>
          <p:nvPr/>
        </p:nvSpPr>
        <p:spPr bwMode="auto">
          <a:xfrm flipV="1">
            <a:off x="6127980" y="2435952"/>
            <a:ext cx="403514" cy="1560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4" name="Line 305"/>
          <p:cNvSpPr>
            <a:spLocks noChangeShapeType="1"/>
          </p:cNvSpPr>
          <p:nvPr/>
        </p:nvSpPr>
        <p:spPr bwMode="auto">
          <a:xfrm flipH="1">
            <a:off x="3304470" y="1213244"/>
            <a:ext cx="2842" cy="2293542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7" name="Line 304"/>
          <p:cNvSpPr>
            <a:spLocks noChangeShapeType="1"/>
          </p:cNvSpPr>
          <p:nvPr/>
        </p:nvSpPr>
        <p:spPr bwMode="auto">
          <a:xfrm flipH="1" flipV="1">
            <a:off x="7167790" y="2995609"/>
            <a:ext cx="634772" cy="9327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308" name="Text Box 303"/>
          <p:cNvSpPr txBox="1">
            <a:spLocks noChangeArrowheads="1"/>
          </p:cNvSpPr>
          <p:nvPr/>
        </p:nvSpPr>
        <p:spPr bwMode="auto">
          <a:xfrm>
            <a:off x="7312839" y="3904809"/>
            <a:ext cx="9056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b="1" dirty="0" smtClean="0">
                <a:solidFill>
                  <a:srgbClr val="008000"/>
                </a:solidFill>
                <a:latin typeface="Arial" charset="0"/>
                <a:ea typeface="HGPｺﾞｼｯｸE" charset="0"/>
                <a:cs typeface="HGPｺﾞｼｯｸE" charset="0"/>
              </a:rPr>
              <a:t>x </a:t>
            </a:r>
            <a:r>
              <a:rPr lang="en-US" altLang="ja-JP" sz="1800" b="1" dirty="0">
                <a:solidFill>
                  <a:srgbClr val="008000"/>
                </a:solidFill>
                <a:latin typeface="Arial" charset="0"/>
                <a:ea typeface="HGPｺﾞｼｯｸE" charset="0"/>
                <a:cs typeface="HGPｺﾞｼｯｸE" charset="0"/>
              </a:rPr>
              <a:t>~</a:t>
            </a:r>
            <a:r>
              <a:rPr lang="en-US" altLang="ja-JP" sz="1800" b="1" dirty="0" smtClean="0">
                <a:solidFill>
                  <a:srgbClr val="008000"/>
                </a:solidFill>
                <a:latin typeface="Arial" charset="0"/>
                <a:ea typeface="HGPｺﾞｼｯｸE" charset="0"/>
                <a:cs typeface="HGPｺﾞｼｯｸE" charset="0"/>
              </a:rPr>
              <a:t>100</a:t>
            </a:r>
            <a:endParaRPr lang="en-US" altLang="ja-JP" sz="1800" b="1" baseline="30000" dirty="0">
              <a:solidFill>
                <a:srgbClr val="008000"/>
              </a:solidFill>
              <a:latin typeface="Arial" charset="0"/>
              <a:ea typeface="HGPｺﾞｼｯｸE" charset="0"/>
              <a:cs typeface="HGPｺﾞｼｯｸE" charset="0"/>
            </a:endParaRPr>
          </a:p>
        </p:txBody>
      </p:sp>
      <p:sp>
        <p:nvSpPr>
          <p:cNvPr id="309" name="テキスト ボックス 308"/>
          <p:cNvSpPr txBox="1"/>
          <p:nvPr/>
        </p:nvSpPr>
        <p:spPr>
          <a:xfrm>
            <a:off x="6538712" y="3948099"/>
            <a:ext cx="825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8000"/>
                </a:solidFill>
              </a:rPr>
              <a:t>AD gain</a:t>
            </a:r>
            <a:endParaRPr kumimoji="1" lang="ja-JP" altLang="en-US" sz="1600" dirty="0">
              <a:solidFill>
                <a:srgbClr val="008000"/>
              </a:solidFill>
            </a:endParaRPr>
          </a:p>
        </p:txBody>
      </p:sp>
      <p:sp>
        <p:nvSpPr>
          <p:cNvPr id="310" name="テキスト ボックス 309"/>
          <p:cNvSpPr txBox="1"/>
          <p:nvPr/>
        </p:nvSpPr>
        <p:spPr>
          <a:xfrm>
            <a:off x="3918486" y="3928339"/>
            <a:ext cx="1792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00FF"/>
                </a:solidFill>
              </a:rPr>
              <a:t>Bombardment gain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311" name="Line 296"/>
          <p:cNvSpPr>
            <a:spLocks noChangeShapeType="1"/>
          </p:cNvSpPr>
          <p:nvPr/>
        </p:nvSpPr>
        <p:spPr bwMode="auto">
          <a:xfrm flipH="1">
            <a:off x="6597137" y="3137645"/>
            <a:ext cx="839686" cy="18324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2" name="Text Box 298"/>
          <p:cNvSpPr txBox="1">
            <a:spLocks noChangeArrowheads="1"/>
          </p:cNvSpPr>
          <p:nvPr/>
        </p:nvSpPr>
        <p:spPr bwMode="auto">
          <a:xfrm>
            <a:off x="6509850" y="3395843"/>
            <a:ext cx="1083397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b="1" dirty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altLang="ja-JP" sz="1600" b="1" dirty="0" smtClean="0">
                <a:solidFill>
                  <a:srgbClr val="008000"/>
                </a:solidFill>
                <a:latin typeface="Arial" charset="0"/>
              </a:rPr>
              <a:t>    ΔV</a:t>
            </a:r>
            <a:br>
              <a:rPr lang="en-US" altLang="ja-JP" sz="1600" b="1" dirty="0" smtClean="0">
                <a:solidFill>
                  <a:srgbClr val="008000"/>
                </a:solidFill>
                <a:latin typeface="Arial" charset="0"/>
              </a:rPr>
            </a:br>
            <a:r>
              <a:rPr lang="en-US" altLang="ja-JP" sz="1600" b="1" dirty="0" smtClean="0">
                <a:solidFill>
                  <a:srgbClr val="008000"/>
                </a:solidFill>
                <a:latin typeface="Arial" charset="0"/>
              </a:rPr>
              <a:t> ~ -260V</a:t>
            </a:r>
            <a:endParaRPr lang="en-US" altLang="ja-JP" sz="1600" b="1" baseline="30000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313" name="テキスト ボックス 312"/>
          <p:cNvSpPr txBox="1"/>
          <p:nvPr/>
        </p:nvSpPr>
        <p:spPr>
          <a:xfrm>
            <a:off x="1552881" y="3334825"/>
            <a:ext cx="1792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Bombardment gain</a:t>
            </a:r>
            <a:endParaRPr kumimoji="1" lang="ja-JP" altLang="en-US" sz="1600" dirty="0"/>
          </a:p>
        </p:txBody>
      </p:sp>
      <p:sp>
        <p:nvSpPr>
          <p:cNvPr id="314" name="Freeform 90"/>
          <p:cNvSpPr>
            <a:spLocks/>
          </p:cNvSpPr>
          <p:nvPr/>
        </p:nvSpPr>
        <p:spPr bwMode="auto">
          <a:xfrm>
            <a:off x="8185147" y="2036742"/>
            <a:ext cx="628650" cy="627062"/>
          </a:xfrm>
          <a:custGeom>
            <a:avLst/>
            <a:gdLst>
              <a:gd name="T0" fmla="*/ 396 w 396"/>
              <a:gd name="T1" fmla="*/ 197 h 395"/>
              <a:gd name="T2" fmla="*/ 0 w 396"/>
              <a:gd name="T3" fmla="*/ 0 h 395"/>
              <a:gd name="T4" fmla="*/ 0 w 396"/>
              <a:gd name="T5" fmla="*/ 395 h 395"/>
              <a:gd name="T6" fmla="*/ 396 w 396"/>
              <a:gd name="T7" fmla="*/ 197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" h="395">
                <a:moveTo>
                  <a:pt x="396" y="197"/>
                </a:moveTo>
                <a:lnTo>
                  <a:pt x="0" y="0"/>
                </a:lnTo>
                <a:lnTo>
                  <a:pt x="0" y="395"/>
                </a:lnTo>
                <a:lnTo>
                  <a:pt x="396" y="197"/>
                </a:lnTo>
                <a:close/>
              </a:path>
            </a:pathLst>
          </a:cu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kern="1200"/>
          </a:p>
        </p:txBody>
      </p:sp>
      <p:sp>
        <p:nvSpPr>
          <p:cNvPr id="315" name="Freeform 91"/>
          <p:cNvSpPr>
            <a:spLocks/>
          </p:cNvSpPr>
          <p:nvPr/>
        </p:nvSpPr>
        <p:spPr bwMode="auto">
          <a:xfrm>
            <a:off x="8185147" y="2036742"/>
            <a:ext cx="628650" cy="627062"/>
          </a:xfrm>
          <a:custGeom>
            <a:avLst/>
            <a:gdLst>
              <a:gd name="T0" fmla="*/ 396 w 396"/>
              <a:gd name="T1" fmla="*/ 197 h 395"/>
              <a:gd name="T2" fmla="*/ 0 w 396"/>
              <a:gd name="T3" fmla="*/ 0 h 395"/>
              <a:gd name="T4" fmla="*/ 0 w 396"/>
              <a:gd name="T5" fmla="*/ 395 h 395"/>
              <a:gd name="T6" fmla="*/ 396 w 396"/>
              <a:gd name="T7" fmla="*/ 197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" h="395">
                <a:moveTo>
                  <a:pt x="396" y="197"/>
                </a:moveTo>
                <a:lnTo>
                  <a:pt x="0" y="0"/>
                </a:lnTo>
                <a:lnTo>
                  <a:pt x="0" y="395"/>
                </a:lnTo>
                <a:lnTo>
                  <a:pt x="396" y="197"/>
                </a:ln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kern="1200"/>
          </a:p>
        </p:txBody>
      </p:sp>
      <p:sp>
        <p:nvSpPr>
          <p:cNvPr id="316" name="Freeform 93"/>
          <p:cNvSpPr>
            <a:spLocks noEditPoints="1"/>
          </p:cNvSpPr>
          <p:nvPr/>
        </p:nvSpPr>
        <p:spPr bwMode="auto">
          <a:xfrm>
            <a:off x="8793159" y="2303442"/>
            <a:ext cx="182562" cy="92075"/>
          </a:xfrm>
          <a:custGeom>
            <a:avLst/>
            <a:gdLst>
              <a:gd name="T0" fmla="*/ 0 w 583"/>
              <a:gd name="T1" fmla="*/ 120 h 290"/>
              <a:gd name="T2" fmla="*/ 534 w 583"/>
              <a:gd name="T3" fmla="*/ 120 h 290"/>
              <a:gd name="T4" fmla="*/ 534 w 583"/>
              <a:gd name="T5" fmla="*/ 170 h 290"/>
              <a:gd name="T6" fmla="*/ 0 w 583"/>
              <a:gd name="T7" fmla="*/ 170 h 290"/>
              <a:gd name="T8" fmla="*/ 0 w 583"/>
              <a:gd name="T9" fmla="*/ 120 h 290"/>
              <a:gd name="T10" fmla="*/ 346 w 583"/>
              <a:gd name="T11" fmla="*/ 7 h 290"/>
              <a:gd name="T12" fmla="*/ 583 w 583"/>
              <a:gd name="T13" fmla="*/ 145 h 290"/>
              <a:gd name="T14" fmla="*/ 346 w 583"/>
              <a:gd name="T15" fmla="*/ 283 h 290"/>
              <a:gd name="T16" fmla="*/ 312 w 583"/>
              <a:gd name="T17" fmla="*/ 274 h 290"/>
              <a:gd name="T18" fmla="*/ 321 w 583"/>
              <a:gd name="T19" fmla="*/ 240 h 290"/>
              <a:gd name="T20" fmla="*/ 521 w 583"/>
              <a:gd name="T21" fmla="*/ 123 h 290"/>
              <a:gd name="T22" fmla="*/ 521 w 583"/>
              <a:gd name="T23" fmla="*/ 166 h 290"/>
              <a:gd name="T24" fmla="*/ 321 w 583"/>
              <a:gd name="T25" fmla="*/ 50 h 290"/>
              <a:gd name="T26" fmla="*/ 312 w 583"/>
              <a:gd name="T27" fmla="*/ 16 h 290"/>
              <a:gd name="T28" fmla="*/ 346 w 583"/>
              <a:gd name="T29" fmla="*/ 7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3" h="290">
                <a:moveTo>
                  <a:pt x="0" y="120"/>
                </a:moveTo>
                <a:lnTo>
                  <a:pt x="534" y="120"/>
                </a:lnTo>
                <a:lnTo>
                  <a:pt x="534" y="170"/>
                </a:lnTo>
                <a:lnTo>
                  <a:pt x="0" y="170"/>
                </a:lnTo>
                <a:lnTo>
                  <a:pt x="0" y="120"/>
                </a:lnTo>
                <a:close/>
                <a:moveTo>
                  <a:pt x="346" y="7"/>
                </a:moveTo>
                <a:lnTo>
                  <a:pt x="583" y="145"/>
                </a:lnTo>
                <a:lnTo>
                  <a:pt x="346" y="283"/>
                </a:lnTo>
                <a:cubicBezTo>
                  <a:pt x="334" y="290"/>
                  <a:pt x="319" y="286"/>
                  <a:pt x="312" y="274"/>
                </a:cubicBezTo>
                <a:cubicBezTo>
                  <a:pt x="305" y="262"/>
                  <a:pt x="309" y="247"/>
                  <a:pt x="321" y="240"/>
                </a:cubicBezTo>
                <a:lnTo>
                  <a:pt x="521" y="123"/>
                </a:lnTo>
                <a:lnTo>
                  <a:pt x="521" y="166"/>
                </a:lnTo>
                <a:lnTo>
                  <a:pt x="321" y="50"/>
                </a:lnTo>
                <a:cubicBezTo>
                  <a:pt x="309" y="43"/>
                  <a:pt x="305" y="27"/>
                  <a:pt x="312" y="16"/>
                </a:cubicBezTo>
                <a:cubicBezTo>
                  <a:pt x="319" y="4"/>
                  <a:pt x="334" y="0"/>
                  <a:pt x="346" y="7"/>
                </a:cubicBez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ja-JP" altLang="en-US" kern="1200"/>
          </a:p>
        </p:txBody>
      </p:sp>
      <p:grpSp>
        <p:nvGrpSpPr>
          <p:cNvPr id="317" name="Group 254"/>
          <p:cNvGrpSpPr>
            <a:grpSpLocks/>
          </p:cNvGrpSpPr>
          <p:nvPr/>
        </p:nvGrpSpPr>
        <p:grpSpPr bwMode="auto">
          <a:xfrm>
            <a:off x="8185147" y="2036742"/>
            <a:ext cx="628650" cy="627062"/>
            <a:chOff x="3905" y="2326"/>
            <a:chExt cx="396" cy="395"/>
          </a:xfrm>
        </p:grpSpPr>
        <p:sp>
          <p:nvSpPr>
            <p:cNvPr id="318" name="Freeform 252"/>
            <p:cNvSpPr>
              <a:spLocks/>
            </p:cNvSpPr>
            <p:nvPr/>
          </p:nvSpPr>
          <p:spPr bwMode="auto">
            <a:xfrm>
              <a:off x="3905" y="2326"/>
              <a:ext cx="396" cy="395"/>
            </a:xfrm>
            <a:custGeom>
              <a:avLst/>
              <a:gdLst>
                <a:gd name="T0" fmla="*/ 396 w 396"/>
                <a:gd name="T1" fmla="*/ 197 h 395"/>
                <a:gd name="T2" fmla="*/ 0 w 396"/>
                <a:gd name="T3" fmla="*/ 0 h 395"/>
                <a:gd name="T4" fmla="*/ 0 w 396"/>
                <a:gd name="T5" fmla="*/ 395 h 395"/>
                <a:gd name="T6" fmla="*/ 396 w 396"/>
                <a:gd name="T7" fmla="*/ 197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395">
                  <a:moveTo>
                    <a:pt x="396" y="197"/>
                  </a:moveTo>
                  <a:lnTo>
                    <a:pt x="0" y="0"/>
                  </a:lnTo>
                  <a:lnTo>
                    <a:pt x="0" y="395"/>
                  </a:lnTo>
                  <a:lnTo>
                    <a:pt x="396" y="197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r>
                <a:rPr lang="en-US" altLang="ja-JP" sz="1600" kern="1200" dirty="0" smtClean="0"/>
                <a:t>Amp</a:t>
              </a:r>
              <a:endParaRPr lang="ja-JP" altLang="en-US" sz="1600" kern="1200" dirty="0"/>
            </a:p>
          </p:txBody>
        </p:sp>
        <p:sp>
          <p:nvSpPr>
            <p:cNvPr id="319" name="Freeform 253"/>
            <p:cNvSpPr>
              <a:spLocks/>
            </p:cNvSpPr>
            <p:nvPr/>
          </p:nvSpPr>
          <p:spPr bwMode="auto">
            <a:xfrm>
              <a:off x="3905" y="2326"/>
              <a:ext cx="396" cy="395"/>
            </a:xfrm>
            <a:custGeom>
              <a:avLst/>
              <a:gdLst>
                <a:gd name="T0" fmla="*/ 396 w 396"/>
                <a:gd name="T1" fmla="*/ 197 h 395"/>
                <a:gd name="T2" fmla="*/ 0 w 396"/>
                <a:gd name="T3" fmla="*/ 0 h 395"/>
                <a:gd name="T4" fmla="*/ 0 w 396"/>
                <a:gd name="T5" fmla="*/ 395 h 395"/>
                <a:gd name="T6" fmla="*/ 396 w 396"/>
                <a:gd name="T7" fmla="*/ 197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395">
                  <a:moveTo>
                    <a:pt x="396" y="197"/>
                  </a:moveTo>
                  <a:lnTo>
                    <a:pt x="0" y="0"/>
                  </a:lnTo>
                  <a:lnTo>
                    <a:pt x="0" y="395"/>
                  </a:lnTo>
                  <a:lnTo>
                    <a:pt x="396" y="197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kern="1200"/>
            </a:p>
          </p:txBody>
        </p:sp>
      </p:grpSp>
      <p:sp>
        <p:nvSpPr>
          <p:cNvPr id="320" name="Freeform 255"/>
          <p:cNvSpPr>
            <a:spLocks noEditPoints="1"/>
          </p:cNvSpPr>
          <p:nvPr/>
        </p:nvSpPr>
        <p:spPr bwMode="auto">
          <a:xfrm>
            <a:off x="8793159" y="2303442"/>
            <a:ext cx="182562" cy="92075"/>
          </a:xfrm>
          <a:custGeom>
            <a:avLst/>
            <a:gdLst>
              <a:gd name="T0" fmla="*/ 0 w 583"/>
              <a:gd name="T1" fmla="*/ 120 h 290"/>
              <a:gd name="T2" fmla="*/ 534 w 583"/>
              <a:gd name="T3" fmla="*/ 120 h 290"/>
              <a:gd name="T4" fmla="*/ 534 w 583"/>
              <a:gd name="T5" fmla="*/ 170 h 290"/>
              <a:gd name="T6" fmla="*/ 0 w 583"/>
              <a:gd name="T7" fmla="*/ 170 h 290"/>
              <a:gd name="T8" fmla="*/ 0 w 583"/>
              <a:gd name="T9" fmla="*/ 120 h 290"/>
              <a:gd name="T10" fmla="*/ 346 w 583"/>
              <a:gd name="T11" fmla="*/ 7 h 290"/>
              <a:gd name="T12" fmla="*/ 583 w 583"/>
              <a:gd name="T13" fmla="*/ 145 h 290"/>
              <a:gd name="T14" fmla="*/ 346 w 583"/>
              <a:gd name="T15" fmla="*/ 283 h 290"/>
              <a:gd name="T16" fmla="*/ 312 w 583"/>
              <a:gd name="T17" fmla="*/ 274 h 290"/>
              <a:gd name="T18" fmla="*/ 321 w 583"/>
              <a:gd name="T19" fmla="*/ 240 h 290"/>
              <a:gd name="T20" fmla="*/ 521 w 583"/>
              <a:gd name="T21" fmla="*/ 123 h 290"/>
              <a:gd name="T22" fmla="*/ 521 w 583"/>
              <a:gd name="T23" fmla="*/ 166 h 290"/>
              <a:gd name="T24" fmla="*/ 321 w 583"/>
              <a:gd name="T25" fmla="*/ 50 h 290"/>
              <a:gd name="T26" fmla="*/ 312 w 583"/>
              <a:gd name="T27" fmla="*/ 16 h 290"/>
              <a:gd name="T28" fmla="*/ 346 w 583"/>
              <a:gd name="T29" fmla="*/ 7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3" h="290">
                <a:moveTo>
                  <a:pt x="0" y="120"/>
                </a:moveTo>
                <a:lnTo>
                  <a:pt x="534" y="120"/>
                </a:lnTo>
                <a:lnTo>
                  <a:pt x="534" y="170"/>
                </a:lnTo>
                <a:lnTo>
                  <a:pt x="0" y="170"/>
                </a:lnTo>
                <a:lnTo>
                  <a:pt x="0" y="120"/>
                </a:lnTo>
                <a:close/>
                <a:moveTo>
                  <a:pt x="346" y="7"/>
                </a:moveTo>
                <a:lnTo>
                  <a:pt x="583" y="145"/>
                </a:lnTo>
                <a:lnTo>
                  <a:pt x="346" y="283"/>
                </a:lnTo>
                <a:cubicBezTo>
                  <a:pt x="334" y="290"/>
                  <a:pt x="319" y="286"/>
                  <a:pt x="312" y="274"/>
                </a:cubicBezTo>
                <a:cubicBezTo>
                  <a:pt x="305" y="262"/>
                  <a:pt x="309" y="247"/>
                  <a:pt x="321" y="240"/>
                </a:cubicBezTo>
                <a:lnTo>
                  <a:pt x="521" y="123"/>
                </a:lnTo>
                <a:lnTo>
                  <a:pt x="521" y="166"/>
                </a:lnTo>
                <a:lnTo>
                  <a:pt x="321" y="50"/>
                </a:lnTo>
                <a:cubicBezTo>
                  <a:pt x="309" y="43"/>
                  <a:pt x="305" y="27"/>
                  <a:pt x="312" y="16"/>
                </a:cubicBezTo>
                <a:cubicBezTo>
                  <a:pt x="319" y="4"/>
                  <a:pt x="334" y="0"/>
                  <a:pt x="346" y="7"/>
                </a:cubicBez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ja-JP" altLang="en-US" kern="1200"/>
          </a:p>
        </p:txBody>
      </p:sp>
      <p:grpSp>
        <p:nvGrpSpPr>
          <p:cNvPr id="321" name="Group 114"/>
          <p:cNvGrpSpPr>
            <a:grpSpLocks/>
          </p:cNvGrpSpPr>
          <p:nvPr/>
        </p:nvGrpSpPr>
        <p:grpSpPr bwMode="auto">
          <a:xfrm>
            <a:off x="8596570" y="1790335"/>
            <a:ext cx="452844" cy="436758"/>
            <a:chOff x="3543" y="1780"/>
            <a:chExt cx="121" cy="162"/>
          </a:xfrm>
        </p:grpSpPr>
        <p:sp>
          <p:nvSpPr>
            <p:cNvPr id="322" name="Freeform 115"/>
            <p:cNvSpPr>
              <a:spLocks/>
            </p:cNvSpPr>
            <p:nvPr/>
          </p:nvSpPr>
          <p:spPr bwMode="auto">
            <a:xfrm>
              <a:off x="3543" y="1780"/>
              <a:ext cx="121" cy="162"/>
            </a:xfrm>
            <a:custGeom>
              <a:avLst/>
              <a:gdLst>
                <a:gd name="T0" fmla="*/ 91 w 121"/>
                <a:gd name="T1" fmla="*/ 0 h 162"/>
                <a:gd name="T2" fmla="*/ 91 w 121"/>
                <a:gd name="T3" fmla="*/ 41 h 162"/>
                <a:gd name="T4" fmla="*/ 0 w 121"/>
                <a:gd name="T5" fmla="*/ 41 h 162"/>
                <a:gd name="T6" fmla="*/ 0 w 121"/>
                <a:gd name="T7" fmla="*/ 122 h 162"/>
                <a:gd name="T8" fmla="*/ 91 w 121"/>
                <a:gd name="T9" fmla="*/ 122 h 162"/>
                <a:gd name="T10" fmla="*/ 91 w 121"/>
                <a:gd name="T11" fmla="*/ 162 h 162"/>
                <a:gd name="T12" fmla="*/ 121 w 121"/>
                <a:gd name="T13" fmla="*/ 81 h 162"/>
                <a:gd name="T14" fmla="*/ 91 w 121"/>
                <a:gd name="T1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62">
                  <a:moveTo>
                    <a:pt x="91" y="0"/>
                  </a:moveTo>
                  <a:lnTo>
                    <a:pt x="91" y="41"/>
                  </a:lnTo>
                  <a:lnTo>
                    <a:pt x="0" y="41"/>
                  </a:lnTo>
                  <a:lnTo>
                    <a:pt x="0" y="122"/>
                  </a:lnTo>
                  <a:lnTo>
                    <a:pt x="91" y="122"/>
                  </a:lnTo>
                  <a:lnTo>
                    <a:pt x="91" y="162"/>
                  </a:lnTo>
                  <a:lnTo>
                    <a:pt x="121" y="8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3" name="Freeform 116"/>
            <p:cNvSpPr>
              <a:spLocks/>
            </p:cNvSpPr>
            <p:nvPr/>
          </p:nvSpPr>
          <p:spPr bwMode="auto">
            <a:xfrm>
              <a:off x="3543" y="1780"/>
              <a:ext cx="121" cy="162"/>
            </a:xfrm>
            <a:custGeom>
              <a:avLst/>
              <a:gdLst>
                <a:gd name="T0" fmla="*/ 91 w 121"/>
                <a:gd name="T1" fmla="*/ 0 h 162"/>
                <a:gd name="T2" fmla="*/ 91 w 121"/>
                <a:gd name="T3" fmla="*/ 41 h 162"/>
                <a:gd name="T4" fmla="*/ 0 w 121"/>
                <a:gd name="T5" fmla="*/ 41 h 162"/>
                <a:gd name="T6" fmla="*/ 0 w 121"/>
                <a:gd name="T7" fmla="*/ 122 h 162"/>
                <a:gd name="T8" fmla="*/ 91 w 121"/>
                <a:gd name="T9" fmla="*/ 122 h 162"/>
                <a:gd name="T10" fmla="*/ 91 w 121"/>
                <a:gd name="T11" fmla="*/ 162 h 162"/>
                <a:gd name="T12" fmla="*/ 121 w 121"/>
                <a:gd name="T13" fmla="*/ 81 h 162"/>
                <a:gd name="T14" fmla="*/ 91 w 121"/>
                <a:gd name="T1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62">
                  <a:moveTo>
                    <a:pt x="91" y="0"/>
                  </a:moveTo>
                  <a:lnTo>
                    <a:pt x="91" y="41"/>
                  </a:lnTo>
                  <a:lnTo>
                    <a:pt x="0" y="41"/>
                  </a:lnTo>
                  <a:lnTo>
                    <a:pt x="0" y="122"/>
                  </a:lnTo>
                  <a:lnTo>
                    <a:pt x="91" y="122"/>
                  </a:lnTo>
                  <a:lnTo>
                    <a:pt x="91" y="162"/>
                  </a:lnTo>
                  <a:lnTo>
                    <a:pt x="121" y="81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24" name="テキスト ボックス 323"/>
          <p:cNvSpPr txBox="1"/>
          <p:nvPr/>
        </p:nvSpPr>
        <p:spPr>
          <a:xfrm>
            <a:off x="8092308" y="2650286"/>
            <a:ext cx="96475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Amp </a:t>
            </a:r>
            <a:r>
              <a:rPr kumimoji="1" lang="en-US" altLang="ja-JP" sz="1600" dirty="0" smtClean="0"/>
              <a:t>gain</a:t>
            </a:r>
          </a:p>
          <a:p>
            <a:r>
              <a:rPr lang="en-US" altLang="ja-JP" sz="1800" b="1" dirty="0" smtClean="0"/>
              <a:t>X </a:t>
            </a:r>
            <a:r>
              <a:rPr lang="en-US" altLang="ja-JP" sz="1800" b="1" dirty="0" smtClean="0">
                <a:latin typeface="Arial" charset="0"/>
              </a:rPr>
              <a:t>~</a:t>
            </a:r>
            <a:r>
              <a:rPr lang="en-US" altLang="ja-JP" sz="1800" b="1" dirty="0" smtClean="0"/>
              <a:t>2</a:t>
            </a:r>
            <a:r>
              <a:rPr kumimoji="1" lang="en-US" altLang="ja-JP" sz="1800" b="1" dirty="0" smtClean="0"/>
              <a:t>00</a:t>
            </a:r>
            <a:endParaRPr kumimoji="1" lang="ja-JP" altLang="en-US" sz="1600" b="1" dirty="0"/>
          </a:p>
        </p:txBody>
      </p:sp>
      <p:sp>
        <p:nvSpPr>
          <p:cNvPr id="325" name="テキスト ボックス 324"/>
          <p:cNvSpPr txBox="1"/>
          <p:nvPr/>
        </p:nvSpPr>
        <p:spPr>
          <a:xfrm>
            <a:off x="6659793" y="882777"/>
            <a:ext cx="2389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/>
              <a:t>Typical values</a:t>
            </a:r>
            <a:r>
              <a:rPr kumimoji="1" lang="en-US" altLang="ja-JP" sz="1100" dirty="0" smtClean="0"/>
              <a:t> in 8-inch HPD prototype</a:t>
            </a:r>
            <a:endParaRPr kumimoji="1" lang="ja-JP" altLang="en-US" sz="1100" dirty="0"/>
          </a:p>
        </p:txBody>
      </p:sp>
      <p:sp>
        <p:nvSpPr>
          <p:cNvPr id="326" name="Line 209"/>
          <p:cNvSpPr>
            <a:spLocks noChangeShapeType="1"/>
          </p:cNvSpPr>
          <p:nvPr/>
        </p:nvSpPr>
        <p:spPr bwMode="auto">
          <a:xfrm>
            <a:off x="8072238" y="2346323"/>
            <a:ext cx="106492" cy="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7" name="テキスト ボックス 326"/>
          <p:cNvSpPr txBox="1"/>
          <p:nvPr/>
        </p:nvSpPr>
        <p:spPr>
          <a:xfrm>
            <a:off x="3712518" y="4300334"/>
            <a:ext cx="54314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High voltage aroun</a:t>
            </a:r>
            <a:r>
              <a:rPr lang="en-US" altLang="ja-JP" sz="1800" dirty="0" smtClean="0"/>
              <a:t>d 10kV is required</a:t>
            </a:r>
          </a:p>
          <a:p>
            <a:r>
              <a:rPr lang="en-US" altLang="ja-JP" sz="1800" dirty="0"/>
              <a:t> </a:t>
            </a:r>
            <a:r>
              <a:rPr lang="en-US" altLang="ja-JP" sz="1800" dirty="0" smtClean="0"/>
              <a:t>      to collect electrons in small region of AD (~5-10mm) </a:t>
            </a:r>
            <a:br>
              <a:rPr lang="en-US" altLang="ja-JP" sz="1800" dirty="0" smtClean="0"/>
            </a:br>
            <a:r>
              <a:rPr lang="en-US" altLang="ja-JP" sz="1800" dirty="0" smtClean="0"/>
              <a:t>       to increase gain at electron-bombardment</a:t>
            </a:r>
            <a:r>
              <a:rPr kumimoji="1" lang="en-US" altLang="ja-JP" sz="1800" dirty="0" smtClean="0"/>
              <a:t> </a:t>
            </a:r>
            <a:endParaRPr kumimoji="1" lang="ja-JP" altLang="en-US" sz="1800" dirty="0"/>
          </a:p>
        </p:txBody>
      </p:sp>
      <p:sp>
        <p:nvSpPr>
          <p:cNvPr id="328" name="左中かっこ 327"/>
          <p:cNvSpPr/>
          <p:nvPr/>
        </p:nvSpPr>
        <p:spPr>
          <a:xfrm>
            <a:off x="3997874" y="4676390"/>
            <a:ext cx="142473" cy="481376"/>
          </a:xfrm>
          <a:prstGeom prst="leftBrac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29" name="表 3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5220190"/>
              </p:ext>
            </p:extLst>
          </p:nvPr>
        </p:nvGraphicFramePr>
        <p:xfrm>
          <a:off x="301575" y="3996240"/>
          <a:ext cx="3111048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5319"/>
                <a:gridCol w="1241087"/>
                <a:gridCol w="1204642"/>
              </a:tblGrid>
              <a:tr h="21934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kumimoji="1" lang="en-US" altLang="ja-JP" sz="2000" dirty="0" smtClean="0"/>
                        <a:t>PMT (20”)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kumimoji="1" lang="en-US" altLang="ja-JP" sz="2000" dirty="0" smtClean="0"/>
                        <a:t>HPD (8”)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25356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kumimoji="1" lang="en-US" altLang="ja-JP" sz="2000" dirty="0" smtClean="0"/>
                        <a:t>HV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2000" dirty="0" smtClean="0"/>
                        <a:t>1-2kV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2000" dirty="0" smtClean="0"/>
                        <a:t>~8kV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25356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kumimoji="1" lang="en-US" altLang="ja-JP" sz="2000" dirty="0" smtClean="0"/>
                        <a:t>Gain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2000" dirty="0" smtClean="0"/>
                        <a:t>~10</a:t>
                      </a:r>
                      <a:r>
                        <a:rPr kumimoji="1" lang="en-US" altLang="ja-JP" sz="2000" baseline="30000" dirty="0" smtClean="0"/>
                        <a:t>7</a:t>
                      </a:r>
                      <a:endParaRPr kumimoji="1" lang="ja-JP" alt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2000" dirty="0" smtClean="0"/>
                        <a:t>~10</a:t>
                      </a:r>
                      <a:r>
                        <a:rPr kumimoji="1" lang="en-US" altLang="ja-JP" sz="2000" baseline="30000" dirty="0" smtClean="0"/>
                        <a:t>4</a:t>
                      </a:r>
                      <a:r>
                        <a:rPr kumimoji="1" lang="en-US" altLang="ja-JP" sz="2000" dirty="0" smtClean="0"/>
                        <a:t> - 10</a:t>
                      </a:r>
                      <a:r>
                        <a:rPr kumimoji="1" lang="en-US" altLang="ja-JP" sz="2000" baseline="30000" dirty="0" smtClean="0"/>
                        <a:t>5</a:t>
                      </a:r>
                      <a:endParaRPr kumimoji="1" lang="ja-JP" altLang="en-US" sz="2000" baseline="30000" dirty="0"/>
                    </a:p>
                  </a:txBody>
                  <a:tcPr/>
                </a:tc>
              </a:tr>
              <a:tr h="25356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kumimoji="1" lang="en-US" altLang="ja-JP" sz="2000" dirty="0" smtClean="0"/>
                        <a:t>C.E.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2000" dirty="0" smtClean="0"/>
                        <a:t>~70%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kumimoji="1" lang="en-US" altLang="ja-JP" sz="2000" dirty="0" smtClean="0"/>
                        <a:t>~97%</a:t>
                      </a:r>
                      <a:endParaRPr kumimoji="1" lang="ja-JP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0" name="正方形/長方形 329"/>
          <p:cNvSpPr/>
          <p:nvPr/>
        </p:nvSpPr>
        <p:spPr>
          <a:xfrm>
            <a:off x="3918486" y="3971629"/>
            <a:ext cx="4379482" cy="34047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正方形/長方形 330"/>
          <p:cNvSpPr/>
          <p:nvPr/>
        </p:nvSpPr>
        <p:spPr>
          <a:xfrm>
            <a:off x="2209736" y="4617695"/>
            <a:ext cx="1191518" cy="28799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テキスト ボックス 331"/>
          <p:cNvSpPr txBox="1"/>
          <p:nvPr/>
        </p:nvSpPr>
        <p:spPr>
          <a:xfrm>
            <a:off x="647350" y="5145778"/>
            <a:ext cx="2429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Same photo cathode (Q.E.)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98007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Basic performance of HPD prototype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07293-DC39-4AC3-AA30-7E58AA8DC322}" type="datetime1">
              <a:rPr lang="ja-JP" altLang="en-US" smtClean="0"/>
              <a:t>2013/7/25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MNR2013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D5207-9CC5-684F-83E0-129815AE8CA3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4324729" y="1264391"/>
            <a:ext cx="1063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smtClean="0"/>
              <a:t>Charge</a:t>
            </a:r>
          </a:p>
          <a:p>
            <a:pPr algn="r"/>
            <a:r>
              <a:rPr kumimoji="1" lang="en-US" altLang="ja-JP" dirty="0" smtClean="0"/>
              <a:t> [</a:t>
            </a:r>
            <a:r>
              <a:rPr kumimoji="1" lang="en-US" altLang="ja-JP" dirty="0" err="1" smtClean="0"/>
              <a:t>pC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pic>
        <p:nvPicPr>
          <p:cNvPr id="11" name="図 10" descr="Amp_0815_EHD0062_LS29_ga2_LS200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25" y="980166"/>
            <a:ext cx="4073341" cy="2774086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32953" y="839099"/>
            <a:ext cx="3324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b="1" u="sng" dirty="0" smtClean="0"/>
              <a:t>Pulse height distribution</a:t>
            </a:r>
          </a:p>
          <a:p>
            <a:pPr algn="r"/>
            <a:r>
              <a:rPr kumimoji="1" lang="en-US" altLang="ja-JP" dirty="0" smtClean="0"/>
              <a:t>Amplitude [mV]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19980" y="1552191"/>
            <a:ext cx="706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1 </a:t>
            </a:r>
            <a:r>
              <a:rPr kumimoji="1" lang="en-US" altLang="ja-JP" sz="1800" dirty="0" err="1" smtClean="0"/>
              <a:t>p.e.</a:t>
            </a:r>
            <a:endParaRPr kumimoji="1" lang="ja-JP" altLang="en-US" sz="1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74199" y="2044725"/>
            <a:ext cx="706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/>
              <a:t>2</a:t>
            </a:r>
            <a:r>
              <a:rPr kumimoji="1" lang="en-US" altLang="ja-JP" sz="1800" dirty="0" smtClean="0"/>
              <a:t> </a:t>
            </a:r>
            <a:r>
              <a:rPr kumimoji="1" lang="en-US" altLang="ja-JP" sz="1800" dirty="0" err="1" smtClean="0"/>
              <a:t>p.e.</a:t>
            </a:r>
            <a:endParaRPr kumimoji="1" lang="ja-JP" altLang="en-US" sz="1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00449" y="2449391"/>
            <a:ext cx="706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/>
              <a:t>3</a:t>
            </a:r>
            <a:r>
              <a:rPr kumimoji="1" lang="en-US" altLang="ja-JP" sz="1800" dirty="0" smtClean="0"/>
              <a:t> </a:t>
            </a:r>
            <a:r>
              <a:rPr kumimoji="1" lang="en-US" altLang="ja-JP" sz="1800" dirty="0" err="1" smtClean="0"/>
              <a:t>p.e.</a:t>
            </a:r>
            <a:endParaRPr kumimoji="1" lang="ja-JP" altLang="en-US" sz="1800" dirty="0"/>
          </a:p>
        </p:txBody>
      </p:sp>
      <p:pic>
        <p:nvPicPr>
          <p:cNvPr id="22" name="図 21" descr="TTS_multipe2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7230" y="3857985"/>
            <a:ext cx="3644307" cy="2519450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1652479" y="4154244"/>
            <a:ext cx="1918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kern="1200" dirty="0" smtClean="0"/>
              <a:t>Signal t</a:t>
            </a:r>
            <a:r>
              <a:rPr kumimoji="1" lang="en-US" altLang="ja-JP" sz="2000" kern="1200" dirty="0" smtClean="0"/>
              <a:t>iming </a:t>
            </a:r>
            <a:br>
              <a:rPr kumimoji="1" lang="en-US" altLang="ja-JP" sz="2000" kern="1200" dirty="0" smtClean="0"/>
            </a:br>
            <a:r>
              <a:rPr kumimoji="1" lang="en-US" altLang="ja-JP" sz="2000" kern="1200" dirty="0" smtClean="0"/>
              <a:t> of 1 - 4 photons</a:t>
            </a:r>
            <a:endParaRPr kumimoji="1" lang="ja-JP" altLang="en-US" sz="2000" kern="1200" dirty="0"/>
          </a:p>
        </p:txBody>
      </p:sp>
      <p:pic>
        <p:nvPicPr>
          <p:cNvPr id="24" name="図 23" descr="TTS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087" y="3900304"/>
            <a:ext cx="3369063" cy="2419700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462226" y="3634435"/>
            <a:ext cx="3702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u="sng" dirty="0" smtClean="0"/>
              <a:t>Time Transition Spread (TTS) [ns]</a:t>
            </a:r>
            <a:endParaRPr kumimoji="1" lang="ja-JP" altLang="en-US" sz="2000" b="1" u="sng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860034" y="3646412"/>
            <a:ext cx="2216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photo electrons (</a:t>
            </a:r>
            <a:r>
              <a:rPr kumimoji="1" lang="en-US" altLang="ja-JP" sz="1800" dirty="0" err="1" smtClean="0"/>
              <a:t>p.e.</a:t>
            </a:r>
            <a:r>
              <a:rPr kumimoji="1" lang="en-US" altLang="ja-JP" sz="1800" dirty="0" smtClean="0"/>
              <a:t>)</a:t>
            </a:r>
            <a:endParaRPr kumimoji="1" lang="ja-JP" altLang="en-US" sz="1800" dirty="0"/>
          </a:p>
        </p:txBody>
      </p:sp>
      <p:grpSp>
        <p:nvGrpSpPr>
          <p:cNvPr id="30" name="図形グループ 29"/>
          <p:cNvGrpSpPr/>
          <p:nvPr/>
        </p:nvGrpSpPr>
        <p:grpSpPr>
          <a:xfrm>
            <a:off x="5173752" y="1035728"/>
            <a:ext cx="3203995" cy="2728577"/>
            <a:chOff x="591855" y="807220"/>
            <a:chExt cx="5927901" cy="7789100"/>
          </a:xfrm>
        </p:grpSpPr>
        <p:pic>
          <p:nvPicPr>
            <p:cNvPr id="27" name="図 26" descr="gakkai_Multi_20120829_LS20_1_peak_sigma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91855" y="807220"/>
              <a:ext cx="5772501" cy="3838460"/>
            </a:xfrm>
            <a:prstGeom prst="rect">
              <a:avLst/>
            </a:prstGeom>
          </p:spPr>
        </p:pic>
        <p:pic>
          <p:nvPicPr>
            <p:cNvPr id="29" name="図 28" descr="gakkai_Multi_20120829_LS20_1_peak_sigma.pn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635148" y="4600187"/>
              <a:ext cx="5884608" cy="3996133"/>
            </a:xfrm>
            <a:prstGeom prst="rect">
              <a:avLst/>
            </a:prstGeom>
          </p:spPr>
        </p:pic>
      </p:grpSp>
      <p:sp>
        <p:nvSpPr>
          <p:cNvPr id="31" name="テキスト ボックス 30"/>
          <p:cNvSpPr txBox="1"/>
          <p:nvPr/>
        </p:nvSpPr>
        <p:spPr>
          <a:xfrm>
            <a:off x="5512737" y="1090526"/>
            <a:ext cx="127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Linearity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403550" y="2414057"/>
            <a:ext cx="757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σ</a:t>
            </a:r>
            <a:r>
              <a:rPr lang="en-US" altLang="ja-JP" dirty="0" smtClean="0"/>
              <a:t>[%]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 rot="16200000">
            <a:off x="4464794" y="2776352"/>
            <a:ext cx="826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err="1" smtClean="0"/>
              <a:t>σ</a:t>
            </a:r>
            <a:r>
              <a:rPr kumimoji="1" lang="en-US" altLang="ja-JP" dirty="0" smtClean="0"/>
              <a:t> [%]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31755" y="1917128"/>
            <a:ext cx="1371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up to 3 </a:t>
            </a:r>
            <a:r>
              <a:rPr kumimoji="1" lang="en-US" altLang="ja-JP" sz="2000" dirty="0" err="1" smtClean="0"/>
              <a:t>p.e.</a:t>
            </a:r>
            <a:endParaRPr kumimoji="1" lang="ja-JP" altLang="en-US" sz="20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746355" y="5381589"/>
            <a:ext cx="27731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Intrinsic resolution of only HPD</a:t>
            </a:r>
          </a:p>
          <a:p>
            <a:r>
              <a:rPr kumimoji="1" lang="en-US" altLang="ja-JP" sz="1600" dirty="0" smtClean="0"/>
              <a:t>620 ps </a:t>
            </a:r>
            <a:r>
              <a:rPr kumimoji="1" lang="en-US" altLang="ja-JP" sz="1600" dirty="0" err="1" smtClean="0"/>
              <a:t>σ</a:t>
            </a:r>
            <a:r>
              <a:rPr kumimoji="1" lang="en-US" altLang="ja-JP" sz="1600" dirty="0" smtClean="0"/>
              <a:t> /</a:t>
            </a:r>
            <a:r>
              <a:rPr kumimoji="1" lang="en-US" altLang="ja-JP" sz="1600" dirty="0" err="1" smtClean="0"/>
              <a:t>p.e.</a:t>
            </a:r>
            <a:endParaRPr kumimoji="1" lang="ja-JP" altLang="en-US" sz="1600" dirty="0"/>
          </a:p>
        </p:txBody>
      </p:sp>
      <p:sp>
        <p:nvSpPr>
          <p:cNvPr id="35" name="大かっこ 34"/>
          <p:cNvSpPr/>
          <p:nvPr/>
        </p:nvSpPr>
        <p:spPr>
          <a:xfrm>
            <a:off x="1746354" y="5324338"/>
            <a:ext cx="2773115" cy="635817"/>
          </a:xfrm>
          <a:prstGeom prst="bracketPair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746789" y="4761120"/>
            <a:ext cx="180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(With 70m cable)</a:t>
            </a:r>
            <a:endParaRPr kumimoji="1" lang="ja-JP" altLang="en-US" sz="1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129" y="6176163"/>
            <a:ext cx="8968528" cy="590882"/>
          </a:xfrm>
        </p:spPr>
        <p:txBody>
          <a:bodyPr/>
          <a:lstStyle/>
          <a:p>
            <a:r>
              <a:rPr kumimoji="1" lang="en-US" altLang="ja-JP" sz="2400" dirty="0" smtClean="0"/>
              <a:t>All results are preliminary by HPD prototype.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75236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角丸四角形 30"/>
          <p:cNvSpPr/>
          <p:nvPr/>
        </p:nvSpPr>
        <p:spPr>
          <a:xfrm>
            <a:off x="74138" y="2503185"/>
            <a:ext cx="6089908" cy="3613319"/>
          </a:xfrm>
          <a:prstGeom prst="roundRect">
            <a:avLst>
              <a:gd name="adj" fmla="val 895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Overview of HPD study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129" y="1004943"/>
            <a:ext cx="8968528" cy="74112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273D72-E4DC-4D98-BA04-8331C23EC3C8}" type="datetime1">
              <a:rPr lang="ja-JP" altLang="en-US" smtClean="0"/>
              <a:t>2013/7/25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MNR2013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D5207-9CC5-684F-83E0-129815AE8CA3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  <p:pic>
        <p:nvPicPr>
          <p:cNvPr id="8" name="Picture 14" descr="C:\nakahata\gadolinium\egads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3767"/>
          <a:stretch/>
        </p:blipFill>
        <p:spPr bwMode="auto">
          <a:xfrm>
            <a:off x="50745" y="2888306"/>
            <a:ext cx="5690847" cy="305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73"/>
          <p:cNvSpPr txBox="1">
            <a:spLocks noChangeArrowheads="1"/>
          </p:cNvSpPr>
          <p:nvPr/>
        </p:nvSpPr>
        <p:spPr bwMode="auto">
          <a:xfrm>
            <a:off x="3900143" y="5568295"/>
            <a:ext cx="226390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600" dirty="0" smtClean="0">
                <a:latin typeface="Calibri" charset="0"/>
              </a:rPr>
              <a:t> 0.2% </a:t>
            </a:r>
            <a:r>
              <a:rPr lang="en-US" altLang="ja-JP" sz="1600" dirty="0" err="1" smtClean="0">
                <a:latin typeface="Calibri" charset="0"/>
              </a:rPr>
              <a:t>Gd</a:t>
            </a:r>
            <a:r>
              <a:rPr lang="en-US" altLang="ja-JP" sz="1600" dirty="0" smtClean="0">
                <a:latin typeface="Calibri" charset="0"/>
              </a:rPr>
              <a:t> water</a:t>
            </a:r>
            <a:br>
              <a:rPr lang="en-US" altLang="ja-JP" sz="1600" dirty="0" smtClean="0">
                <a:latin typeface="Calibri" charset="0"/>
              </a:rPr>
            </a:br>
            <a:r>
              <a:rPr lang="en-US" altLang="ja-JP" sz="1600" dirty="0" smtClean="0">
                <a:latin typeface="Calibri" charset="0"/>
              </a:rPr>
              <a:t>    in 200 </a:t>
            </a:r>
            <a:r>
              <a:rPr lang="en-US" altLang="ja-JP" sz="1600" dirty="0">
                <a:latin typeface="Calibri" charset="0"/>
              </a:rPr>
              <a:t>ton </a:t>
            </a:r>
            <a:r>
              <a:rPr lang="en-US" altLang="ja-JP" sz="1600" dirty="0" smtClean="0">
                <a:latin typeface="Calibri" charset="0"/>
              </a:rPr>
              <a:t>water tank</a:t>
            </a:r>
            <a:endParaRPr lang="ja-JP" altLang="en-US" sz="1600" dirty="0">
              <a:latin typeface="Calibri" charset="0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4595212" y="3356914"/>
            <a:ext cx="391020" cy="72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81"/>
          <p:cNvSpPr txBox="1">
            <a:spLocks noChangeArrowheads="1"/>
          </p:cNvSpPr>
          <p:nvPr/>
        </p:nvSpPr>
        <p:spPr bwMode="auto">
          <a:xfrm>
            <a:off x="4755331" y="3045670"/>
            <a:ext cx="14664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600" dirty="0" smtClean="0">
                <a:latin typeface="Calibri" charset="0"/>
              </a:rPr>
              <a:t>20” PMTs x 240</a:t>
            </a:r>
            <a:endParaRPr lang="ja-JP" altLang="en-US" sz="1600" dirty="0">
              <a:latin typeface="Calibri" charset="0"/>
            </a:endParaRPr>
          </a:p>
        </p:txBody>
      </p:sp>
      <p:sp>
        <p:nvSpPr>
          <p:cNvPr id="16" name="テキスト ボックス 82"/>
          <p:cNvSpPr txBox="1">
            <a:spLocks noChangeArrowheads="1"/>
          </p:cNvSpPr>
          <p:nvPr/>
        </p:nvSpPr>
        <p:spPr bwMode="auto">
          <a:xfrm>
            <a:off x="1981456" y="3595329"/>
            <a:ext cx="1394973" cy="59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altLang="ja-JP" sz="1600" dirty="0">
                <a:latin typeface="Calibri" charset="0"/>
              </a:rPr>
              <a:t>Pre-treatment system</a:t>
            </a:r>
            <a:endParaRPr lang="ja-JP" altLang="en-US" sz="1600" dirty="0">
              <a:latin typeface="Calibri" charset="0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3726970" y="3074530"/>
            <a:ext cx="810518" cy="10229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図形グループ 24"/>
          <p:cNvGrpSpPr>
            <a:grpSpLocks noChangeAspect="1"/>
          </p:cNvGrpSpPr>
          <p:nvPr/>
        </p:nvGrpSpPr>
        <p:grpSpPr>
          <a:xfrm>
            <a:off x="179162" y="3172420"/>
            <a:ext cx="2050703" cy="1745132"/>
            <a:chOff x="6554656" y="2492265"/>
            <a:chExt cx="2538213" cy="2160000"/>
          </a:xfrm>
        </p:grpSpPr>
        <p:pic>
          <p:nvPicPr>
            <p:cNvPr id="21" name="図 20" descr="DSC_0041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6554656" y="2492265"/>
              <a:ext cx="2290006" cy="21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" name="テキスト ボックス 21"/>
            <p:cNvSpPr txBox="1"/>
            <p:nvPr/>
          </p:nvSpPr>
          <p:spPr>
            <a:xfrm>
              <a:off x="6603281" y="2498615"/>
              <a:ext cx="2489588" cy="495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>
                  <a:solidFill>
                    <a:schemeClr val="bg1"/>
                  </a:solidFill>
                </a:rPr>
                <a:t>200t </a:t>
              </a:r>
              <a:r>
                <a:rPr kumimoji="1" lang="en-US" altLang="ja-JP" sz="2000" kern="1200" dirty="0" smtClean="0">
                  <a:solidFill>
                    <a:schemeClr val="bg1"/>
                  </a:solidFill>
                </a:rPr>
                <a:t>tank</a:t>
              </a:r>
              <a:endParaRPr kumimoji="1" lang="ja-JP" altLang="en-US" sz="2000" kern="12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直線矢印コネクタ 22"/>
            <p:cNvCxnSpPr/>
            <p:nvPr/>
          </p:nvCxnSpPr>
          <p:spPr>
            <a:xfrm flipV="1">
              <a:off x="8333516" y="2955991"/>
              <a:ext cx="0" cy="1203231"/>
            </a:xfrm>
            <a:prstGeom prst="straightConnector1">
              <a:avLst/>
            </a:prstGeom>
            <a:ln w="28575" cmpd="sng">
              <a:solidFill>
                <a:schemeClr val="bg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/>
            <p:cNvSpPr txBox="1"/>
            <p:nvPr/>
          </p:nvSpPr>
          <p:spPr>
            <a:xfrm>
              <a:off x="8222404" y="2623855"/>
              <a:ext cx="666109" cy="380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kern="1200" dirty="0" smtClean="0">
                  <a:solidFill>
                    <a:schemeClr val="bg1"/>
                  </a:solidFill>
                </a:rPr>
                <a:t>7 m</a:t>
              </a:r>
              <a:endParaRPr kumimoji="1" lang="ja-JP" altLang="en-US" sz="14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コンテンツ プレースホルダー 2"/>
          <p:cNvSpPr txBox="1">
            <a:spLocks/>
          </p:cNvSpPr>
          <p:nvPr/>
        </p:nvSpPr>
        <p:spPr>
          <a:xfrm>
            <a:off x="179162" y="2768547"/>
            <a:ext cx="3862777" cy="316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lang="ja-JP" altLang="en-US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lang="ja-JP" altLang="en-U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lang="ja-JP" alt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lang="ja-JP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lang="ja-JP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000" dirty="0" smtClean="0">
                <a:solidFill>
                  <a:srgbClr val="FF0000"/>
                </a:solidFill>
              </a:rPr>
              <a:t>Replaced to 8 of 8-inch HPDs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6272041" y="4446119"/>
            <a:ext cx="2785615" cy="1651965"/>
          </a:xfrm>
          <a:prstGeom prst="roundRect">
            <a:avLst>
              <a:gd name="adj" fmla="val 8956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81117" y="982664"/>
            <a:ext cx="6089908" cy="1398336"/>
          </a:xfrm>
          <a:prstGeom prst="roundRect">
            <a:avLst>
              <a:gd name="adj" fmla="val 895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角丸四角形 33"/>
          <p:cNvSpPr/>
          <p:nvPr/>
        </p:nvSpPr>
        <p:spPr>
          <a:xfrm>
            <a:off x="6272041" y="2540378"/>
            <a:ext cx="2785616" cy="1831245"/>
          </a:xfrm>
          <a:prstGeom prst="roundRect">
            <a:avLst>
              <a:gd name="adj" fmla="val 895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0745" y="903933"/>
            <a:ext cx="3309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smtClean="0">
                <a:solidFill>
                  <a:schemeClr val="accent6">
                    <a:lumMod val="50000"/>
                  </a:schemeClr>
                </a:solidFill>
              </a:rPr>
              <a:t>Development of HPD</a:t>
            </a:r>
            <a:br>
              <a:rPr kumimoji="1" lang="en-US" altLang="ja-JP" sz="2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kumimoji="1" lang="en-US" altLang="ja-JP" sz="2000" b="1" i="1" dirty="0" smtClean="0">
                <a:solidFill>
                  <a:schemeClr val="accent6">
                    <a:lumMod val="50000"/>
                  </a:schemeClr>
                </a:solidFill>
              </a:rPr>
              <a:t>  with Hamamatsu photonics</a:t>
            </a:r>
            <a:endParaRPr kumimoji="1" lang="ja-JP" altLang="en-US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09636" y="2458878"/>
            <a:ext cx="3811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smtClean="0">
                <a:solidFill>
                  <a:schemeClr val="tx2">
                    <a:lumMod val="50000"/>
                  </a:schemeClr>
                </a:solidFill>
              </a:rPr>
              <a:t>Proof test in EGADS tank (2013 - )</a:t>
            </a:r>
            <a:endParaRPr kumimoji="1" lang="ja-JP" altLang="en-US" sz="2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テキスト ボックス 24"/>
          <p:cNvSpPr txBox="1">
            <a:spLocks noChangeArrowheads="1"/>
          </p:cNvSpPr>
          <p:nvPr/>
        </p:nvSpPr>
        <p:spPr bwMode="auto">
          <a:xfrm>
            <a:off x="125631" y="5765689"/>
            <a:ext cx="373394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100" dirty="0">
                <a:solidFill>
                  <a:srgbClr val="FF0000"/>
                </a:solidFill>
              </a:rPr>
              <a:t>E</a:t>
            </a:r>
            <a:r>
              <a:rPr lang="en-US" altLang="ja-JP" sz="1100" dirty="0"/>
              <a:t>valuating </a:t>
            </a:r>
            <a:r>
              <a:rPr lang="en-US" altLang="ja-JP" sz="1100" dirty="0">
                <a:solidFill>
                  <a:srgbClr val="FF0000"/>
                </a:solidFill>
              </a:rPr>
              <a:t>G</a:t>
            </a:r>
            <a:r>
              <a:rPr lang="en-US" altLang="ja-JP" sz="1100" dirty="0"/>
              <a:t>adolinium’s </a:t>
            </a:r>
            <a:r>
              <a:rPr lang="en-US" altLang="ja-JP" sz="1100" dirty="0">
                <a:solidFill>
                  <a:srgbClr val="FF0000"/>
                </a:solidFill>
              </a:rPr>
              <a:t>A</a:t>
            </a:r>
            <a:r>
              <a:rPr lang="en-US" altLang="ja-JP" sz="1100" dirty="0"/>
              <a:t>ction on </a:t>
            </a:r>
            <a:r>
              <a:rPr lang="en-US" altLang="ja-JP" sz="1100" dirty="0">
                <a:solidFill>
                  <a:srgbClr val="FF0000"/>
                </a:solidFill>
              </a:rPr>
              <a:t>D</a:t>
            </a:r>
            <a:r>
              <a:rPr lang="en-US" altLang="ja-JP" sz="1100" dirty="0"/>
              <a:t>etector </a:t>
            </a:r>
            <a:r>
              <a:rPr lang="en-US" altLang="ja-JP" sz="1100" dirty="0" smtClean="0">
                <a:solidFill>
                  <a:srgbClr val="FF0000"/>
                </a:solidFill>
              </a:rPr>
              <a:t>S</a:t>
            </a:r>
            <a:r>
              <a:rPr lang="en-US" altLang="ja-JP" sz="1100" dirty="0" smtClean="0"/>
              <a:t>ystems</a:t>
            </a:r>
            <a:endParaRPr lang="ja-JP" altLang="en-US" sz="1100" dirty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272041" y="2497088"/>
            <a:ext cx="2920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i="1" dirty="0" smtClean="0">
                <a:solidFill>
                  <a:schemeClr val="accent4">
                    <a:lumMod val="50000"/>
                  </a:schemeClr>
                </a:solidFill>
              </a:rPr>
              <a:t>Calibration (March 2013)</a:t>
            </a:r>
            <a:endParaRPr kumimoji="1" lang="ja-JP" altLang="en-US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506301" y="4363280"/>
            <a:ext cx="2419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000" b="1" i="1" dirty="0" smtClean="0">
                <a:solidFill>
                  <a:schemeClr val="accent3">
                    <a:lumMod val="50000"/>
                  </a:schemeClr>
                </a:solidFill>
              </a:rPr>
              <a:t>Precise performance</a:t>
            </a:r>
            <a:br>
              <a:rPr lang="en-US" altLang="ja-JP" sz="20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ja-JP" sz="2000" b="1" i="1" dirty="0" smtClean="0">
                <a:solidFill>
                  <a:schemeClr val="accent3">
                    <a:lumMod val="50000"/>
                  </a:schemeClr>
                </a:solidFill>
              </a:rPr>
              <a:t> evaluation</a:t>
            </a:r>
            <a:endParaRPr kumimoji="1" lang="ja-JP" altLang="en-US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469941" y="2832898"/>
            <a:ext cx="20203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Gain adjustment</a:t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            of 10 HPDs</a:t>
            </a:r>
            <a:endParaRPr kumimoji="1" lang="ja-JP" altLang="en-US" sz="2000" dirty="0"/>
          </a:p>
        </p:txBody>
      </p:sp>
      <p:sp>
        <p:nvSpPr>
          <p:cNvPr id="44" name="角丸四角形 43"/>
          <p:cNvSpPr/>
          <p:nvPr/>
        </p:nvSpPr>
        <p:spPr>
          <a:xfrm>
            <a:off x="6286473" y="980841"/>
            <a:ext cx="2781189" cy="1400159"/>
          </a:xfrm>
          <a:prstGeom prst="roundRect">
            <a:avLst>
              <a:gd name="adj" fmla="val 895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325025" y="937551"/>
            <a:ext cx="1552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smtClean="0">
                <a:solidFill>
                  <a:schemeClr val="tx2">
                    <a:lumMod val="50000"/>
                  </a:schemeClr>
                </a:solidFill>
              </a:rPr>
              <a:t>Safety test</a:t>
            </a:r>
            <a:br>
              <a:rPr kumimoji="1" lang="en-US" altLang="ja-JP" sz="20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kumimoji="1" lang="en-US" altLang="ja-JP" sz="2000" b="1" i="1" dirty="0" smtClean="0">
                <a:solidFill>
                  <a:schemeClr val="tx2">
                    <a:lumMod val="50000"/>
                  </a:schemeClr>
                </a:solidFill>
              </a:rPr>
              <a:t>       in water</a:t>
            </a:r>
            <a:endParaRPr kumimoji="1" lang="ja-JP" altLang="en-US" sz="2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616447" y="4965218"/>
            <a:ext cx="2352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2 HPDs are</a:t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   evaluated in detail.</a:t>
            </a:r>
            <a:endParaRPr kumimoji="1" lang="ja-JP" altLang="en-US" sz="20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-76478" y="6098084"/>
            <a:ext cx="728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→ Finally test 20” HPD in 200t tank based on 8”HPD R&amp;D</a:t>
            </a:r>
            <a:endParaRPr kumimoji="1" lang="ja-JP" altLang="en-US" dirty="0"/>
          </a:p>
        </p:txBody>
      </p:sp>
      <p:pic>
        <p:nvPicPr>
          <p:cNvPr id="48" name="図 47" descr="スクリーンショット 2012-10-10 22.14.20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58107" y="1077967"/>
            <a:ext cx="825270" cy="1249618"/>
          </a:xfrm>
          <a:prstGeom prst="rect">
            <a:avLst/>
          </a:prstGeom>
        </p:spPr>
      </p:pic>
      <p:pic>
        <p:nvPicPr>
          <p:cNvPr id="54" name="図 53" descr="IMGP8800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726970" y="1004119"/>
            <a:ext cx="2014622" cy="1360577"/>
          </a:xfrm>
          <a:prstGeom prst="rect">
            <a:avLst/>
          </a:prstGeom>
        </p:spPr>
      </p:pic>
      <p:sp>
        <p:nvSpPr>
          <p:cNvPr id="55" name="テキスト ボックス 54"/>
          <p:cNvSpPr txBox="1"/>
          <p:nvPr/>
        </p:nvSpPr>
        <p:spPr>
          <a:xfrm>
            <a:off x="3726970" y="1150154"/>
            <a:ext cx="855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bg1"/>
                </a:solidFill>
              </a:rPr>
              <a:t>8” HPD</a:t>
            </a:r>
            <a:endParaRPr kumimoji="1" lang="ja-JP" altLang="en-US" sz="1800" dirty="0">
              <a:solidFill>
                <a:schemeClr val="bg1"/>
              </a:solidFill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4907597" y="1158826"/>
            <a:ext cx="833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(8” PMT)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cxnSp>
        <p:nvCxnSpPr>
          <p:cNvPr id="58" name="直線矢印コネクタ 57"/>
          <p:cNvCxnSpPr/>
          <p:nvPr/>
        </p:nvCxnSpPr>
        <p:spPr>
          <a:xfrm flipH="1">
            <a:off x="4041939" y="3031240"/>
            <a:ext cx="242800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>
            <a:off x="6622341" y="3183640"/>
            <a:ext cx="0" cy="13355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090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8-inch HPD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1EB97A-4685-41BB-AAD7-23BA2467CD58}" type="datetime1">
              <a:rPr lang="ja-JP" altLang="en-US" smtClean="0"/>
              <a:t>2013/7/25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MNR2013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D5207-9CC5-684F-83E0-129815AE8CA3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  <p:pic>
        <p:nvPicPr>
          <p:cNvPr id="7" name="図 6" descr="diffamp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670737" y="1323160"/>
            <a:ext cx="2774558" cy="1261876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202233" y="824467"/>
            <a:ext cx="17405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800" dirty="0" smtClean="0"/>
              <a:t>Preamp</a:t>
            </a:r>
            <a:br>
              <a:rPr lang="en-US" altLang="ja-JP" sz="1800" dirty="0" smtClean="0"/>
            </a:br>
            <a:r>
              <a:rPr kumimoji="1" lang="en-US" altLang="ja-JP" sz="1400" dirty="0" smtClean="0"/>
              <a:t>(</a:t>
            </a:r>
            <a:r>
              <a:rPr lang="en-US" altLang="ja-JP" sz="1400" dirty="0" smtClean="0"/>
              <a:t>under development</a:t>
            </a:r>
            <a:r>
              <a:rPr kumimoji="1" lang="en-US" altLang="ja-JP" sz="1400" dirty="0" smtClean="0"/>
              <a:t>)</a:t>
            </a:r>
            <a:endParaRPr kumimoji="1" lang="en-US" altLang="ja-JP" dirty="0" smtClean="0"/>
          </a:p>
        </p:txBody>
      </p:sp>
      <p:pic>
        <p:nvPicPr>
          <p:cNvPr id="20" name="図 19" descr="DSCF9087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759912" y="5390247"/>
            <a:ext cx="1094925" cy="996361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6170777" y="5508289"/>
            <a:ext cx="73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Control</a:t>
            </a:r>
            <a:endParaRPr kumimoji="1" lang="ja-JP" altLang="en-US" sz="1400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696600" y="5339820"/>
            <a:ext cx="707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3366FF"/>
                </a:solidFill>
              </a:rPr>
              <a:t>Coaxial</a:t>
            </a:r>
            <a:endParaRPr kumimoji="1" lang="ja-JP" altLang="en-US" sz="1400" dirty="0">
              <a:solidFill>
                <a:srgbClr val="3366FF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202233" y="6124292"/>
            <a:ext cx="646331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altLang="ja-JP" sz="1600" b="1" dirty="0" smtClean="0">
                <a:solidFill>
                  <a:srgbClr val="008000"/>
                </a:solidFill>
              </a:rPr>
              <a:t>LV PS</a:t>
            </a:r>
            <a:endParaRPr kumimoji="1" lang="ja-JP" altLang="en-US" sz="1200" b="1" dirty="0">
              <a:solidFill>
                <a:srgbClr val="008000"/>
              </a:solidFill>
            </a:endParaRPr>
          </a:p>
        </p:txBody>
      </p:sp>
      <p:sp>
        <p:nvSpPr>
          <p:cNvPr id="25" name="右中かっこ 24"/>
          <p:cNvSpPr/>
          <p:nvPr/>
        </p:nvSpPr>
        <p:spPr>
          <a:xfrm rot="5400000">
            <a:off x="7114993" y="7651688"/>
            <a:ext cx="197382" cy="846944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703308" y="2208148"/>
            <a:ext cx="1524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000000"/>
                </a:solidFill>
              </a:rPr>
              <a:t>A</a:t>
            </a:r>
            <a:r>
              <a:rPr lang="en-US" altLang="ja-JP" sz="1600" dirty="0" smtClean="0">
                <a:solidFill>
                  <a:srgbClr val="000000"/>
                </a:solidFill>
              </a:rPr>
              <a:t>D out / Amp in</a:t>
            </a:r>
            <a:endParaRPr kumimoji="1" lang="ja-JP" altLang="en-US" sz="1600" dirty="0">
              <a:solidFill>
                <a:srgbClr val="00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851914" y="1467656"/>
            <a:ext cx="816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400" dirty="0" smtClean="0"/>
              <a:t>Amp out</a:t>
            </a:r>
            <a:endParaRPr kumimoji="1" lang="ja-JP" altLang="en-US" sz="1400" dirty="0"/>
          </a:p>
        </p:txBody>
      </p:sp>
      <p:cxnSp>
        <p:nvCxnSpPr>
          <p:cNvPr id="28" name="直線矢印コネクタ 27"/>
          <p:cNvCxnSpPr/>
          <p:nvPr/>
        </p:nvCxnSpPr>
        <p:spPr>
          <a:xfrm flipH="1">
            <a:off x="6445404" y="2453398"/>
            <a:ext cx="25199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stCxn id="27" idx="1"/>
          </p:cNvCxnSpPr>
          <p:nvPr/>
        </p:nvCxnSpPr>
        <p:spPr>
          <a:xfrm flipH="1">
            <a:off x="7505585" y="1621545"/>
            <a:ext cx="346329" cy="5091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7599201" y="6949122"/>
            <a:ext cx="1508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/>
              <a:t>HPD</a:t>
            </a:r>
          </a:p>
          <a:p>
            <a:r>
              <a:rPr lang="en-US" altLang="ja-JP" sz="1800" dirty="0" smtClean="0"/>
              <a:t>cable in water</a:t>
            </a:r>
            <a:endParaRPr kumimoji="1" lang="ja-JP" altLang="en-US" sz="1800" dirty="0"/>
          </a:p>
        </p:txBody>
      </p:sp>
      <p:graphicFrame>
        <p:nvGraphicFramePr>
          <p:cNvPr id="46" name="Group 1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83763400"/>
              </p:ext>
            </p:extLst>
          </p:nvPr>
        </p:nvGraphicFramePr>
        <p:xfrm>
          <a:off x="9240724" y="980034"/>
          <a:ext cx="4370071" cy="1737444"/>
        </p:xfrm>
        <a:graphic>
          <a:graphicData uri="http://schemas.openxmlformats.org/drawingml/2006/table">
            <a:tbl>
              <a:tblPr/>
              <a:tblGrid>
                <a:gridCol w="2118796"/>
                <a:gridCol w="2251275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項目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値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感度波長範囲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300 </a:t>
                      </a:r>
                      <a:r>
                        <a:rPr kumimoji="1" lang="ja-JP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～ </a:t>
                      </a: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650 nm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光電面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バイアルカリ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面板材質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硼珪酸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２次電子増倍方式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半導体電子打ち込み式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ターゲット半導体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5mmφ</a:t>
                      </a:r>
                      <a:r>
                        <a:rPr kumimoji="1" lang="ja-JP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アバランシェダイオード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7" name="図 46" descr="1pe_2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172227" y="2884882"/>
            <a:ext cx="2725758" cy="2203466"/>
          </a:xfrm>
          <a:prstGeom prst="rect">
            <a:avLst/>
          </a:prstGeom>
        </p:spPr>
      </p:pic>
      <p:sp>
        <p:nvSpPr>
          <p:cNvPr id="48" name="Line 16"/>
          <p:cNvSpPr>
            <a:spLocks noChangeShapeType="1"/>
          </p:cNvSpPr>
          <p:nvPr/>
        </p:nvSpPr>
        <p:spPr bwMode="auto">
          <a:xfrm rot="5400000">
            <a:off x="7235629" y="4361265"/>
            <a:ext cx="0" cy="539912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kern="1200"/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6854838" y="4625551"/>
            <a:ext cx="6814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kern="1200" dirty="0"/>
              <a:t> </a:t>
            </a:r>
            <a:r>
              <a:rPr lang="en-US" altLang="ja-JP" sz="1600" dirty="0"/>
              <a:t>2</a:t>
            </a:r>
            <a:r>
              <a:rPr lang="en-US" altLang="ja-JP" sz="1600" dirty="0" smtClean="0"/>
              <a:t>0</a:t>
            </a:r>
            <a:r>
              <a:rPr lang="en-US" altLang="ja-JP" sz="1600" kern="1200" dirty="0" smtClean="0"/>
              <a:t> ns</a:t>
            </a:r>
            <a:endParaRPr lang="en-US" altLang="ja-JP" sz="1600" kern="12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118437" y="3746039"/>
            <a:ext cx="706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kern="1200" dirty="0" smtClean="0">
                <a:solidFill>
                  <a:srgbClr val="000000"/>
                </a:solidFill>
              </a:rPr>
              <a:t>1 </a:t>
            </a:r>
            <a:r>
              <a:rPr kumimoji="1" lang="en-US" altLang="ja-JP" sz="1800" kern="1200" dirty="0" err="1" smtClean="0">
                <a:solidFill>
                  <a:srgbClr val="000000"/>
                </a:solidFill>
              </a:rPr>
              <a:t>p.e.</a:t>
            </a:r>
            <a:endParaRPr kumimoji="1" lang="ja-JP" altLang="en-US" sz="1800" kern="1200" dirty="0">
              <a:solidFill>
                <a:srgbClr val="000000"/>
              </a:solidFill>
            </a:endParaRPr>
          </a:p>
        </p:txBody>
      </p:sp>
      <p:cxnSp>
        <p:nvCxnSpPr>
          <p:cNvPr id="51" name="直線矢印コネクタ 50"/>
          <p:cNvCxnSpPr/>
          <p:nvPr/>
        </p:nvCxnSpPr>
        <p:spPr>
          <a:xfrm flipV="1">
            <a:off x="6746478" y="3539837"/>
            <a:ext cx="477944" cy="355782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Line 16"/>
          <p:cNvSpPr>
            <a:spLocks noChangeShapeType="1"/>
          </p:cNvSpPr>
          <p:nvPr/>
        </p:nvSpPr>
        <p:spPr bwMode="auto">
          <a:xfrm>
            <a:off x="8808545" y="3182405"/>
            <a:ext cx="0" cy="540692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kern="1200"/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8106125" y="3293986"/>
            <a:ext cx="8088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kern="1200" dirty="0">
                <a:solidFill>
                  <a:srgbClr val="000000"/>
                </a:solidFill>
              </a:rPr>
              <a:t> </a:t>
            </a:r>
            <a:r>
              <a:rPr lang="en-US" altLang="ja-JP" sz="1600" dirty="0" smtClean="0">
                <a:solidFill>
                  <a:srgbClr val="000000"/>
                </a:solidFill>
              </a:rPr>
              <a:t>10</a:t>
            </a:r>
            <a:r>
              <a:rPr lang="en-US" altLang="ja-JP" sz="1600" kern="1200" dirty="0" smtClean="0">
                <a:solidFill>
                  <a:srgbClr val="000000"/>
                </a:solidFill>
              </a:rPr>
              <a:t> mV</a:t>
            </a:r>
            <a:endParaRPr lang="en-US" altLang="ja-JP" sz="1600" kern="1200" dirty="0">
              <a:solidFill>
                <a:srgbClr val="000000"/>
              </a:solidFill>
            </a:endParaRPr>
          </a:p>
        </p:txBody>
      </p:sp>
      <p:sp>
        <p:nvSpPr>
          <p:cNvPr id="54" name="Text Box 12"/>
          <p:cNvSpPr txBox="1">
            <a:spLocks noChangeArrowheads="1"/>
          </p:cNvSpPr>
          <p:nvPr/>
        </p:nvSpPr>
        <p:spPr bwMode="auto">
          <a:xfrm>
            <a:off x="7536265" y="3895619"/>
            <a:ext cx="139497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kern="1200" dirty="0" smtClean="0">
                <a:solidFill>
                  <a:srgbClr val="00000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   </a:t>
            </a:r>
            <a:r>
              <a:rPr lang="en-US" altLang="ja-JP" sz="1600" dirty="0">
                <a:solidFill>
                  <a:srgbClr val="00000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 </a:t>
            </a:r>
            <a:r>
              <a:rPr lang="en-US" altLang="ja-JP" sz="1600" kern="1200" dirty="0" smtClean="0">
                <a:solidFill>
                  <a:srgbClr val="00000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rise / fall </a:t>
            </a:r>
            <a:br>
              <a:rPr lang="en-US" altLang="ja-JP" sz="1600" kern="1200" dirty="0" smtClean="0">
                <a:solidFill>
                  <a:srgbClr val="000000"/>
                </a:solidFill>
                <a:latin typeface="HGPｺﾞｼｯｸE" charset="0"/>
                <a:ea typeface="HGPｺﾞｼｯｸE" charset="0"/>
                <a:cs typeface="HGPｺﾞｼｯｸE" charset="0"/>
              </a:rPr>
            </a:br>
            <a:r>
              <a:rPr lang="en-US" altLang="ja-JP" sz="1600" kern="1200" dirty="0" smtClean="0">
                <a:solidFill>
                  <a:srgbClr val="00000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     8 / 16 ns</a:t>
            </a:r>
          </a:p>
          <a:p>
            <a:pPr>
              <a:spcBef>
                <a:spcPct val="50000"/>
              </a:spcBef>
            </a:pPr>
            <a:r>
              <a:rPr lang="en-US" altLang="ja-JP" sz="1600" kern="1200" dirty="0" smtClean="0">
                <a:solidFill>
                  <a:srgbClr val="00000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  Pulse width</a:t>
            </a:r>
            <a:br>
              <a:rPr lang="en-US" altLang="ja-JP" sz="1600" kern="1200" dirty="0" smtClean="0">
                <a:solidFill>
                  <a:srgbClr val="000000"/>
                </a:solidFill>
                <a:latin typeface="HGPｺﾞｼｯｸE" charset="0"/>
                <a:ea typeface="HGPｺﾞｼｯｸE" charset="0"/>
                <a:cs typeface="HGPｺﾞｼｯｸE" charset="0"/>
              </a:rPr>
            </a:br>
            <a:r>
              <a:rPr lang="en-US" altLang="ja-JP" sz="1600" kern="1200" dirty="0" smtClean="0">
                <a:solidFill>
                  <a:srgbClr val="00000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         : 18ns </a:t>
            </a:r>
            <a:endParaRPr lang="en-US" altLang="ja-JP" sz="1600" kern="1200" dirty="0">
              <a:solidFill>
                <a:srgbClr val="000000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cxnSp>
        <p:nvCxnSpPr>
          <p:cNvPr id="55" name="直線矢印コネクタ 54"/>
          <p:cNvCxnSpPr/>
          <p:nvPr/>
        </p:nvCxnSpPr>
        <p:spPr>
          <a:xfrm>
            <a:off x="6173656" y="5082513"/>
            <a:ext cx="2736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6" name="図 55" descr="PMT20HPD8ampdiff2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56489" y="-1426247"/>
            <a:ext cx="2957747" cy="2234536"/>
          </a:xfrm>
          <a:prstGeom prst="rect">
            <a:avLst/>
          </a:prstGeom>
        </p:spPr>
      </p:pic>
      <p:sp>
        <p:nvSpPr>
          <p:cNvPr id="57" name="テキスト ボックス 56"/>
          <p:cNvSpPr txBox="1"/>
          <p:nvPr/>
        </p:nvSpPr>
        <p:spPr>
          <a:xfrm>
            <a:off x="11108462" y="-348079"/>
            <a:ext cx="1435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kern="1200" dirty="0" smtClean="0">
                <a:solidFill>
                  <a:srgbClr val="FF0000"/>
                </a:solidFill>
              </a:rPr>
              <a:t>HPD(8-inch)</a:t>
            </a:r>
            <a:endParaRPr kumimoji="1" lang="ja-JP" altLang="en-US" sz="2000" kern="1200" dirty="0">
              <a:solidFill>
                <a:srgbClr val="FF0000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0921933" y="84297"/>
            <a:ext cx="1592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kern="1200" dirty="0" smtClean="0">
                <a:solidFill>
                  <a:srgbClr val="3366FF"/>
                </a:solidFill>
              </a:rPr>
              <a:t>PMT</a:t>
            </a:r>
            <a:r>
              <a:rPr kumimoji="1" lang="en-US" altLang="ja-JP" sz="2000" kern="1200" dirty="0" smtClean="0">
                <a:solidFill>
                  <a:srgbClr val="3366FF"/>
                </a:solidFill>
              </a:rPr>
              <a:t>(</a:t>
            </a:r>
            <a:r>
              <a:rPr lang="en-US" altLang="ja-JP" sz="2000" kern="1200" dirty="0" smtClean="0">
                <a:solidFill>
                  <a:srgbClr val="3366FF"/>
                </a:solidFill>
              </a:rPr>
              <a:t>20</a:t>
            </a:r>
            <a:r>
              <a:rPr kumimoji="1" lang="en-US" altLang="ja-JP" sz="2000" kern="1200" dirty="0" smtClean="0">
                <a:solidFill>
                  <a:srgbClr val="3366FF"/>
                </a:solidFill>
              </a:rPr>
              <a:t>-inch)</a:t>
            </a:r>
            <a:endParaRPr kumimoji="1" lang="ja-JP" altLang="en-US" sz="2000" kern="1200" dirty="0">
              <a:solidFill>
                <a:srgbClr val="3366FF"/>
              </a:solidFill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9772488" y="-1357530"/>
            <a:ext cx="73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kern="1200" dirty="0" smtClean="0"/>
              <a:t>Signal</a:t>
            </a:r>
            <a:endParaRPr kumimoji="1" lang="ja-JP" altLang="en-US" sz="1800" kern="1200" dirty="0"/>
          </a:p>
        </p:txBody>
      </p:sp>
      <p:graphicFrame>
        <p:nvGraphicFramePr>
          <p:cNvPr id="67" name="Group 1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48224448"/>
              </p:ext>
            </p:extLst>
          </p:nvPr>
        </p:nvGraphicFramePr>
        <p:xfrm>
          <a:off x="9310659" y="3082112"/>
          <a:ext cx="4643748" cy="2229678"/>
        </p:xfrm>
        <a:graphic>
          <a:graphicData uri="http://schemas.openxmlformats.org/drawingml/2006/table">
            <a:tbl>
              <a:tblPr/>
              <a:tblGrid>
                <a:gridCol w="1346909"/>
                <a:gridCol w="1766579"/>
                <a:gridCol w="1530260"/>
              </a:tblGrid>
              <a:tr h="371613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Range of sensitive wavelengths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300 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-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650 nm</a:t>
                      </a:r>
                      <a:endParaRPr kumimoji="1" lang="en-US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613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Typical   voltage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Photocathode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7" marB="4572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8 kV</a:t>
                      </a:r>
                      <a:endParaRPr kumimoji="1" lang="en-US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61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AD bias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7" marB="4572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260 V</a:t>
                      </a:r>
                      <a:endParaRPr kumimoji="1" lang="en-US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613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Gain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  <a:r>
                        <a:rPr kumimoji="1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ｘ</a:t>
                      </a: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  <a:r>
                        <a:rPr kumimoji="1" lang="en-US" altLang="ja-JP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613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Single-photon resolution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（</a:t>
                      </a:r>
                      <a:r>
                        <a:rPr kumimoji="1" lang="en-US" altLang="ja-JP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σ</a:t>
                      </a:r>
                      <a:r>
                        <a:rPr kumimoji="1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）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20 %</a:t>
                      </a:r>
                      <a:endParaRPr kumimoji="1" lang="en-US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613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Transition time spread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（</a:t>
                      </a:r>
                      <a:r>
                        <a:rPr kumimoji="1" lang="en-US" altLang="ja-JP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σ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）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620 ps</a:t>
                      </a:r>
                      <a:endParaRPr kumimoji="1" lang="en-US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" name="テキスト ボックス 67"/>
          <p:cNvSpPr txBox="1"/>
          <p:nvPr/>
        </p:nvSpPr>
        <p:spPr>
          <a:xfrm>
            <a:off x="17349" y="842617"/>
            <a:ext cx="2145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kern="1200" dirty="0" smtClean="0"/>
              <a:t>8-inch photocathode</a:t>
            </a:r>
            <a:endParaRPr kumimoji="1" lang="ja-JP" altLang="en-US" sz="1400" kern="1200" dirty="0"/>
          </a:p>
        </p:txBody>
      </p:sp>
      <p:pic>
        <p:nvPicPr>
          <p:cNvPr id="69" name="図 68" descr="DSCF9645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003832" y="1096952"/>
            <a:ext cx="3558915" cy="3073945"/>
          </a:xfrm>
          <a:prstGeom prst="rect">
            <a:avLst/>
          </a:prstGeom>
        </p:spPr>
      </p:pic>
      <p:sp>
        <p:nvSpPr>
          <p:cNvPr id="70" name="テキスト ボックス 69"/>
          <p:cNvSpPr txBox="1"/>
          <p:nvPr/>
        </p:nvSpPr>
        <p:spPr>
          <a:xfrm>
            <a:off x="3301060" y="1026129"/>
            <a:ext cx="2337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000" dirty="0" smtClean="0"/>
              <a:t>High voltage module</a:t>
            </a:r>
            <a:br>
              <a:rPr lang="en-US" altLang="ja-JP" sz="2000" dirty="0" smtClean="0"/>
            </a:br>
            <a:r>
              <a:rPr lang="en-US" altLang="ja-JP" sz="1600" dirty="0" smtClean="0"/>
              <a:t>(2ch 10kV/500V Max)</a:t>
            </a:r>
            <a:endParaRPr kumimoji="1" lang="ja-JP" altLang="en-US" sz="1600" dirty="0"/>
          </a:p>
        </p:txBody>
      </p:sp>
      <p:cxnSp>
        <p:nvCxnSpPr>
          <p:cNvPr id="71" name="直線矢印コネクタ 70"/>
          <p:cNvCxnSpPr/>
          <p:nvPr/>
        </p:nvCxnSpPr>
        <p:spPr>
          <a:xfrm>
            <a:off x="4728476" y="1709221"/>
            <a:ext cx="86248" cy="5250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 flipH="1">
            <a:off x="4424965" y="2319212"/>
            <a:ext cx="1251660" cy="633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/>
          <p:nvPr/>
        </p:nvCxnSpPr>
        <p:spPr>
          <a:xfrm flipV="1">
            <a:off x="5143273" y="3033485"/>
            <a:ext cx="10116" cy="556437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4" name="テキスト ボックス 73"/>
          <p:cNvSpPr txBox="1"/>
          <p:nvPr/>
        </p:nvSpPr>
        <p:spPr>
          <a:xfrm>
            <a:off x="5082602" y="3294127"/>
            <a:ext cx="671979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dirty="0" smtClean="0">
                <a:solidFill>
                  <a:srgbClr val="008000"/>
                </a:solidFill>
              </a:rPr>
              <a:t>LV </a:t>
            </a:r>
          </a:p>
          <a:p>
            <a:pPr>
              <a:lnSpc>
                <a:spcPct val="80000"/>
              </a:lnSpc>
            </a:pPr>
            <a:r>
              <a:rPr lang="en-US" altLang="ja-JP" dirty="0" smtClean="0">
                <a:solidFill>
                  <a:srgbClr val="008000"/>
                </a:solidFill>
              </a:rPr>
              <a:t>10V</a:t>
            </a:r>
            <a:endParaRPr kumimoji="1" lang="ja-JP" altLang="en-US" sz="1800" dirty="0">
              <a:solidFill>
                <a:srgbClr val="008000"/>
              </a:solidFill>
            </a:endParaRPr>
          </a:p>
        </p:txBody>
      </p:sp>
      <p:cxnSp>
        <p:nvCxnSpPr>
          <p:cNvPr id="75" name="直線矢印コネクタ 74"/>
          <p:cNvCxnSpPr/>
          <p:nvPr/>
        </p:nvCxnSpPr>
        <p:spPr>
          <a:xfrm>
            <a:off x="4794488" y="3033485"/>
            <a:ext cx="0" cy="55643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6" name="テキスト ボックス 75"/>
          <p:cNvSpPr txBox="1"/>
          <p:nvPr/>
        </p:nvSpPr>
        <p:spPr>
          <a:xfrm>
            <a:off x="4035821" y="3436628"/>
            <a:ext cx="798566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altLang="ja-JP" sz="2000" dirty="0" smtClean="0">
                <a:solidFill>
                  <a:srgbClr val="FF0000"/>
                </a:solidFill>
              </a:rPr>
              <a:t>Signal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-14766" y="3284541"/>
            <a:ext cx="21286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kern="1200" dirty="0" smtClean="0"/>
              <a:t>5mm </a:t>
            </a:r>
            <a:r>
              <a:rPr lang="en-US" altLang="ja-JP" sz="1600" kern="1200" dirty="0" err="1" smtClean="0"/>
              <a:t>φ</a:t>
            </a:r>
            <a:r>
              <a:rPr kumimoji="1" lang="en-US" altLang="ja-JP" sz="1600" kern="1200" dirty="0" smtClean="0"/>
              <a:t> </a:t>
            </a:r>
          </a:p>
          <a:p>
            <a:r>
              <a:rPr kumimoji="1" lang="en-US" altLang="ja-JP" sz="1600" kern="1200" dirty="0" smtClean="0"/>
              <a:t/>
            </a:r>
            <a:br>
              <a:rPr kumimoji="1" lang="en-US" altLang="ja-JP" sz="1600" kern="1200" dirty="0" smtClean="0"/>
            </a:br>
            <a:endParaRPr lang="en-US" altLang="ja-JP" sz="1600" dirty="0"/>
          </a:p>
          <a:p>
            <a:r>
              <a:rPr lang="en-US" altLang="ja-JP" sz="1800" kern="1200" dirty="0" smtClean="0"/>
              <a:t>avalanche </a:t>
            </a:r>
            <a:r>
              <a:rPr kumimoji="1" lang="en-US" altLang="ja-JP" sz="1800" kern="1200" dirty="0" smtClean="0"/>
              <a:t>diode</a:t>
            </a:r>
            <a:r>
              <a:rPr kumimoji="1" lang="en-US" altLang="ja-JP" sz="1600" kern="1200" dirty="0" smtClean="0"/>
              <a:t> (AD)</a:t>
            </a:r>
            <a:endParaRPr kumimoji="1" lang="ja-JP" altLang="en-US" sz="1600" kern="1200" dirty="0"/>
          </a:p>
        </p:txBody>
      </p:sp>
      <p:pic>
        <p:nvPicPr>
          <p:cNvPr id="78" name="Picture 327" descr="IMG_1414"/>
          <p:cNvPicPr>
            <a:picLocks noChangeAspect="1" noChangeArrowheads="1"/>
          </p:cNvPicPr>
          <p:nvPr/>
        </p:nvPicPr>
        <p:blipFill rotWithShape="1">
          <a:blip r:embed="rId7" cstate="screen">
            <a:lum bright="18000" contrast="12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5400000">
            <a:off x="647208" y="3570472"/>
            <a:ext cx="484987" cy="57059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テキスト ボックス 78"/>
          <p:cNvSpPr txBox="1"/>
          <p:nvPr/>
        </p:nvSpPr>
        <p:spPr>
          <a:xfrm>
            <a:off x="4681244" y="3779946"/>
            <a:ext cx="873491" cy="45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800" dirty="0" smtClean="0"/>
              <a:t>Cable</a:t>
            </a:r>
            <a:endParaRPr kumimoji="1" lang="ja-JP" altLang="en-US" sz="1400" dirty="0"/>
          </a:p>
        </p:txBody>
      </p:sp>
      <p:grpSp>
        <p:nvGrpSpPr>
          <p:cNvPr id="8" name="図形グループ 79"/>
          <p:cNvGrpSpPr>
            <a:grpSpLocks noChangeAspect="1"/>
          </p:cNvGrpSpPr>
          <p:nvPr/>
        </p:nvGrpSpPr>
        <p:grpSpPr>
          <a:xfrm>
            <a:off x="203709" y="1423580"/>
            <a:ext cx="1815681" cy="1874354"/>
            <a:chOff x="434731" y="2841163"/>
            <a:chExt cx="1380950" cy="1425575"/>
          </a:xfrm>
        </p:grpSpPr>
        <p:pic>
          <p:nvPicPr>
            <p:cNvPr id="81" name="図 80" descr="DSCF9500.JPG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34731" y="2841163"/>
              <a:ext cx="1380950" cy="1425575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2" name="図 81" descr="DSCF9612.JPG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59287" y="3327579"/>
              <a:ext cx="488963" cy="478988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cxnSp>
        <p:nvCxnSpPr>
          <p:cNvPr id="83" name="直線矢印コネクタ 82"/>
          <p:cNvCxnSpPr/>
          <p:nvPr/>
        </p:nvCxnSpPr>
        <p:spPr>
          <a:xfrm flipV="1">
            <a:off x="908924" y="2414449"/>
            <a:ext cx="158524" cy="1200325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テキスト ボックス 83"/>
          <p:cNvSpPr txBox="1"/>
          <p:nvPr/>
        </p:nvSpPr>
        <p:spPr>
          <a:xfrm>
            <a:off x="3335163" y="643876"/>
            <a:ext cx="70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30cm</a:t>
            </a:r>
            <a:endParaRPr kumimoji="1" lang="ja-JP" altLang="en-US" sz="1800" dirty="0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144645" y="1131825"/>
            <a:ext cx="70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/>
              <a:t>2</a:t>
            </a:r>
            <a:r>
              <a:rPr kumimoji="1" lang="en-US" altLang="ja-JP" sz="1800" dirty="0" smtClean="0"/>
              <a:t>0cm</a:t>
            </a:r>
            <a:endParaRPr kumimoji="1" lang="ja-JP" altLang="en-US" sz="1800" dirty="0"/>
          </a:p>
        </p:txBody>
      </p:sp>
      <p:cxnSp>
        <p:nvCxnSpPr>
          <p:cNvPr id="86" name="直線矢印コネクタ 85"/>
          <p:cNvCxnSpPr/>
          <p:nvPr/>
        </p:nvCxnSpPr>
        <p:spPr>
          <a:xfrm>
            <a:off x="2394597" y="1026129"/>
            <a:ext cx="3023995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/>
          <p:cNvCxnSpPr/>
          <p:nvPr/>
        </p:nvCxnSpPr>
        <p:spPr>
          <a:xfrm>
            <a:off x="132757" y="1406676"/>
            <a:ext cx="0" cy="1837909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曲折矢印 87"/>
          <p:cNvSpPr/>
          <p:nvPr/>
        </p:nvSpPr>
        <p:spPr>
          <a:xfrm rot="5400000" flipH="1" flipV="1">
            <a:off x="1668538" y="3113307"/>
            <a:ext cx="329264" cy="506347"/>
          </a:xfrm>
          <a:prstGeom prst="bentArrow">
            <a:avLst>
              <a:gd name="adj1" fmla="val 25000"/>
              <a:gd name="adj2" fmla="val 30690"/>
              <a:gd name="adj3" fmla="val 42073"/>
              <a:gd name="adj4" fmla="val 43750"/>
            </a:avLst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549951" y="3804633"/>
            <a:ext cx="20591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Hamamatsu Photonics</a:t>
            </a:r>
            <a:endParaRPr kumimoji="1" lang="ja-JP" altLang="en-US" sz="1600" dirty="0"/>
          </a:p>
        </p:txBody>
      </p:sp>
      <p:sp>
        <p:nvSpPr>
          <p:cNvPr id="91" name="Text Box 288"/>
          <p:cNvSpPr txBox="1">
            <a:spLocks noChangeArrowheads="1"/>
          </p:cNvSpPr>
          <p:nvPr/>
        </p:nvSpPr>
        <p:spPr bwMode="auto">
          <a:xfrm flipH="1">
            <a:off x="1420802" y="5314898"/>
            <a:ext cx="612874" cy="314949"/>
          </a:xfrm>
          <a:prstGeom prst="rect">
            <a:avLst/>
          </a:prstGeom>
          <a:noFill/>
          <a:ln w="158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>
                <a:solidFill>
                  <a:srgbClr val="FF330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filter</a:t>
            </a:r>
          </a:p>
        </p:txBody>
      </p:sp>
      <p:sp>
        <p:nvSpPr>
          <p:cNvPr id="92" name="Text Box 287"/>
          <p:cNvSpPr txBox="1">
            <a:spLocks noChangeArrowheads="1"/>
          </p:cNvSpPr>
          <p:nvPr/>
        </p:nvSpPr>
        <p:spPr bwMode="auto">
          <a:xfrm flipH="1">
            <a:off x="1409453" y="4819775"/>
            <a:ext cx="612874" cy="314949"/>
          </a:xfrm>
          <a:prstGeom prst="rect">
            <a:avLst/>
          </a:prstGeom>
          <a:noFill/>
          <a:ln w="158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dirty="0">
                <a:solidFill>
                  <a:srgbClr val="FF330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filter</a:t>
            </a:r>
          </a:p>
        </p:txBody>
      </p:sp>
      <p:sp>
        <p:nvSpPr>
          <p:cNvPr id="94" name="Text Box 280"/>
          <p:cNvSpPr txBox="1">
            <a:spLocks noChangeArrowheads="1"/>
          </p:cNvSpPr>
          <p:nvPr/>
        </p:nvSpPr>
        <p:spPr bwMode="auto">
          <a:xfrm>
            <a:off x="601828" y="5207307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400" dirty="0">
                <a:solidFill>
                  <a:srgbClr val="FF000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（</a:t>
            </a:r>
            <a:r>
              <a:rPr lang="en-US" altLang="ja-JP" sz="1400" dirty="0">
                <a:solidFill>
                  <a:srgbClr val="FF000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+8kV</a:t>
            </a:r>
            <a:r>
              <a:rPr lang="ja-JP" altLang="en-US" sz="1400" dirty="0">
                <a:solidFill>
                  <a:srgbClr val="FF000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）</a:t>
            </a:r>
          </a:p>
        </p:txBody>
      </p:sp>
      <p:grpSp>
        <p:nvGrpSpPr>
          <p:cNvPr id="9" name="Group 283"/>
          <p:cNvGrpSpPr>
            <a:grpSpLocks/>
          </p:cNvGrpSpPr>
          <p:nvPr/>
        </p:nvGrpSpPr>
        <p:grpSpPr bwMode="auto">
          <a:xfrm rot="10800000" flipH="1">
            <a:off x="340170" y="5165935"/>
            <a:ext cx="336229" cy="168824"/>
            <a:chOff x="3773" y="1649"/>
            <a:chExt cx="237" cy="119"/>
          </a:xfrm>
        </p:grpSpPr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3773" y="1649"/>
              <a:ext cx="237" cy="79"/>
              <a:chOff x="3049" y="3321"/>
              <a:chExt cx="237" cy="79"/>
            </a:xfrm>
          </p:grpSpPr>
          <p:sp>
            <p:nvSpPr>
              <p:cNvPr id="103" name="Line 20"/>
              <p:cNvSpPr>
                <a:spLocks noChangeShapeType="1"/>
              </p:cNvSpPr>
              <p:nvPr/>
            </p:nvSpPr>
            <p:spPr bwMode="auto">
              <a:xfrm>
                <a:off x="3049" y="3321"/>
                <a:ext cx="237" cy="0"/>
              </a:xfrm>
              <a:prstGeom prst="line">
                <a:avLst/>
              </a:prstGeom>
              <a:noFill/>
              <a:ln w="158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" name="Line 21"/>
              <p:cNvSpPr>
                <a:spLocks noChangeShapeType="1"/>
              </p:cNvSpPr>
              <p:nvPr/>
            </p:nvSpPr>
            <p:spPr bwMode="auto">
              <a:xfrm>
                <a:off x="3116" y="3400"/>
                <a:ext cx="102" cy="0"/>
              </a:xfrm>
              <a:prstGeom prst="line">
                <a:avLst/>
              </a:prstGeom>
              <a:noFill/>
              <a:ln w="412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97" name="Line 43"/>
            <p:cNvSpPr>
              <a:spLocks noChangeShapeType="1"/>
            </p:cNvSpPr>
            <p:nvPr/>
          </p:nvSpPr>
          <p:spPr bwMode="auto">
            <a:xfrm flipV="1">
              <a:off x="3891" y="1728"/>
              <a:ext cx="0" cy="40"/>
            </a:xfrm>
            <a:prstGeom prst="line">
              <a:avLst/>
            </a:prstGeom>
            <a:noFill/>
            <a:ln w="158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8" name="Line 123"/>
            <p:cNvSpPr>
              <a:spLocks noChangeShapeType="1"/>
            </p:cNvSpPr>
            <p:nvPr/>
          </p:nvSpPr>
          <p:spPr bwMode="auto">
            <a:xfrm>
              <a:off x="3773" y="1649"/>
              <a:ext cx="237" cy="0"/>
            </a:xfrm>
            <a:prstGeom prst="line">
              <a:avLst/>
            </a:prstGeom>
            <a:noFill/>
            <a:ln w="158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9" name="Line 124"/>
            <p:cNvSpPr>
              <a:spLocks noChangeShapeType="1"/>
            </p:cNvSpPr>
            <p:nvPr/>
          </p:nvSpPr>
          <p:spPr bwMode="auto">
            <a:xfrm>
              <a:off x="3840" y="1728"/>
              <a:ext cx="102" cy="1"/>
            </a:xfrm>
            <a:prstGeom prst="line">
              <a:avLst/>
            </a:prstGeom>
            <a:noFill/>
            <a:ln w="412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0" name="Line 125"/>
            <p:cNvSpPr>
              <a:spLocks noChangeShapeType="1"/>
            </p:cNvSpPr>
            <p:nvPr/>
          </p:nvSpPr>
          <p:spPr bwMode="auto">
            <a:xfrm>
              <a:off x="3773" y="1649"/>
              <a:ext cx="237" cy="0"/>
            </a:xfrm>
            <a:prstGeom prst="line">
              <a:avLst/>
            </a:prstGeom>
            <a:noFill/>
            <a:ln w="158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1" name="Line 126"/>
            <p:cNvSpPr>
              <a:spLocks noChangeShapeType="1"/>
            </p:cNvSpPr>
            <p:nvPr/>
          </p:nvSpPr>
          <p:spPr bwMode="auto">
            <a:xfrm>
              <a:off x="3840" y="1728"/>
              <a:ext cx="102" cy="1"/>
            </a:xfrm>
            <a:prstGeom prst="line">
              <a:avLst/>
            </a:prstGeom>
            <a:noFill/>
            <a:ln w="412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" name="Line 164"/>
            <p:cNvSpPr>
              <a:spLocks noChangeShapeType="1"/>
            </p:cNvSpPr>
            <p:nvPr/>
          </p:nvSpPr>
          <p:spPr bwMode="auto">
            <a:xfrm flipV="1">
              <a:off x="3891" y="1728"/>
              <a:ext cx="0" cy="40"/>
            </a:xfrm>
            <a:prstGeom prst="line">
              <a:avLst/>
            </a:prstGeom>
            <a:noFill/>
            <a:ln w="158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05" name="Rectangle 11"/>
          <p:cNvSpPr>
            <a:spLocks noChangeArrowheads="1"/>
          </p:cNvSpPr>
          <p:nvPr/>
        </p:nvSpPr>
        <p:spPr bwMode="auto">
          <a:xfrm rot="5400000" flipH="1">
            <a:off x="2056075" y="5131178"/>
            <a:ext cx="839864" cy="188686"/>
          </a:xfrm>
          <a:prstGeom prst="rect">
            <a:avLst/>
          </a:prstGeom>
          <a:noFill/>
          <a:ln w="23813" cap="rnd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12" name="Group 16"/>
          <p:cNvGrpSpPr>
            <a:grpSpLocks/>
          </p:cNvGrpSpPr>
          <p:nvPr/>
        </p:nvGrpSpPr>
        <p:grpSpPr bwMode="auto">
          <a:xfrm rot="5400000" flipH="1">
            <a:off x="2437702" y="5057406"/>
            <a:ext cx="280900" cy="336230"/>
            <a:chOff x="3242" y="1889"/>
            <a:chExt cx="198" cy="237"/>
          </a:xfrm>
        </p:grpSpPr>
        <p:sp>
          <p:nvSpPr>
            <p:cNvPr id="107" name="Freeform 17"/>
            <p:cNvSpPr>
              <a:spLocks/>
            </p:cNvSpPr>
            <p:nvPr/>
          </p:nvSpPr>
          <p:spPr bwMode="auto">
            <a:xfrm>
              <a:off x="3242" y="1909"/>
              <a:ext cx="198" cy="198"/>
            </a:xfrm>
            <a:custGeom>
              <a:avLst/>
              <a:gdLst>
                <a:gd name="T0" fmla="*/ 198 w 198"/>
                <a:gd name="T1" fmla="*/ 198 h 198"/>
                <a:gd name="T2" fmla="*/ 0 w 198"/>
                <a:gd name="T3" fmla="*/ 99 h 198"/>
                <a:gd name="T4" fmla="*/ 198 w 198"/>
                <a:gd name="T5" fmla="*/ 0 h 198"/>
                <a:gd name="T6" fmla="*/ 198 w 198"/>
                <a:gd name="T7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" h="198">
                  <a:moveTo>
                    <a:pt x="198" y="198"/>
                  </a:moveTo>
                  <a:lnTo>
                    <a:pt x="0" y="99"/>
                  </a:lnTo>
                  <a:lnTo>
                    <a:pt x="198" y="0"/>
                  </a:lnTo>
                  <a:lnTo>
                    <a:pt x="198" y="198"/>
                  </a:lnTo>
                  <a:close/>
                </a:path>
              </a:pathLst>
            </a:custGeom>
            <a:solidFill>
              <a:srgbClr val="FF3300"/>
            </a:solidFill>
            <a:ln w="1588" cap="flat">
              <a:solidFill>
                <a:srgbClr val="FF33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" name="Line 18"/>
            <p:cNvSpPr>
              <a:spLocks noChangeShapeType="1"/>
            </p:cNvSpPr>
            <p:nvPr/>
          </p:nvSpPr>
          <p:spPr bwMode="auto">
            <a:xfrm>
              <a:off x="3242" y="1889"/>
              <a:ext cx="0" cy="237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09" name="Freeform 119"/>
          <p:cNvSpPr>
            <a:spLocks/>
          </p:cNvSpPr>
          <p:nvPr/>
        </p:nvSpPr>
        <p:spPr bwMode="auto">
          <a:xfrm rot="5400000" flipH="1">
            <a:off x="2436993" y="5085070"/>
            <a:ext cx="280900" cy="280901"/>
          </a:xfrm>
          <a:custGeom>
            <a:avLst/>
            <a:gdLst>
              <a:gd name="T0" fmla="*/ 198 w 198"/>
              <a:gd name="T1" fmla="*/ 198 h 198"/>
              <a:gd name="T2" fmla="*/ 0 w 198"/>
              <a:gd name="T3" fmla="*/ 99 h 198"/>
              <a:gd name="T4" fmla="*/ 198 w 198"/>
              <a:gd name="T5" fmla="*/ 0 h 198"/>
              <a:gd name="T6" fmla="*/ 198 w 198"/>
              <a:gd name="T7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8" h="198">
                <a:moveTo>
                  <a:pt x="198" y="198"/>
                </a:moveTo>
                <a:lnTo>
                  <a:pt x="0" y="99"/>
                </a:lnTo>
                <a:lnTo>
                  <a:pt x="198" y="0"/>
                </a:lnTo>
                <a:lnTo>
                  <a:pt x="198" y="198"/>
                </a:lnTo>
                <a:close/>
              </a:path>
            </a:pathLst>
          </a:custGeom>
          <a:solidFill>
            <a:srgbClr val="FF3300"/>
          </a:solidFill>
          <a:ln w="1588" cap="flat">
            <a:solidFill>
              <a:srgbClr val="FF33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0" name="Line 120"/>
          <p:cNvSpPr>
            <a:spLocks noChangeShapeType="1"/>
          </p:cNvSpPr>
          <p:nvPr/>
        </p:nvSpPr>
        <p:spPr bwMode="auto">
          <a:xfrm rot="5400000" flipH="1">
            <a:off x="2578152" y="5197856"/>
            <a:ext cx="0" cy="33623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1" name="Freeform 121"/>
          <p:cNvSpPr>
            <a:spLocks/>
          </p:cNvSpPr>
          <p:nvPr/>
        </p:nvSpPr>
        <p:spPr bwMode="auto">
          <a:xfrm rot="5400000" flipH="1">
            <a:off x="2422562" y="5085070"/>
            <a:ext cx="280900" cy="280901"/>
          </a:xfrm>
          <a:custGeom>
            <a:avLst/>
            <a:gdLst>
              <a:gd name="T0" fmla="*/ 198 w 198"/>
              <a:gd name="T1" fmla="*/ 198 h 198"/>
              <a:gd name="T2" fmla="*/ 0 w 198"/>
              <a:gd name="T3" fmla="*/ 99 h 198"/>
              <a:gd name="T4" fmla="*/ 198 w 198"/>
              <a:gd name="T5" fmla="*/ 0 h 198"/>
              <a:gd name="T6" fmla="*/ 198 w 198"/>
              <a:gd name="T7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8" h="198">
                <a:moveTo>
                  <a:pt x="198" y="198"/>
                </a:moveTo>
                <a:lnTo>
                  <a:pt x="0" y="99"/>
                </a:lnTo>
                <a:lnTo>
                  <a:pt x="198" y="0"/>
                </a:lnTo>
                <a:lnTo>
                  <a:pt x="198" y="198"/>
                </a:lnTo>
                <a:close/>
              </a:path>
            </a:pathLst>
          </a:custGeom>
          <a:solidFill>
            <a:srgbClr val="FF3300"/>
          </a:solidFill>
          <a:ln w="1588" cap="flat">
            <a:solidFill>
              <a:srgbClr val="FF33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" name="Line 122"/>
          <p:cNvSpPr>
            <a:spLocks noChangeShapeType="1"/>
          </p:cNvSpPr>
          <p:nvPr/>
        </p:nvSpPr>
        <p:spPr bwMode="auto">
          <a:xfrm rot="5400000" flipH="1">
            <a:off x="2578152" y="5197856"/>
            <a:ext cx="0" cy="33623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" name="Line 180"/>
          <p:cNvSpPr>
            <a:spLocks noChangeShapeType="1"/>
          </p:cNvSpPr>
          <p:nvPr/>
        </p:nvSpPr>
        <p:spPr bwMode="auto">
          <a:xfrm rot="5400000">
            <a:off x="2507217" y="5422009"/>
            <a:ext cx="112077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4" name="Line 196"/>
          <p:cNvSpPr>
            <a:spLocks noChangeShapeType="1"/>
          </p:cNvSpPr>
          <p:nvPr/>
        </p:nvSpPr>
        <p:spPr bwMode="auto">
          <a:xfrm rot="5400000">
            <a:off x="2507217" y="5422009"/>
            <a:ext cx="112077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5" name="Line 206"/>
          <p:cNvSpPr>
            <a:spLocks noChangeShapeType="1"/>
          </p:cNvSpPr>
          <p:nvPr/>
        </p:nvSpPr>
        <p:spPr bwMode="auto">
          <a:xfrm rot="5400000" flipH="1">
            <a:off x="2504380" y="5038963"/>
            <a:ext cx="112077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6" name="Line 207"/>
          <p:cNvSpPr>
            <a:spLocks noChangeShapeType="1"/>
          </p:cNvSpPr>
          <p:nvPr/>
        </p:nvSpPr>
        <p:spPr bwMode="auto">
          <a:xfrm rot="5400000" flipH="1">
            <a:off x="2296095" y="4710088"/>
            <a:ext cx="0" cy="539999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7" name="Line 222"/>
          <p:cNvSpPr>
            <a:spLocks noChangeShapeType="1"/>
          </p:cNvSpPr>
          <p:nvPr/>
        </p:nvSpPr>
        <p:spPr bwMode="auto">
          <a:xfrm rot="5400000" flipH="1">
            <a:off x="2504380" y="5038963"/>
            <a:ext cx="112077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8" name="Line 223"/>
          <p:cNvSpPr>
            <a:spLocks noChangeShapeType="1"/>
          </p:cNvSpPr>
          <p:nvPr/>
        </p:nvSpPr>
        <p:spPr bwMode="auto">
          <a:xfrm rot="5400000" flipH="1">
            <a:off x="2470816" y="4548087"/>
            <a:ext cx="0" cy="86399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9" name="Line 289"/>
          <p:cNvSpPr>
            <a:spLocks noChangeShapeType="1"/>
          </p:cNvSpPr>
          <p:nvPr/>
        </p:nvSpPr>
        <p:spPr bwMode="auto">
          <a:xfrm rot="5400000" flipH="1">
            <a:off x="357127" y="5514264"/>
            <a:ext cx="289547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0" name="Line 290"/>
          <p:cNvSpPr>
            <a:spLocks noChangeShapeType="1"/>
          </p:cNvSpPr>
          <p:nvPr/>
        </p:nvSpPr>
        <p:spPr bwMode="auto">
          <a:xfrm flipH="1">
            <a:off x="513250" y="5476628"/>
            <a:ext cx="899997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1" name="Line 291"/>
          <p:cNvSpPr>
            <a:spLocks noChangeShapeType="1"/>
          </p:cNvSpPr>
          <p:nvPr/>
        </p:nvSpPr>
        <p:spPr bwMode="auto">
          <a:xfrm>
            <a:off x="508994" y="5340434"/>
            <a:ext cx="4257" cy="140451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2" name="Line 293"/>
          <p:cNvSpPr>
            <a:spLocks noChangeShapeType="1"/>
          </p:cNvSpPr>
          <p:nvPr/>
        </p:nvSpPr>
        <p:spPr bwMode="auto">
          <a:xfrm flipH="1">
            <a:off x="501901" y="4988599"/>
            <a:ext cx="0" cy="20429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13" name="Group 294"/>
          <p:cNvGrpSpPr>
            <a:grpSpLocks/>
          </p:cNvGrpSpPr>
          <p:nvPr/>
        </p:nvGrpSpPr>
        <p:grpSpPr bwMode="auto">
          <a:xfrm flipH="1">
            <a:off x="350201" y="5673827"/>
            <a:ext cx="336229" cy="560382"/>
            <a:chOff x="2333" y="3124"/>
            <a:chExt cx="237" cy="395"/>
          </a:xfrm>
        </p:grpSpPr>
        <p:grpSp>
          <p:nvGrpSpPr>
            <p:cNvPr id="14" name="Group 295"/>
            <p:cNvGrpSpPr>
              <a:grpSpLocks/>
            </p:cNvGrpSpPr>
            <p:nvPr/>
          </p:nvGrpSpPr>
          <p:grpSpPr bwMode="auto">
            <a:xfrm>
              <a:off x="2333" y="3440"/>
              <a:ext cx="237" cy="79"/>
              <a:chOff x="2333" y="3440"/>
              <a:chExt cx="237" cy="79"/>
            </a:xfrm>
          </p:grpSpPr>
          <p:sp>
            <p:nvSpPr>
              <p:cNvPr id="129" name="Line 296"/>
              <p:cNvSpPr>
                <a:spLocks noChangeShapeType="1"/>
              </p:cNvSpPr>
              <p:nvPr/>
            </p:nvSpPr>
            <p:spPr bwMode="auto">
              <a:xfrm>
                <a:off x="2333" y="3440"/>
                <a:ext cx="23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0" name="Line 297"/>
              <p:cNvSpPr>
                <a:spLocks noChangeShapeType="1"/>
              </p:cNvSpPr>
              <p:nvPr/>
            </p:nvSpPr>
            <p:spPr bwMode="auto">
              <a:xfrm>
                <a:off x="2401" y="3519"/>
                <a:ext cx="102" cy="0"/>
              </a:xfrm>
              <a:prstGeom prst="line">
                <a:avLst/>
              </a:prstGeom>
              <a:noFill/>
              <a:ln w="412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5" name="Group 298"/>
            <p:cNvGrpSpPr>
              <a:grpSpLocks/>
            </p:cNvGrpSpPr>
            <p:nvPr/>
          </p:nvGrpSpPr>
          <p:grpSpPr bwMode="auto">
            <a:xfrm>
              <a:off x="2333" y="3124"/>
              <a:ext cx="237" cy="79"/>
              <a:chOff x="2333" y="3124"/>
              <a:chExt cx="237" cy="79"/>
            </a:xfrm>
          </p:grpSpPr>
          <p:sp>
            <p:nvSpPr>
              <p:cNvPr id="127" name="Line 299"/>
              <p:cNvSpPr>
                <a:spLocks noChangeShapeType="1"/>
              </p:cNvSpPr>
              <p:nvPr/>
            </p:nvSpPr>
            <p:spPr bwMode="auto">
              <a:xfrm>
                <a:off x="2333" y="3124"/>
                <a:ext cx="23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8" name="Line 300"/>
              <p:cNvSpPr>
                <a:spLocks noChangeShapeType="1"/>
              </p:cNvSpPr>
              <p:nvPr/>
            </p:nvSpPr>
            <p:spPr bwMode="auto">
              <a:xfrm>
                <a:off x="2401" y="3203"/>
                <a:ext cx="102" cy="0"/>
              </a:xfrm>
              <a:prstGeom prst="line">
                <a:avLst/>
              </a:prstGeom>
              <a:noFill/>
              <a:ln w="412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26" name="Freeform 301"/>
            <p:cNvSpPr>
              <a:spLocks noEditPoints="1"/>
            </p:cNvSpPr>
            <p:nvPr/>
          </p:nvSpPr>
          <p:spPr bwMode="auto">
            <a:xfrm>
              <a:off x="2447" y="3247"/>
              <a:ext cx="10" cy="178"/>
            </a:xfrm>
            <a:custGeom>
              <a:avLst/>
              <a:gdLst>
                <a:gd name="T0" fmla="*/ 0 w 10"/>
                <a:gd name="T1" fmla="*/ 178 h 178"/>
                <a:gd name="T2" fmla="*/ 0 w 10"/>
                <a:gd name="T3" fmla="*/ 138 h 178"/>
                <a:gd name="T4" fmla="*/ 10 w 10"/>
                <a:gd name="T5" fmla="*/ 138 h 178"/>
                <a:gd name="T6" fmla="*/ 10 w 10"/>
                <a:gd name="T7" fmla="*/ 178 h 178"/>
                <a:gd name="T8" fmla="*/ 0 w 10"/>
                <a:gd name="T9" fmla="*/ 178 h 178"/>
                <a:gd name="T10" fmla="*/ 0 w 10"/>
                <a:gd name="T11" fmla="*/ 109 h 178"/>
                <a:gd name="T12" fmla="*/ 0 w 10"/>
                <a:gd name="T13" fmla="*/ 69 h 178"/>
                <a:gd name="T14" fmla="*/ 10 w 10"/>
                <a:gd name="T15" fmla="*/ 69 h 178"/>
                <a:gd name="T16" fmla="*/ 10 w 10"/>
                <a:gd name="T17" fmla="*/ 109 h 178"/>
                <a:gd name="T18" fmla="*/ 0 w 10"/>
                <a:gd name="T19" fmla="*/ 109 h 178"/>
                <a:gd name="T20" fmla="*/ 0 w 10"/>
                <a:gd name="T21" fmla="*/ 40 h 178"/>
                <a:gd name="T22" fmla="*/ 0 w 10"/>
                <a:gd name="T23" fmla="*/ 0 h 178"/>
                <a:gd name="T24" fmla="*/ 10 w 10"/>
                <a:gd name="T25" fmla="*/ 0 h 178"/>
                <a:gd name="T26" fmla="*/ 10 w 10"/>
                <a:gd name="T27" fmla="*/ 40 h 178"/>
                <a:gd name="T28" fmla="*/ 0 w 10"/>
                <a:gd name="T29" fmla="*/ 4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178">
                  <a:moveTo>
                    <a:pt x="0" y="178"/>
                  </a:moveTo>
                  <a:lnTo>
                    <a:pt x="0" y="138"/>
                  </a:lnTo>
                  <a:lnTo>
                    <a:pt x="10" y="138"/>
                  </a:lnTo>
                  <a:lnTo>
                    <a:pt x="10" y="178"/>
                  </a:lnTo>
                  <a:lnTo>
                    <a:pt x="0" y="178"/>
                  </a:lnTo>
                  <a:close/>
                  <a:moveTo>
                    <a:pt x="0" y="109"/>
                  </a:moveTo>
                  <a:lnTo>
                    <a:pt x="0" y="69"/>
                  </a:lnTo>
                  <a:lnTo>
                    <a:pt x="10" y="69"/>
                  </a:lnTo>
                  <a:lnTo>
                    <a:pt x="10" y="109"/>
                  </a:lnTo>
                  <a:lnTo>
                    <a:pt x="0" y="109"/>
                  </a:lnTo>
                  <a:close/>
                  <a:moveTo>
                    <a:pt x="0" y="4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6" name="Group 310"/>
          <p:cNvGrpSpPr>
            <a:grpSpLocks/>
          </p:cNvGrpSpPr>
          <p:nvPr/>
        </p:nvGrpSpPr>
        <p:grpSpPr bwMode="auto">
          <a:xfrm flipH="1">
            <a:off x="350201" y="6122132"/>
            <a:ext cx="336229" cy="112076"/>
            <a:chOff x="2333" y="3440"/>
            <a:chExt cx="237" cy="79"/>
          </a:xfrm>
        </p:grpSpPr>
        <p:sp>
          <p:nvSpPr>
            <p:cNvPr id="132" name="Line 311"/>
            <p:cNvSpPr>
              <a:spLocks noChangeShapeType="1"/>
            </p:cNvSpPr>
            <p:nvPr/>
          </p:nvSpPr>
          <p:spPr bwMode="auto">
            <a:xfrm>
              <a:off x="2333" y="3440"/>
              <a:ext cx="237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" name="Line 312"/>
            <p:cNvSpPr>
              <a:spLocks noChangeShapeType="1"/>
            </p:cNvSpPr>
            <p:nvPr/>
          </p:nvSpPr>
          <p:spPr bwMode="auto">
            <a:xfrm>
              <a:off x="2401" y="3519"/>
              <a:ext cx="102" cy="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7" name="Group 313"/>
          <p:cNvGrpSpPr>
            <a:grpSpLocks/>
          </p:cNvGrpSpPr>
          <p:nvPr/>
        </p:nvGrpSpPr>
        <p:grpSpPr bwMode="auto">
          <a:xfrm flipH="1">
            <a:off x="350201" y="5673827"/>
            <a:ext cx="336229" cy="112076"/>
            <a:chOff x="2333" y="3124"/>
            <a:chExt cx="237" cy="79"/>
          </a:xfrm>
        </p:grpSpPr>
        <p:sp>
          <p:nvSpPr>
            <p:cNvPr id="135" name="Line 314"/>
            <p:cNvSpPr>
              <a:spLocks noChangeShapeType="1"/>
            </p:cNvSpPr>
            <p:nvPr/>
          </p:nvSpPr>
          <p:spPr bwMode="auto">
            <a:xfrm>
              <a:off x="2333" y="3124"/>
              <a:ext cx="237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6" name="Line 315"/>
            <p:cNvSpPr>
              <a:spLocks noChangeShapeType="1"/>
            </p:cNvSpPr>
            <p:nvPr/>
          </p:nvSpPr>
          <p:spPr bwMode="auto">
            <a:xfrm>
              <a:off x="2401" y="3203"/>
              <a:ext cx="102" cy="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37" name="Freeform 316"/>
          <p:cNvSpPr>
            <a:spLocks noEditPoints="1"/>
          </p:cNvSpPr>
          <p:nvPr/>
        </p:nvSpPr>
        <p:spPr bwMode="auto">
          <a:xfrm flipH="1">
            <a:off x="510513" y="5848325"/>
            <a:ext cx="14187" cy="252527"/>
          </a:xfrm>
          <a:custGeom>
            <a:avLst/>
            <a:gdLst>
              <a:gd name="T0" fmla="*/ 0 w 10"/>
              <a:gd name="T1" fmla="*/ 178 h 178"/>
              <a:gd name="T2" fmla="*/ 0 w 10"/>
              <a:gd name="T3" fmla="*/ 138 h 178"/>
              <a:gd name="T4" fmla="*/ 10 w 10"/>
              <a:gd name="T5" fmla="*/ 138 h 178"/>
              <a:gd name="T6" fmla="*/ 10 w 10"/>
              <a:gd name="T7" fmla="*/ 178 h 178"/>
              <a:gd name="T8" fmla="*/ 0 w 10"/>
              <a:gd name="T9" fmla="*/ 178 h 178"/>
              <a:gd name="T10" fmla="*/ 0 w 10"/>
              <a:gd name="T11" fmla="*/ 109 h 178"/>
              <a:gd name="T12" fmla="*/ 0 w 10"/>
              <a:gd name="T13" fmla="*/ 69 h 178"/>
              <a:gd name="T14" fmla="*/ 10 w 10"/>
              <a:gd name="T15" fmla="*/ 69 h 178"/>
              <a:gd name="T16" fmla="*/ 10 w 10"/>
              <a:gd name="T17" fmla="*/ 109 h 178"/>
              <a:gd name="T18" fmla="*/ 0 w 10"/>
              <a:gd name="T19" fmla="*/ 109 h 178"/>
              <a:gd name="T20" fmla="*/ 0 w 10"/>
              <a:gd name="T21" fmla="*/ 40 h 178"/>
              <a:gd name="T22" fmla="*/ 0 w 10"/>
              <a:gd name="T23" fmla="*/ 0 h 178"/>
              <a:gd name="T24" fmla="*/ 10 w 10"/>
              <a:gd name="T25" fmla="*/ 0 h 178"/>
              <a:gd name="T26" fmla="*/ 10 w 10"/>
              <a:gd name="T27" fmla="*/ 40 h 178"/>
              <a:gd name="T28" fmla="*/ 0 w 10"/>
              <a:gd name="T29" fmla="*/ 4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" h="178">
                <a:moveTo>
                  <a:pt x="0" y="178"/>
                </a:moveTo>
                <a:lnTo>
                  <a:pt x="0" y="138"/>
                </a:lnTo>
                <a:lnTo>
                  <a:pt x="10" y="138"/>
                </a:lnTo>
                <a:lnTo>
                  <a:pt x="10" y="178"/>
                </a:lnTo>
                <a:lnTo>
                  <a:pt x="0" y="178"/>
                </a:lnTo>
                <a:close/>
                <a:moveTo>
                  <a:pt x="0" y="109"/>
                </a:moveTo>
                <a:lnTo>
                  <a:pt x="0" y="69"/>
                </a:lnTo>
                <a:lnTo>
                  <a:pt x="10" y="69"/>
                </a:lnTo>
                <a:lnTo>
                  <a:pt x="10" y="109"/>
                </a:lnTo>
                <a:lnTo>
                  <a:pt x="0" y="109"/>
                </a:lnTo>
                <a:close/>
                <a:moveTo>
                  <a:pt x="0" y="40"/>
                </a:moveTo>
                <a:lnTo>
                  <a:pt x="0" y="0"/>
                </a:lnTo>
                <a:lnTo>
                  <a:pt x="10" y="0"/>
                </a:lnTo>
                <a:lnTo>
                  <a:pt x="10" y="40"/>
                </a:lnTo>
                <a:lnTo>
                  <a:pt x="0" y="4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8" name="Line 317"/>
          <p:cNvSpPr>
            <a:spLocks noChangeShapeType="1"/>
          </p:cNvSpPr>
          <p:nvPr/>
        </p:nvSpPr>
        <p:spPr bwMode="auto">
          <a:xfrm flipH="1">
            <a:off x="350201" y="6122132"/>
            <a:ext cx="336229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9" name="Line 319"/>
          <p:cNvSpPr>
            <a:spLocks noChangeShapeType="1"/>
          </p:cNvSpPr>
          <p:nvPr/>
        </p:nvSpPr>
        <p:spPr bwMode="auto">
          <a:xfrm flipH="1">
            <a:off x="350201" y="6122132"/>
            <a:ext cx="336229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0" name="Line 321"/>
          <p:cNvSpPr>
            <a:spLocks noChangeShapeType="1"/>
          </p:cNvSpPr>
          <p:nvPr/>
        </p:nvSpPr>
        <p:spPr bwMode="auto">
          <a:xfrm flipH="1">
            <a:off x="350201" y="5673827"/>
            <a:ext cx="336229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1" name="Line 322"/>
          <p:cNvSpPr>
            <a:spLocks noChangeShapeType="1"/>
          </p:cNvSpPr>
          <p:nvPr/>
        </p:nvSpPr>
        <p:spPr bwMode="auto">
          <a:xfrm flipH="1">
            <a:off x="445253" y="5785903"/>
            <a:ext cx="144706" cy="0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2" name="Line 323"/>
          <p:cNvSpPr>
            <a:spLocks noChangeShapeType="1"/>
          </p:cNvSpPr>
          <p:nvPr/>
        </p:nvSpPr>
        <p:spPr bwMode="auto">
          <a:xfrm flipH="1">
            <a:off x="350201" y="5673827"/>
            <a:ext cx="336229" cy="0"/>
          </a:xfrm>
          <a:prstGeom prst="line">
            <a:avLst/>
          </a:prstGeom>
          <a:noFill/>
          <a:ln w="158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" name="Line 324"/>
          <p:cNvSpPr>
            <a:spLocks noChangeShapeType="1"/>
          </p:cNvSpPr>
          <p:nvPr/>
        </p:nvSpPr>
        <p:spPr bwMode="auto">
          <a:xfrm flipH="1">
            <a:off x="445253" y="5785903"/>
            <a:ext cx="144706" cy="0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4" name="Freeform 325"/>
          <p:cNvSpPr>
            <a:spLocks noEditPoints="1"/>
          </p:cNvSpPr>
          <p:nvPr/>
        </p:nvSpPr>
        <p:spPr bwMode="auto">
          <a:xfrm flipH="1">
            <a:off x="510513" y="5848325"/>
            <a:ext cx="14187" cy="252527"/>
          </a:xfrm>
          <a:custGeom>
            <a:avLst/>
            <a:gdLst>
              <a:gd name="T0" fmla="*/ 0 w 10"/>
              <a:gd name="T1" fmla="*/ 178 h 178"/>
              <a:gd name="T2" fmla="*/ 0 w 10"/>
              <a:gd name="T3" fmla="*/ 138 h 178"/>
              <a:gd name="T4" fmla="*/ 10 w 10"/>
              <a:gd name="T5" fmla="*/ 138 h 178"/>
              <a:gd name="T6" fmla="*/ 10 w 10"/>
              <a:gd name="T7" fmla="*/ 178 h 178"/>
              <a:gd name="T8" fmla="*/ 0 w 10"/>
              <a:gd name="T9" fmla="*/ 178 h 178"/>
              <a:gd name="T10" fmla="*/ 0 w 10"/>
              <a:gd name="T11" fmla="*/ 109 h 178"/>
              <a:gd name="T12" fmla="*/ 0 w 10"/>
              <a:gd name="T13" fmla="*/ 69 h 178"/>
              <a:gd name="T14" fmla="*/ 10 w 10"/>
              <a:gd name="T15" fmla="*/ 69 h 178"/>
              <a:gd name="T16" fmla="*/ 10 w 10"/>
              <a:gd name="T17" fmla="*/ 109 h 178"/>
              <a:gd name="T18" fmla="*/ 0 w 10"/>
              <a:gd name="T19" fmla="*/ 109 h 178"/>
              <a:gd name="T20" fmla="*/ 0 w 10"/>
              <a:gd name="T21" fmla="*/ 40 h 178"/>
              <a:gd name="T22" fmla="*/ 0 w 10"/>
              <a:gd name="T23" fmla="*/ 0 h 178"/>
              <a:gd name="T24" fmla="*/ 10 w 10"/>
              <a:gd name="T25" fmla="*/ 0 h 178"/>
              <a:gd name="T26" fmla="*/ 10 w 10"/>
              <a:gd name="T27" fmla="*/ 40 h 178"/>
              <a:gd name="T28" fmla="*/ 0 w 10"/>
              <a:gd name="T29" fmla="*/ 4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" h="178">
                <a:moveTo>
                  <a:pt x="0" y="178"/>
                </a:moveTo>
                <a:lnTo>
                  <a:pt x="0" y="138"/>
                </a:lnTo>
                <a:lnTo>
                  <a:pt x="10" y="138"/>
                </a:lnTo>
                <a:lnTo>
                  <a:pt x="10" y="178"/>
                </a:lnTo>
                <a:lnTo>
                  <a:pt x="0" y="178"/>
                </a:lnTo>
                <a:close/>
                <a:moveTo>
                  <a:pt x="0" y="109"/>
                </a:moveTo>
                <a:lnTo>
                  <a:pt x="0" y="69"/>
                </a:lnTo>
                <a:lnTo>
                  <a:pt x="10" y="69"/>
                </a:lnTo>
                <a:lnTo>
                  <a:pt x="10" y="109"/>
                </a:lnTo>
                <a:lnTo>
                  <a:pt x="0" y="109"/>
                </a:lnTo>
                <a:close/>
                <a:moveTo>
                  <a:pt x="0" y="40"/>
                </a:moveTo>
                <a:lnTo>
                  <a:pt x="0" y="0"/>
                </a:lnTo>
                <a:lnTo>
                  <a:pt x="10" y="0"/>
                </a:lnTo>
                <a:lnTo>
                  <a:pt x="10" y="40"/>
                </a:lnTo>
                <a:lnTo>
                  <a:pt x="0" y="4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8" name="図形グループ 144"/>
          <p:cNvGrpSpPr/>
          <p:nvPr/>
        </p:nvGrpSpPr>
        <p:grpSpPr>
          <a:xfrm flipH="1">
            <a:off x="405530" y="6234208"/>
            <a:ext cx="224153" cy="224153"/>
            <a:chOff x="347228" y="3368306"/>
            <a:chExt cx="224153" cy="224153"/>
          </a:xfrm>
        </p:grpSpPr>
        <p:grpSp>
          <p:nvGrpSpPr>
            <p:cNvPr id="19" name="Group 302"/>
            <p:cNvGrpSpPr>
              <a:grpSpLocks/>
            </p:cNvGrpSpPr>
            <p:nvPr/>
          </p:nvGrpSpPr>
          <p:grpSpPr bwMode="auto">
            <a:xfrm flipH="1">
              <a:off x="347228" y="3368306"/>
              <a:ext cx="224153" cy="224153"/>
              <a:chOff x="2373" y="3519"/>
              <a:chExt cx="158" cy="158"/>
            </a:xfrm>
          </p:grpSpPr>
          <p:sp>
            <p:nvSpPr>
              <p:cNvPr id="159" name="Line 303"/>
              <p:cNvSpPr>
                <a:spLocks noChangeShapeType="1"/>
              </p:cNvSpPr>
              <p:nvPr/>
            </p:nvSpPr>
            <p:spPr bwMode="auto">
              <a:xfrm>
                <a:off x="2452" y="3519"/>
                <a:ext cx="0" cy="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0" name="Line 304"/>
              <p:cNvSpPr>
                <a:spLocks noChangeShapeType="1"/>
              </p:cNvSpPr>
              <p:nvPr/>
            </p:nvSpPr>
            <p:spPr bwMode="auto">
              <a:xfrm>
                <a:off x="2373" y="3598"/>
                <a:ext cx="158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1" name="Line 305"/>
              <p:cNvSpPr>
                <a:spLocks noChangeShapeType="1"/>
              </p:cNvSpPr>
              <p:nvPr/>
            </p:nvSpPr>
            <p:spPr bwMode="auto">
              <a:xfrm flipH="1">
                <a:off x="2373" y="3598"/>
                <a:ext cx="39" cy="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2" name="Line 306"/>
              <p:cNvSpPr>
                <a:spLocks noChangeShapeType="1"/>
              </p:cNvSpPr>
              <p:nvPr/>
            </p:nvSpPr>
            <p:spPr bwMode="auto">
              <a:xfrm flipH="1">
                <a:off x="2412" y="3598"/>
                <a:ext cx="40" cy="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3" name="Line 307"/>
              <p:cNvSpPr>
                <a:spLocks noChangeShapeType="1"/>
              </p:cNvSpPr>
              <p:nvPr/>
            </p:nvSpPr>
            <p:spPr bwMode="auto">
              <a:xfrm flipH="1">
                <a:off x="2452" y="3598"/>
                <a:ext cx="39" cy="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47" name="Line 318"/>
            <p:cNvSpPr>
              <a:spLocks noChangeShapeType="1"/>
            </p:cNvSpPr>
            <p:nvPr/>
          </p:nvSpPr>
          <p:spPr bwMode="auto">
            <a:xfrm flipH="1">
              <a:off x="386951" y="3368306"/>
              <a:ext cx="144706" cy="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8" name="Line 320"/>
            <p:cNvSpPr>
              <a:spLocks noChangeShapeType="1"/>
            </p:cNvSpPr>
            <p:nvPr/>
          </p:nvSpPr>
          <p:spPr bwMode="auto">
            <a:xfrm flipH="1">
              <a:off x="386951" y="3368306"/>
              <a:ext cx="144706" cy="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9" name="Line 326"/>
            <p:cNvSpPr>
              <a:spLocks noChangeShapeType="1"/>
            </p:cNvSpPr>
            <p:nvPr/>
          </p:nvSpPr>
          <p:spPr bwMode="auto">
            <a:xfrm flipH="1">
              <a:off x="459305" y="3368306"/>
              <a:ext cx="0" cy="11207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0" name="Line 327"/>
            <p:cNvSpPr>
              <a:spLocks noChangeShapeType="1"/>
            </p:cNvSpPr>
            <p:nvPr/>
          </p:nvSpPr>
          <p:spPr bwMode="auto">
            <a:xfrm flipH="1">
              <a:off x="347228" y="3480383"/>
              <a:ext cx="22415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1" name="Line 328"/>
            <p:cNvSpPr>
              <a:spLocks noChangeShapeType="1"/>
            </p:cNvSpPr>
            <p:nvPr/>
          </p:nvSpPr>
          <p:spPr bwMode="auto">
            <a:xfrm>
              <a:off x="516052" y="3480383"/>
              <a:ext cx="55328" cy="11207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2" name="Line 329"/>
            <p:cNvSpPr>
              <a:spLocks noChangeShapeType="1"/>
            </p:cNvSpPr>
            <p:nvPr/>
          </p:nvSpPr>
          <p:spPr bwMode="auto">
            <a:xfrm>
              <a:off x="459305" y="3480383"/>
              <a:ext cx="56748" cy="11207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3" name="Line 330"/>
            <p:cNvSpPr>
              <a:spLocks noChangeShapeType="1"/>
            </p:cNvSpPr>
            <p:nvPr/>
          </p:nvSpPr>
          <p:spPr bwMode="auto">
            <a:xfrm>
              <a:off x="403975" y="3480383"/>
              <a:ext cx="55329" cy="11207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" name="Line 331"/>
            <p:cNvSpPr>
              <a:spLocks noChangeShapeType="1"/>
            </p:cNvSpPr>
            <p:nvPr/>
          </p:nvSpPr>
          <p:spPr bwMode="auto">
            <a:xfrm flipH="1">
              <a:off x="459305" y="3368306"/>
              <a:ext cx="0" cy="11207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" name="Line 332"/>
            <p:cNvSpPr>
              <a:spLocks noChangeShapeType="1"/>
            </p:cNvSpPr>
            <p:nvPr/>
          </p:nvSpPr>
          <p:spPr bwMode="auto">
            <a:xfrm flipH="1">
              <a:off x="347228" y="3480383"/>
              <a:ext cx="22415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6" name="Line 333"/>
            <p:cNvSpPr>
              <a:spLocks noChangeShapeType="1"/>
            </p:cNvSpPr>
            <p:nvPr/>
          </p:nvSpPr>
          <p:spPr bwMode="auto">
            <a:xfrm>
              <a:off x="516052" y="3480383"/>
              <a:ext cx="55328" cy="11207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7" name="Line 334"/>
            <p:cNvSpPr>
              <a:spLocks noChangeShapeType="1"/>
            </p:cNvSpPr>
            <p:nvPr/>
          </p:nvSpPr>
          <p:spPr bwMode="auto">
            <a:xfrm>
              <a:off x="459305" y="3480383"/>
              <a:ext cx="56748" cy="11207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8" name="Line 335"/>
            <p:cNvSpPr>
              <a:spLocks noChangeShapeType="1"/>
            </p:cNvSpPr>
            <p:nvPr/>
          </p:nvSpPr>
          <p:spPr bwMode="auto">
            <a:xfrm>
              <a:off x="403975" y="3480383"/>
              <a:ext cx="55329" cy="11207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64" name="Line 340"/>
          <p:cNvSpPr>
            <a:spLocks noChangeAspect="1" noChangeShapeType="1"/>
          </p:cNvSpPr>
          <p:nvPr/>
        </p:nvSpPr>
        <p:spPr bwMode="auto">
          <a:xfrm flipV="1">
            <a:off x="219067" y="5734137"/>
            <a:ext cx="611264" cy="44455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5" name="Line 341"/>
          <p:cNvSpPr>
            <a:spLocks noChangeShapeType="1"/>
          </p:cNvSpPr>
          <p:nvPr/>
        </p:nvSpPr>
        <p:spPr bwMode="auto">
          <a:xfrm flipV="1">
            <a:off x="303284" y="5092163"/>
            <a:ext cx="408583" cy="27238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6" name="Line 80"/>
          <p:cNvSpPr>
            <a:spLocks noChangeShapeType="1"/>
          </p:cNvSpPr>
          <p:nvPr/>
        </p:nvSpPr>
        <p:spPr bwMode="auto">
          <a:xfrm>
            <a:off x="3000572" y="4870848"/>
            <a:ext cx="0" cy="22415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7" name="Line 81"/>
          <p:cNvSpPr>
            <a:spLocks noChangeShapeType="1"/>
          </p:cNvSpPr>
          <p:nvPr/>
        </p:nvSpPr>
        <p:spPr bwMode="auto">
          <a:xfrm>
            <a:off x="2902683" y="4872266"/>
            <a:ext cx="0" cy="224153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8" name="Line 82"/>
          <p:cNvSpPr>
            <a:spLocks noChangeShapeType="1"/>
          </p:cNvSpPr>
          <p:nvPr/>
        </p:nvSpPr>
        <p:spPr bwMode="auto">
          <a:xfrm flipH="1">
            <a:off x="3000572" y="4994273"/>
            <a:ext cx="168824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9" name="Line 238"/>
          <p:cNvSpPr>
            <a:spLocks noChangeShapeType="1"/>
          </p:cNvSpPr>
          <p:nvPr/>
        </p:nvSpPr>
        <p:spPr bwMode="auto">
          <a:xfrm>
            <a:off x="3000572" y="4870848"/>
            <a:ext cx="0" cy="22415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0" name="Line 239"/>
          <p:cNvSpPr>
            <a:spLocks noChangeShapeType="1"/>
          </p:cNvSpPr>
          <p:nvPr/>
        </p:nvSpPr>
        <p:spPr bwMode="auto">
          <a:xfrm>
            <a:off x="2902683" y="4872266"/>
            <a:ext cx="0" cy="224153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1" name="Line 240"/>
          <p:cNvSpPr>
            <a:spLocks noChangeShapeType="1"/>
          </p:cNvSpPr>
          <p:nvPr/>
        </p:nvSpPr>
        <p:spPr bwMode="auto">
          <a:xfrm flipH="1">
            <a:off x="3000572" y="4994273"/>
            <a:ext cx="3600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2" name="Line 290"/>
          <p:cNvSpPr>
            <a:spLocks noChangeShapeType="1"/>
          </p:cNvSpPr>
          <p:nvPr/>
        </p:nvSpPr>
        <p:spPr bwMode="auto">
          <a:xfrm flipH="1">
            <a:off x="507574" y="4994273"/>
            <a:ext cx="899997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3" name="Line 80"/>
          <p:cNvSpPr>
            <a:spLocks noChangeShapeType="1"/>
          </p:cNvSpPr>
          <p:nvPr/>
        </p:nvSpPr>
        <p:spPr bwMode="auto">
          <a:xfrm>
            <a:off x="5543913" y="5143075"/>
            <a:ext cx="0" cy="22415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" name="Line 81"/>
          <p:cNvSpPr>
            <a:spLocks noChangeShapeType="1"/>
          </p:cNvSpPr>
          <p:nvPr/>
        </p:nvSpPr>
        <p:spPr bwMode="auto">
          <a:xfrm>
            <a:off x="5446024" y="5144493"/>
            <a:ext cx="0" cy="224153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5" name="Line 82"/>
          <p:cNvSpPr>
            <a:spLocks noChangeShapeType="1"/>
          </p:cNvSpPr>
          <p:nvPr/>
        </p:nvSpPr>
        <p:spPr bwMode="auto">
          <a:xfrm flipH="1">
            <a:off x="5543913" y="5266500"/>
            <a:ext cx="168824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6" name="Line 238"/>
          <p:cNvSpPr>
            <a:spLocks noChangeShapeType="1"/>
          </p:cNvSpPr>
          <p:nvPr/>
        </p:nvSpPr>
        <p:spPr bwMode="auto">
          <a:xfrm>
            <a:off x="5543913" y="5143075"/>
            <a:ext cx="0" cy="22415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7" name="Line 239"/>
          <p:cNvSpPr>
            <a:spLocks noChangeShapeType="1"/>
          </p:cNvSpPr>
          <p:nvPr/>
        </p:nvSpPr>
        <p:spPr bwMode="auto">
          <a:xfrm>
            <a:off x="5446024" y="5144493"/>
            <a:ext cx="0" cy="22415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8" name="Line 240"/>
          <p:cNvSpPr>
            <a:spLocks noChangeShapeType="1"/>
          </p:cNvSpPr>
          <p:nvPr/>
        </p:nvSpPr>
        <p:spPr bwMode="auto">
          <a:xfrm flipH="1">
            <a:off x="5543914" y="5266500"/>
            <a:ext cx="215999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9" name="正方形/長方形 178"/>
          <p:cNvSpPr/>
          <p:nvPr/>
        </p:nvSpPr>
        <p:spPr>
          <a:xfrm>
            <a:off x="148325" y="4623166"/>
            <a:ext cx="1151999" cy="188447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Text Box 280"/>
          <p:cNvSpPr txBox="1">
            <a:spLocks noChangeArrowheads="1"/>
          </p:cNvSpPr>
          <p:nvPr/>
        </p:nvSpPr>
        <p:spPr bwMode="auto">
          <a:xfrm>
            <a:off x="93471" y="4675288"/>
            <a:ext cx="13822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400" dirty="0">
                <a:solidFill>
                  <a:srgbClr val="FF000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（</a:t>
            </a:r>
            <a:r>
              <a:rPr lang="en-US" altLang="ja-JP" sz="1400" dirty="0">
                <a:solidFill>
                  <a:srgbClr val="FF000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+</a:t>
            </a:r>
            <a:r>
              <a:rPr lang="en-US" altLang="ja-JP" sz="1400" dirty="0" smtClean="0">
                <a:solidFill>
                  <a:srgbClr val="FF000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8kV - ΔV</a:t>
            </a:r>
            <a:r>
              <a:rPr lang="ja-JP" altLang="en-US" sz="1400" dirty="0" smtClean="0">
                <a:solidFill>
                  <a:srgbClr val="FF000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）</a:t>
            </a:r>
            <a:endParaRPr lang="ja-JP" altLang="en-US" sz="1400" dirty="0">
              <a:solidFill>
                <a:srgbClr val="FF0000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sp>
        <p:nvSpPr>
          <p:cNvPr id="181" name="Text Box 280"/>
          <p:cNvSpPr txBox="1">
            <a:spLocks noChangeArrowheads="1"/>
          </p:cNvSpPr>
          <p:nvPr/>
        </p:nvSpPr>
        <p:spPr bwMode="auto">
          <a:xfrm>
            <a:off x="2177741" y="4538669"/>
            <a:ext cx="7668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dirty="0" smtClean="0">
                <a:solidFill>
                  <a:srgbClr val="FF000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AD</a:t>
            </a:r>
            <a:endParaRPr lang="ja-JP" altLang="en-US" sz="1100" dirty="0">
              <a:solidFill>
                <a:srgbClr val="FF0000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sp>
        <p:nvSpPr>
          <p:cNvPr id="183" name="正方形/長方形 182"/>
          <p:cNvSpPr/>
          <p:nvPr/>
        </p:nvSpPr>
        <p:spPr>
          <a:xfrm>
            <a:off x="2261472" y="4538669"/>
            <a:ext cx="568526" cy="117590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Line 207"/>
          <p:cNvSpPr>
            <a:spLocks noChangeShapeType="1"/>
          </p:cNvSpPr>
          <p:nvPr/>
        </p:nvSpPr>
        <p:spPr bwMode="auto">
          <a:xfrm rot="5400000" flipH="1">
            <a:off x="2296095" y="5223196"/>
            <a:ext cx="0" cy="539999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5" name="Line 223"/>
          <p:cNvSpPr>
            <a:spLocks noChangeShapeType="1"/>
          </p:cNvSpPr>
          <p:nvPr/>
        </p:nvSpPr>
        <p:spPr bwMode="auto">
          <a:xfrm rot="5400000" flipH="1">
            <a:off x="2470816" y="5061195"/>
            <a:ext cx="0" cy="86399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6" name="Line 80"/>
          <p:cNvSpPr>
            <a:spLocks noChangeShapeType="1"/>
          </p:cNvSpPr>
          <p:nvPr/>
        </p:nvSpPr>
        <p:spPr bwMode="auto">
          <a:xfrm>
            <a:off x="3000572" y="5383956"/>
            <a:ext cx="0" cy="22415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7" name="Line 81"/>
          <p:cNvSpPr>
            <a:spLocks noChangeShapeType="1"/>
          </p:cNvSpPr>
          <p:nvPr/>
        </p:nvSpPr>
        <p:spPr bwMode="auto">
          <a:xfrm>
            <a:off x="2902683" y="5385374"/>
            <a:ext cx="0" cy="224153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8" name="Line 82"/>
          <p:cNvSpPr>
            <a:spLocks noChangeShapeType="1"/>
          </p:cNvSpPr>
          <p:nvPr/>
        </p:nvSpPr>
        <p:spPr bwMode="auto">
          <a:xfrm flipH="1">
            <a:off x="3000572" y="5507381"/>
            <a:ext cx="168824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9" name="Line 238"/>
          <p:cNvSpPr>
            <a:spLocks noChangeShapeType="1"/>
          </p:cNvSpPr>
          <p:nvPr/>
        </p:nvSpPr>
        <p:spPr bwMode="auto">
          <a:xfrm>
            <a:off x="3000572" y="5383956"/>
            <a:ext cx="0" cy="22415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0" name="Line 239"/>
          <p:cNvSpPr>
            <a:spLocks noChangeShapeType="1"/>
          </p:cNvSpPr>
          <p:nvPr/>
        </p:nvSpPr>
        <p:spPr bwMode="auto">
          <a:xfrm>
            <a:off x="2902683" y="5385374"/>
            <a:ext cx="0" cy="224153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1" name="Line 240"/>
          <p:cNvSpPr>
            <a:spLocks noChangeShapeType="1"/>
          </p:cNvSpPr>
          <p:nvPr/>
        </p:nvSpPr>
        <p:spPr bwMode="auto">
          <a:xfrm flipH="1">
            <a:off x="3000572" y="5507381"/>
            <a:ext cx="3600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2" name="二等辺三角形 191"/>
          <p:cNvSpPr/>
          <p:nvPr/>
        </p:nvSpPr>
        <p:spPr>
          <a:xfrm rot="5400000">
            <a:off x="3380363" y="4717892"/>
            <a:ext cx="498621" cy="508127"/>
          </a:xfrm>
          <a:prstGeom prst="triangl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二等辺三角形 192"/>
          <p:cNvSpPr/>
          <p:nvPr/>
        </p:nvSpPr>
        <p:spPr>
          <a:xfrm rot="5400000">
            <a:off x="4250560" y="4742699"/>
            <a:ext cx="1048229" cy="1045596"/>
          </a:xfrm>
          <a:prstGeom prst="triangl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Line 240"/>
          <p:cNvSpPr>
            <a:spLocks noChangeShapeType="1"/>
          </p:cNvSpPr>
          <p:nvPr/>
        </p:nvSpPr>
        <p:spPr bwMode="auto">
          <a:xfrm flipH="1" flipV="1">
            <a:off x="3883739" y="5507381"/>
            <a:ext cx="35746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5" name="Line 240"/>
          <p:cNvSpPr>
            <a:spLocks noChangeShapeType="1"/>
          </p:cNvSpPr>
          <p:nvPr/>
        </p:nvSpPr>
        <p:spPr bwMode="auto">
          <a:xfrm flipH="1">
            <a:off x="5295513" y="5264081"/>
            <a:ext cx="143996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7" name="二等辺三角形 196"/>
          <p:cNvSpPr/>
          <p:nvPr/>
        </p:nvSpPr>
        <p:spPr>
          <a:xfrm rot="5400000">
            <a:off x="3381563" y="5263360"/>
            <a:ext cx="498621" cy="508127"/>
          </a:xfrm>
          <a:prstGeom prst="triangl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Line 240"/>
          <p:cNvSpPr>
            <a:spLocks noChangeShapeType="1"/>
          </p:cNvSpPr>
          <p:nvPr/>
        </p:nvSpPr>
        <p:spPr bwMode="auto">
          <a:xfrm flipH="1" flipV="1">
            <a:off x="3890624" y="4961489"/>
            <a:ext cx="35746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9" name="テキスト ボックス 198"/>
          <p:cNvSpPr txBox="1"/>
          <p:nvPr/>
        </p:nvSpPr>
        <p:spPr>
          <a:xfrm>
            <a:off x="4228176" y="4896364"/>
            <a:ext cx="6471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Inst</a:t>
            </a:r>
            <a:r>
              <a:rPr kumimoji="1" lang="en-US" altLang="ja-JP" sz="2000" dirty="0" smtClean="0"/>
              <a:t>.</a:t>
            </a:r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amp</a:t>
            </a:r>
            <a:endParaRPr kumimoji="1" lang="ja-JP" altLang="en-US" sz="2000" dirty="0"/>
          </a:p>
        </p:txBody>
      </p:sp>
      <p:cxnSp>
        <p:nvCxnSpPr>
          <p:cNvPr id="200" name="直線矢印コネクタ 199"/>
          <p:cNvCxnSpPr>
            <a:stCxn id="178" idx="0"/>
          </p:cNvCxnSpPr>
          <p:nvPr/>
        </p:nvCxnSpPr>
        <p:spPr>
          <a:xfrm flipV="1">
            <a:off x="5759913" y="3182405"/>
            <a:ext cx="442320" cy="208409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" name="Text Box 8"/>
          <p:cNvSpPr txBox="1">
            <a:spLocks noChangeArrowheads="1"/>
          </p:cNvSpPr>
          <p:nvPr/>
        </p:nvSpPr>
        <p:spPr bwMode="auto">
          <a:xfrm>
            <a:off x="7112837" y="4989829"/>
            <a:ext cx="9046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kern="1200" dirty="0"/>
              <a:t> </a:t>
            </a:r>
            <a:r>
              <a:rPr lang="en-US" altLang="ja-JP" sz="1600" dirty="0" smtClean="0"/>
              <a:t>100</a:t>
            </a:r>
            <a:r>
              <a:rPr lang="en-US" altLang="ja-JP" sz="1600" kern="1200" dirty="0" smtClean="0"/>
              <a:t> ns</a:t>
            </a:r>
            <a:endParaRPr lang="en-US" altLang="ja-JP" sz="1600" kern="1200" dirty="0"/>
          </a:p>
        </p:txBody>
      </p:sp>
      <p:cxnSp>
        <p:nvCxnSpPr>
          <p:cNvPr id="204" name="直線矢印コネクタ 203"/>
          <p:cNvCxnSpPr/>
          <p:nvPr/>
        </p:nvCxnSpPr>
        <p:spPr>
          <a:xfrm flipH="1" flipV="1">
            <a:off x="1475756" y="4312301"/>
            <a:ext cx="785716" cy="310865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" name="テキスト ボックス 206"/>
          <p:cNvSpPr txBox="1"/>
          <p:nvPr/>
        </p:nvSpPr>
        <p:spPr>
          <a:xfrm>
            <a:off x="3256069" y="4392912"/>
            <a:ext cx="95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800" dirty="0" smtClean="0"/>
              <a:t>I-V </a:t>
            </a:r>
            <a:r>
              <a:rPr kumimoji="1" lang="en-US" altLang="ja-JP" sz="1800" dirty="0" smtClean="0"/>
              <a:t> </a:t>
            </a:r>
            <a:r>
              <a:rPr kumimoji="1" lang="en-US" altLang="ja-JP" sz="1800" dirty="0" smtClean="0"/>
              <a:t>amp.</a:t>
            </a:r>
            <a:endParaRPr kumimoji="1" lang="ja-JP" altLang="en-US" sz="1800" dirty="0"/>
          </a:p>
        </p:txBody>
      </p:sp>
      <p:cxnSp>
        <p:nvCxnSpPr>
          <p:cNvPr id="209" name="直線矢印コネクタ 208"/>
          <p:cNvCxnSpPr/>
          <p:nvPr/>
        </p:nvCxnSpPr>
        <p:spPr>
          <a:xfrm flipV="1">
            <a:off x="5627682" y="2580837"/>
            <a:ext cx="336818" cy="185273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" name="正方形/長方形 209"/>
          <p:cNvSpPr/>
          <p:nvPr/>
        </p:nvSpPr>
        <p:spPr>
          <a:xfrm>
            <a:off x="3213241" y="4368893"/>
            <a:ext cx="2414441" cy="146466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2" name="Picture 119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03714" y="5763290"/>
            <a:ext cx="2240286" cy="71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3" name="テキスト ボックス 212"/>
          <p:cNvSpPr txBox="1"/>
          <p:nvPr/>
        </p:nvSpPr>
        <p:spPr>
          <a:xfrm>
            <a:off x="6824956" y="5453159"/>
            <a:ext cx="2404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10ch control power supply</a:t>
            </a:r>
            <a:endParaRPr kumimoji="1" lang="ja-JP" altLang="en-US" sz="1600" dirty="0"/>
          </a:p>
        </p:txBody>
      </p:sp>
      <p:sp>
        <p:nvSpPr>
          <p:cNvPr id="216" name="テキスト ボックス 215"/>
          <p:cNvSpPr txBox="1"/>
          <p:nvPr/>
        </p:nvSpPr>
        <p:spPr>
          <a:xfrm>
            <a:off x="6197085" y="2606521"/>
            <a:ext cx="2138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Signal from amplifier</a:t>
            </a:r>
            <a:endParaRPr kumimoji="1" lang="ja-JP" altLang="en-US" sz="1800" dirty="0"/>
          </a:p>
        </p:txBody>
      </p:sp>
      <p:cxnSp>
        <p:nvCxnSpPr>
          <p:cNvPr id="222" name="直線コネクタ 221"/>
          <p:cNvCxnSpPr/>
          <p:nvPr/>
        </p:nvCxnSpPr>
        <p:spPr>
          <a:xfrm flipH="1" flipV="1">
            <a:off x="1300324" y="6425076"/>
            <a:ext cx="5603390" cy="5836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0" name="テキスト ボックス 229"/>
          <p:cNvSpPr txBox="1"/>
          <p:nvPr/>
        </p:nvSpPr>
        <p:spPr>
          <a:xfrm>
            <a:off x="1401869" y="5893459"/>
            <a:ext cx="2784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FF0000"/>
                </a:solidFill>
              </a:rPr>
              <a:t>No HV line in water!</a:t>
            </a:r>
            <a:endParaRPr kumimoji="1" lang="ja-JP" alt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96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図 41" descr="1pe_eff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5770" y="3917695"/>
            <a:ext cx="4006062" cy="250113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Hit threshold and efficiency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72641" y="4153747"/>
            <a:ext cx="4973612" cy="2339127"/>
          </a:xfrm>
        </p:spPr>
        <p:txBody>
          <a:bodyPr/>
          <a:lstStyle/>
          <a:p>
            <a:r>
              <a:rPr kumimoji="1" lang="en-US" altLang="ja-JP" sz="2400" dirty="0" smtClean="0"/>
              <a:t>Better trigger efficiency is expected thanks to narrow 1 </a:t>
            </a:r>
            <a:r>
              <a:rPr kumimoji="1" lang="en-US" altLang="ja-JP" sz="2400" dirty="0" err="1" smtClean="0"/>
              <a:t>p.e.</a:t>
            </a:r>
            <a:r>
              <a:rPr kumimoji="1" lang="en-US" altLang="ja-JP" sz="2400" dirty="0" smtClean="0"/>
              <a:t> peak at 8” HPD. </a:t>
            </a:r>
          </a:p>
          <a:p>
            <a:pPr lvl="1"/>
            <a:r>
              <a:rPr kumimoji="1" lang="en-US" altLang="ja-JP" sz="2000" dirty="0" smtClean="0"/>
              <a:t>Even if threshold is higher than 0.25 </a:t>
            </a:r>
            <a:r>
              <a:rPr kumimoji="1" lang="en-US" altLang="ja-JP" sz="2000" dirty="0" err="1" smtClean="0"/>
              <a:t>p.e.</a:t>
            </a:r>
            <a:endParaRPr kumimoji="1" lang="en-US" altLang="ja-JP" sz="2000" dirty="0" smtClean="0"/>
          </a:p>
          <a:p>
            <a:r>
              <a:rPr lang="en-US" altLang="ja-JP" sz="2400" dirty="0" smtClean="0"/>
              <a:t>Calibration setup and gain, threshold optimization in Feb 2013.</a:t>
            </a:r>
            <a:endParaRPr kumimoji="1" lang="ja-JP" altLang="en-US" sz="2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15DAAA-404C-45EB-9178-2AB99D0FF49B}" type="datetime1">
              <a:rPr lang="ja-JP" altLang="en-US" smtClean="0"/>
              <a:t>2013/7/26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MNR2013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D5207-9CC5-684F-83E0-129815AE8CA3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  <p:pic>
        <p:nvPicPr>
          <p:cNvPr id="14" name="図 13" descr="1p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42733" y="1580202"/>
            <a:ext cx="3652524" cy="2612323"/>
          </a:xfrm>
          <a:prstGeom prst="rect">
            <a:avLst/>
          </a:prstGeom>
        </p:spPr>
      </p:pic>
      <p:pic>
        <p:nvPicPr>
          <p:cNvPr id="9" name="図 8" descr="1pe_height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6726" y="1654042"/>
            <a:ext cx="3990339" cy="2490614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052398" y="1323187"/>
            <a:ext cx="2223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 photon events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981265" y="2967674"/>
            <a:ext cx="166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1 </a:t>
            </a:r>
            <a:r>
              <a:rPr lang="en-US" altLang="ja-JP" dirty="0" err="1" smtClean="0">
                <a:solidFill>
                  <a:schemeClr val="accent3">
                    <a:lumMod val="50000"/>
                  </a:schemeClr>
                </a:solidFill>
              </a:rPr>
              <a:t>p.e.</a:t>
            </a:r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 signal</a:t>
            </a:r>
            <a:endParaRPr kumimoji="1" lang="ja-JP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81898" y="1724791"/>
            <a:ext cx="1255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pedestal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08979" y="2259788"/>
            <a:ext cx="2388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Fitting function</a:t>
            </a:r>
          </a:p>
          <a:p>
            <a:r>
              <a:rPr kumimoji="1" lang="en-US" altLang="ja-JP" sz="2000" dirty="0" smtClean="0"/>
              <a:t>and each component</a:t>
            </a:r>
            <a:endParaRPr kumimoji="1" lang="ja-JP" altLang="en-US" sz="2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674973" y="1721931"/>
            <a:ext cx="127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20” PMT</a:t>
            </a:r>
            <a:endParaRPr kumimoji="1" lang="ja-JP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794504" y="2436018"/>
            <a:ext cx="880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215968"/>
                </a:solidFill>
              </a:rPr>
              <a:t>1 </a:t>
            </a:r>
            <a:r>
              <a:rPr kumimoji="1" lang="en-US" altLang="ja-JP" dirty="0" err="1" smtClean="0">
                <a:solidFill>
                  <a:srgbClr val="215968"/>
                </a:solidFill>
              </a:rPr>
              <a:t>p.e.</a:t>
            </a:r>
            <a:endParaRPr kumimoji="1" lang="ja-JP" altLang="en-US" dirty="0">
              <a:solidFill>
                <a:srgbClr val="215968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132773" y="1592635"/>
            <a:ext cx="16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← pedestal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104988" y="5244146"/>
            <a:ext cx="20920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 smtClean="0">
                <a:solidFill>
                  <a:schemeClr val="accent3">
                    <a:lumMod val="50000"/>
                  </a:schemeClr>
                </a:solidFill>
              </a:rPr>
              <a:t>Signal efficiency[%]</a:t>
            </a:r>
          </a:p>
          <a:p>
            <a:r>
              <a:rPr lang="en-US" altLang="ja-JP" sz="1800" dirty="0" smtClean="0">
                <a:solidFill>
                  <a:schemeClr val="accent3">
                    <a:lumMod val="50000"/>
                  </a:schemeClr>
                </a:solidFill>
              </a:rPr>
              <a:t>= Sig.(&gt;threshold)</a:t>
            </a:r>
            <a:br>
              <a:rPr lang="en-US" altLang="ja-JP" sz="1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ja-JP" sz="1800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kumimoji="1" lang="en-US" altLang="ja-JP" sz="1800" dirty="0" smtClean="0">
                <a:solidFill>
                  <a:schemeClr val="accent3">
                    <a:lumMod val="50000"/>
                  </a:schemeClr>
                </a:solidFill>
              </a:rPr>
              <a:t>/ </a:t>
            </a:r>
            <a:r>
              <a:rPr lang="en-US" altLang="ja-JP" sz="1800" dirty="0" smtClean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kumimoji="1" lang="en-US" altLang="ja-JP" sz="1800" dirty="0" smtClean="0">
                <a:solidFill>
                  <a:schemeClr val="accent3">
                    <a:lumMod val="50000"/>
                  </a:schemeClr>
                </a:solidFill>
              </a:rPr>
              <a:t>ig.(All)</a:t>
            </a:r>
            <a:endParaRPr kumimoji="1" lang="ja-JP" altLang="en-US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636906" y="6263968"/>
            <a:ext cx="130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Threshold [mV]</a:t>
            </a:r>
            <a:endParaRPr kumimoji="1" lang="ja-JP" altLang="en-US" sz="1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102844" y="4299724"/>
            <a:ext cx="20697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 smtClean="0">
                <a:solidFill>
                  <a:schemeClr val="accent4">
                    <a:lumMod val="75000"/>
                  </a:schemeClr>
                </a:solidFill>
              </a:rPr>
              <a:t>Purity[%]</a:t>
            </a:r>
          </a:p>
          <a:p>
            <a:r>
              <a:rPr lang="en-US" altLang="ja-JP" sz="1800" dirty="0" smtClean="0">
                <a:solidFill>
                  <a:schemeClr val="accent4">
                    <a:lumMod val="75000"/>
                  </a:schemeClr>
                </a:solidFill>
              </a:rPr>
              <a:t>= {Sig. </a:t>
            </a:r>
            <a:r>
              <a:rPr kumimoji="1" lang="en-US" altLang="ja-JP" sz="1800" dirty="0" smtClean="0">
                <a:solidFill>
                  <a:schemeClr val="accent4">
                    <a:lumMod val="75000"/>
                  </a:schemeClr>
                </a:solidFill>
              </a:rPr>
              <a:t>/(Sig. + </a:t>
            </a:r>
            <a:r>
              <a:rPr kumimoji="1" lang="en-US" altLang="ja-JP" sz="1800" dirty="0" err="1" smtClean="0">
                <a:solidFill>
                  <a:schemeClr val="accent4">
                    <a:lumMod val="75000"/>
                  </a:schemeClr>
                </a:solidFill>
              </a:rPr>
              <a:t>Ped</a:t>
            </a:r>
            <a:r>
              <a:rPr kumimoji="1" lang="en-US" altLang="ja-JP" sz="1800" dirty="0" smtClean="0">
                <a:solidFill>
                  <a:schemeClr val="accent4">
                    <a:lumMod val="75000"/>
                  </a:schemeClr>
                </a:solidFill>
              </a:rPr>
              <a:t>.)}</a:t>
            </a:r>
            <a:br>
              <a:rPr kumimoji="1" lang="en-US" altLang="ja-JP" sz="1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kumimoji="1" lang="en-US" altLang="ja-JP" sz="1800" dirty="0" smtClean="0">
                <a:solidFill>
                  <a:schemeClr val="accent4">
                    <a:lumMod val="75000"/>
                  </a:schemeClr>
                </a:solidFill>
              </a:rPr>
              <a:t>    </a:t>
            </a:r>
            <a:r>
              <a:rPr lang="en-US" altLang="ja-JP" sz="1800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altLang="ja-JP" sz="1800" dirty="0">
                <a:solidFill>
                  <a:schemeClr val="accent4">
                    <a:lumMod val="75000"/>
                  </a:schemeClr>
                </a:solidFill>
              </a:rPr>
              <a:t>&gt;threshold)</a:t>
            </a:r>
            <a:endParaRPr kumimoji="1" lang="ja-JP" alt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 rot="16200000">
            <a:off x="-841299" y="5041213"/>
            <a:ext cx="2144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/>
              <a:t>Trigger efficiency [%]</a:t>
            </a:r>
            <a:endParaRPr kumimoji="1" lang="ja-JP" altLang="en-US" sz="1800" dirty="0"/>
          </a:p>
        </p:txBody>
      </p:sp>
      <p:cxnSp>
        <p:nvCxnSpPr>
          <p:cNvPr id="27" name="直線コネクタ 26"/>
          <p:cNvCxnSpPr/>
          <p:nvPr/>
        </p:nvCxnSpPr>
        <p:spPr>
          <a:xfrm flipV="1">
            <a:off x="2040329" y="3429339"/>
            <a:ext cx="0" cy="2738137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V="1">
            <a:off x="1070496" y="3795439"/>
            <a:ext cx="0" cy="2374822"/>
          </a:xfrm>
          <a:prstGeom prst="line">
            <a:avLst/>
          </a:prstGeom>
          <a:ln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V="1">
            <a:off x="5637991" y="2551072"/>
            <a:ext cx="0" cy="1214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782643" y="921844"/>
            <a:ext cx="7019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>
                <a:solidFill>
                  <a:schemeClr val="accent6">
                    <a:lumMod val="50000"/>
                  </a:schemeClr>
                </a:solidFill>
              </a:rPr>
              <a:t>0.25 </a:t>
            </a:r>
            <a:r>
              <a:rPr kumimoji="1" lang="en-US" altLang="ja-JP" u="sng" dirty="0" err="1" smtClean="0">
                <a:solidFill>
                  <a:schemeClr val="accent6">
                    <a:lumMod val="50000"/>
                  </a:schemeClr>
                </a:solidFill>
              </a:rPr>
              <a:t>p.e.</a:t>
            </a:r>
            <a:r>
              <a:rPr kumimoji="1" lang="en-US" altLang="ja-JP" u="sng" dirty="0" smtClean="0">
                <a:solidFill>
                  <a:schemeClr val="accent6">
                    <a:lumMod val="50000"/>
                  </a:schemeClr>
                </a:solidFill>
              </a:rPr>
              <a:t> threshold is set for 1 hit at Super-K (20” PMT)</a:t>
            </a:r>
            <a:endParaRPr kumimoji="1" lang="ja-JP" altLang="en-US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00750" y="3869519"/>
            <a:ext cx="106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800000"/>
                </a:solidFill>
              </a:rPr>
              <a:t>0.25p.e.→</a:t>
            </a:r>
            <a:endParaRPr kumimoji="1" lang="ja-JP" altLang="en-US" sz="1600" b="1" dirty="0">
              <a:solidFill>
                <a:srgbClr val="8000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291986" y="3854510"/>
            <a:ext cx="843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chemeClr val="accent5">
                    <a:lumMod val="50000"/>
                  </a:schemeClr>
                </a:solidFill>
              </a:rPr>
              <a:t>1 </a:t>
            </a:r>
            <a:r>
              <a:rPr kumimoji="1" lang="en-US" altLang="ja-JP" sz="1600" b="1" dirty="0" err="1" smtClean="0">
                <a:solidFill>
                  <a:schemeClr val="accent5">
                    <a:lumMod val="50000"/>
                  </a:schemeClr>
                </a:solidFill>
              </a:rPr>
              <a:t>p.e.</a:t>
            </a:r>
            <a:r>
              <a:rPr kumimoji="1" lang="en-US" altLang="ja-JP" sz="1600" b="1" dirty="0" smtClean="0">
                <a:solidFill>
                  <a:schemeClr val="accent5">
                    <a:lumMod val="50000"/>
                  </a:schemeClr>
                </a:solidFill>
              </a:rPr>
              <a:t>→</a:t>
            </a:r>
            <a:endParaRPr kumimoji="1" lang="ja-JP" alt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5" name="直線コネクタ 34"/>
          <p:cNvCxnSpPr/>
          <p:nvPr/>
        </p:nvCxnSpPr>
        <p:spPr>
          <a:xfrm flipV="1">
            <a:off x="5257340" y="2551072"/>
            <a:ext cx="0" cy="1200063"/>
          </a:xfrm>
          <a:prstGeom prst="line">
            <a:avLst/>
          </a:prstGeom>
          <a:ln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4761290" y="3824975"/>
            <a:ext cx="861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800000"/>
                </a:solidFill>
              </a:rPr>
              <a:t>0.25p.e.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695971" y="1724791"/>
            <a:ext cx="1096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8” HPD</a:t>
            </a:r>
            <a:endParaRPr kumimoji="1" lang="ja-JP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46" name="直線矢印コネクタ 45"/>
          <p:cNvCxnSpPr/>
          <p:nvPr/>
        </p:nvCxnSpPr>
        <p:spPr>
          <a:xfrm>
            <a:off x="3946041" y="1323187"/>
            <a:ext cx="1311299" cy="1273570"/>
          </a:xfrm>
          <a:prstGeom prst="straightConnector1">
            <a:avLst/>
          </a:prstGeom>
          <a:ln>
            <a:solidFill>
              <a:srgbClr val="9537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グループ化 37"/>
          <p:cNvGrpSpPr/>
          <p:nvPr/>
        </p:nvGrpSpPr>
        <p:grpSpPr>
          <a:xfrm>
            <a:off x="46166" y="1717542"/>
            <a:ext cx="4715124" cy="3617098"/>
            <a:chOff x="46166" y="1717542"/>
            <a:chExt cx="4715124" cy="3617098"/>
          </a:xfrm>
        </p:grpSpPr>
        <p:pic>
          <p:nvPicPr>
            <p:cNvPr id="34" name="図 33" descr="area75ns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9836"/>
            <a:stretch/>
          </p:blipFill>
          <p:spPr>
            <a:xfrm>
              <a:off x="46166" y="1717542"/>
              <a:ext cx="4715124" cy="3617098"/>
            </a:xfrm>
            <a:prstGeom prst="rect">
              <a:avLst/>
            </a:prstGeom>
          </p:spPr>
        </p:pic>
        <p:sp>
          <p:nvSpPr>
            <p:cNvPr id="37" name="テキスト ボックス 36"/>
            <p:cNvSpPr txBox="1"/>
            <p:nvPr/>
          </p:nvSpPr>
          <p:spPr>
            <a:xfrm>
              <a:off x="2832100" y="2897683"/>
              <a:ext cx="13680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Ex trigger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1307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図形グループ 12"/>
          <p:cNvGrpSpPr/>
          <p:nvPr/>
        </p:nvGrpSpPr>
        <p:grpSpPr>
          <a:xfrm>
            <a:off x="7226119" y="4308918"/>
            <a:ext cx="1932312" cy="995691"/>
            <a:chOff x="6632080" y="3785708"/>
            <a:chExt cx="3982522" cy="2485736"/>
          </a:xfrm>
        </p:grpSpPr>
        <p:pic>
          <p:nvPicPr>
            <p:cNvPr id="8" name="図 7" descr="LS_waveform_gakkai_20120907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32080" y="3785708"/>
              <a:ext cx="3982522" cy="2485736"/>
            </a:xfrm>
            <a:prstGeom prst="rect">
              <a:avLst/>
            </a:prstGeom>
          </p:spPr>
        </p:pic>
        <p:cxnSp>
          <p:nvCxnSpPr>
            <p:cNvPr id="11" name="直線コネクタ 10"/>
            <p:cNvCxnSpPr/>
            <p:nvPr/>
          </p:nvCxnSpPr>
          <p:spPr>
            <a:xfrm flipV="1">
              <a:off x="7035234" y="5145284"/>
              <a:ext cx="3189306" cy="28861"/>
            </a:xfrm>
            <a:prstGeom prst="line">
              <a:avLst/>
            </a:prstGeom>
            <a:ln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正方形/長方形 11"/>
            <p:cNvSpPr/>
            <p:nvPr/>
          </p:nvSpPr>
          <p:spPr>
            <a:xfrm>
              <a:off x="7258918" y="5203005"/>
              <a:ext cx="952463" cy="5691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HPD performance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800" dirty="0" smtClean="0"/>
              <a:t>Dynamic range is wide by HPD itself, but limited by amplifier currently mounted on 8”HPD.</a:t>
            </a:r>
          </a:p>
          <a:p>
            <a:pPr lvl="1"/>
            <a:r>
              <a:rPr kumimoji="1" lang="en-US" altLang="ja-JP" sz="2400" dirty="0" smtClean="0"/>
              <a:t>3-60mV/</a:t>
            </a:r>
            <a:r>
              <a:rPr kumimoji="1" lang="en-US" altLang="ja-JP" sz="2400" dirty="0" err="1" smtClean="0"/>
              <a:t>p.e.</a:t>
            </a:r>
            <a:r>
              <a:rPr kumimoji="1" lang="en-US" altLang="ja-JP" sz="2400" dirty="0" smtClean="0"/>
              <a:t> from 8” HPD</a:t>
            </a:r>
          </a:p>
          <a:p>
            <a:pPr lvl="1"/>
            <a:r>
              <a:rPr lang="en-US" altLang="ja-JP" sz="2400" dirty="0" smtClean="0"/>
              <a:t>Linearity up to ~600mV</a:t>
            </a:r>
          </a:p>
          <a:p>
            <a:pPr lvl="2"/>
            <a:r>
              <a:rPr lang="en-US" altLang="ja-JP" sz="2000" dirty="0" smtClean="0"/>
              <a:t>&lt; ~200p.e.</a:t>
            </a:r>
          </a:p>
          <a:p>
            <a:pPr lvl="2"/>
            <a:r>
              <a:rPr lang="en-US" altLang="ja-JP" sz="2000" dirty="0" smtClean="0"/>
              <a:t>Sufficient if amplitude gain</a:t>
            </a:r>
            <a:br>
              <a:rPr lang="en-US" altLang="ja-JP" sz="2000" dirty="0" smtClean="0"/>
            </a:br>
            <a:r>
              <a:rPr lang="en-US" altLang="ja-JP" sz="2000" dirty="0" smtClean="0"/>
              <a:t>                     is same as SK-PMT.</a:t>
            </a:r>
          </a:p>
          <a:p>
            <a:pPr lvl="1"/>
            <a:r>
              <a:rPr kumimoji="1" lang="en-US" altLang="ja-JP" sz="2400" dirty="0" smtClean="0"/>
              <a:t>Amplifier will be developed continuously.</a:t>
            </a:r>
          </a:p>
          <a:p>
            <a:endParaRPr kumimoji="1" lang="en-US" altLang="ja-JP" sz="2800" dirty="0" smtClean="0"/>
          </a:p>
          <a:p>
            <a:r>
              <a:rPr kumimoji="1" lang="en-US" altLang="ja-JP" sz="2800" dirty="0" smtClean="0"/>
              <a:t>P/V ratio and TTS </a:t>
            </a:r>
            <a:r>
              <a:rPr kumimoji="1" lang="el-GR" altLang="ja-JP" sz="2800" dirty="0" smtClean="0"/>
              <a:t>σ</a:t>
            </a:r>
            <a:r>
              <a:rPr kumimoji="1" lang="en-US" altLang="ja-JP" sz="2800" dirty="0" smtClean="0"/>
              <a:t> is limited by Amplifier</a:t>
            </a:r>
          </a:p>
          <a:p>
            <a:pPr lvl="1"/>
            <a:r>
              <a:rPr lang="en-US" altLang="ja-JP" sz="2400" dirty="0" smtClean="0"/>
              <a:t>Intrinsic noise</a:t>
            </a:r>
          </a:p>
          <a:p>
            <a:pPr lvl="1"/>
            <a:r>
              <a:rPr kumimoji="1" lang="en-US" altLang="ja-JP" sz="2400" dirty="0" smtClean="0"/>
              <a:t>Trans impedance problem</a:t>
            </a:r>
          </a:p>
          <a:p>
            <a:pPr lvl="1"/>
            <a:endParaRPr kumimoji="1" lang="ja-JP" altLang="en-US" sz="2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F2DE70-2375-471F-96E8-D8B79E050A15}" type="datetime1">
              <a:rPr lang="ja-JP" altLang="en-US" smtClean="0"/>
              <a:t>2013/7/25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MNR2013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D5207-9CC5-684F-83E0-129815AE8CA3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  <p:grpSp>
        <p:nvGrpSpPr>
          <p:cNvPr id="15" name="図形グループ 14"/>
          <p:cNvGrpSpPr/>
          <p:nvPr/>
        </p:nvGrpSpPr>
        <p:grpSpPr>
          <a:xfrm>
            <a:off x="5931243" y="1909762"/>
            <a:ext cx="3412878" cy="2485736"/>
            <a:chOff x="5291599" y="1909762"/>
            <a:chExt cx="3982523" cy="2485736"/>
          </a:xfrm>
        </p:grpSpPr>
        <p:pic>
          <p:nvPicPr>
            <p:cNvPr id="7" name="図 6" descr="Charge_ph_20120907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91599" y="1909762"/>
              <a:ext cx="3982523" cy="2485736"/>
            </a:xfrm>
            <a:prstGeom prst="rect">
              <a:avLst/>
            </a:prstGeom>
          </p:spPr>
        </p:pic>
        <p:cxnSp>
          <p:nvCxnSpPr>
            <p:cNvPr id="10" name="直線コネクタ 9"/>
            <p:cNvCxnSpPr/>
            <p:nvPr/>
          </p:nvCxnSpPr>
          <p:spPr>
            <a:xfrm flipV="1">
              <a:off x="5685908" y="3073647"/>
              <a:ext cx="3189306" cy="28861"/>
            </a:xfrm>
            <a:prstGeom prst="line">
              <a:avLst/>
            </a:prstGeom>
            <a:ln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テキスト ボックス 15"/>
          <p:cNvSpPr txBox="1"/>
          <p:nvPr/>
        </p:nvSpPr>
        <p:spPr>
          <a:xfrm>
            <a:off x="7864471" y="2640842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~600mV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08612" y="1702720"/>
            <a:ext cx="2792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Pulse height - charge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1399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Potential problem of 20-inch HPD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CB6574-FD28-416D-9138-A1DC4E58B9A2}" type="datetime1">
              <a:rPr lang="ja-JP" altLang="en-US" smtClean="0"/>
              <a:t>2013/7/26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MNR2013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03AF1-8BC1-DB4D-834F-B4E7D503EB4D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sp>
        <p:nvSpPr>
          <p:cNvPr id="150" name="Text Box 288"/>
          <p:cNvSpPr txBox="1">
            <a:spLocks noChangeArrowheads="1"/>
          </p:cNvSpPr>
          <p:nvPr/>
        </p:nvSpPr>
        <p:spPr bwMode="auto">
          <a:xfrm flipH="1">
            <a:off x="2944802" y="1841264"/>
            <a:ext cx="612874" cy="314949"/>
          </a:xfrm>
          <a:prstGeom prst="rect">
            <a:avLst/>
          </a:prstGeom>
          <a:noFill/>
          <a:ln w="158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>
                <a:solidFill>
                  <a:srgbClr val="FF330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filter</a:t>
            </a:r>
          </a:p>
        </p:txBody>
      </p:sp>
      <p:sp>
        <p:nvSpPr>
          <p:cNvPr id="155" name="Text Box 287"/>
          <p:cNvSpPr txBox="1">
            <a:spLocks noChangeArrowheads="1"/>
          </p:cNvSpPr>
          <p:nvPr/>
        </p:nvSpPr>
        <p:spPr bwMode="auto">
          <a:xfrm flipH="1">
            <a:off x="2933453" y="1346141"/>
            <a:ext cx="612874" cy="314949"/>
          </a:xfrm>
          <a:prstGeom prst="rect">
            <a:avLst/>
          </a:prstGeom>
          <a:noFill/>
          <a:ln w="158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dirty="0">
                <a:solidFill>
                  <a:srgbClr val="FF330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filter</a:t>
            </a:r>
          </a:p>
        </p:txBody>
      </p:sp>
      <p:sp>
        <p:nvSpPr>
          <p:cNvPr id="156" name="Text Box 280"/>
          <p:cNvSpPr txBox="1">
            <a:spLocks noChangeArrowheads="1"/>
          </p:cNvSpPr>
          <p:nvPr/>
        </p:nvSpPr>
        <p:spPr bwMode="auto">
          <a:xfrm>
            <a:off x="2125828" y="1733673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400" dirty="0">
                <a:solidFill>
                  <a:srgbClr val="FF000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（</a:t>
            </a:r>
            <a:r>
              <a:rPr lang="en-US" altLang="ja-JP" sz="1400" dirty="0">
                <a:solidFill>
                  <a:srgbClr val="FF000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+8kV</a:t>
            </a:r>
            <a:r>
              <a:rPr lang="ja-JP" altLang="en-US" sz="1400" dirty="0">
                <a:solidFill>
                  <a:srgbClr val="FF000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）</a:t>
            </a:r>
          </a:p>
        </p:txBody>
      </p:sp>
      <p:grpSp>
        <p:nvGrpSpPr>
          <p:cNvPr id="157" name="Group 283"/>
          <p:cNvGrpSpPr>
            <a:grpSpLocks/>
          </p:cNvGrpSpPr>
          <p:nvPr/>
        </p:nvGrpSpPr>
        <p:grpSpPr bwMode="auto">
          <a:xfrm rot="10800000" flipH="1">
            <a:off x="1864170" y="1692301"/>
            <a:ext cx="336229" cy="168824"/>
            <a:chOff x="3773" y="1649"/>
            <a:chExt cx="237" cy="119"/>
          </a:xfrm>
        </p:grpSpPr>
        <p:grpSp>
          <p:nvGrpSpPr>
            <p:cNvPr id="158" name="Group 19"/>
            <p:cNvGrpSpPr>
              <a:grpSpLocks/>
            </p:cNvGrpSpPr>
            <p:nvPr/>
          </p:nvGrpSpPr>
          <p:grpSpPr bwMode="auto">
            <a:xfrm>
              <a:off x="3773" y="1649"/>
              <a:ext cx="237" cy="79"/>
              <a:chOff x="3049" y="3321"/>
              <a:chExt cx="237" cy="79"/>
            </a:xfrm>
          </p:grpSpPr>
          <p:sp>
            <p:nvSpPr>
              <p:cNvPr id="165" name="Line 20"/>
              <p:cNvSpPr>
                <a:spLocks noChangeShapeType="1"/>
              </p:cNvSpPr>
              <p:nvPr/>
            </p:nvSpPr>
            <p:spPr bwMode="auto">
              <a:xfrm>
                <a:off x="3049" y="3321"/>
                <a:ext cx="237" cy="0"/>
              </a:xfrm>
              <a:prstGeom prst="line">
                <a:avLst/>
              </a:prstGeom>
              <a:noFill/>
              <a:ln w="158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" name="Line 21"/>
              <p:cNvSpPr>
                <a:spLocks noChangeShapeType="1"/>
              </p:cNvSpPr>
              <p:nvPr/>
            </p:nvSpPr>
            <p:spPr bwMode="auto">
              <a:xfrm>
                <a:off x="3116" y="3400"/>
                <a:ext cx="102" cy="0"/>
              </a:xfrm>
              <a:prstGeom prst="line">
                <a:avLst/>
              </a:prstGeom>
              <a:noFill/>
              <a:ln w="412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59" name="Line 43"/>
            <p:cNvSpPr>
              <a:spLocks noChangeShapeType="1"/>
            </p:cNvSpPr>
            <p:nvPr/>
          </p:nvSpPr>
          <p:spPr bwMode="auto">
            <a:xfrm flipV="1">
              <a:off x="3891" y="1728"/>
              <a:ext cx="0" cy="40"/>
            </a:xfrm>
            <a:prstGeom prst="line">
              <a:avLst/>
            </a:prstGeom>
            <a:noFill/>
            <a:ln w="158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0" name="Line 123"/>
            <p:cNvSpPr>
              <a:spLocks noChangeShapeType="1"/>
            </p:cNvSpPr>
            <p:nvPr/>
          </p:nvSpPr>
          <p:spPr bwMode="auto">
            <a:xfrm>
              <a:off x="3773" y="1649"/>
              <a:ext cx="237" cy="0"/>
            </a:xfrm>
            <a:prstGeom prst="line">
              <a:avLst/>
            </a:prstGeom>
            <a:noFill/>
            <a:ln w="158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1" name="Line 124"/>
            <p:cNvSpPr>
              <a:spLocks noChangeShapeType="1"/>
            </p:cNvSpPr>
            <p:nvPr/>
          </p:nvSpPr>
          <p:spPr bwMode="auto">
            <a:xfrm>
              <a:off x="3840" y="1728"/>
              <a:ext cx="102" cy="1"/>
            </a:xfrm>
            <a:prstGeom prst="line">
              <a:avLst/>
            </a:prstGeom>
            <a:noFill/>
            <a:ln w="412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2" name="Line 125"/>
            <p:cNvSpPr>
              <a:spLocks noChangeShapeType="1"/>
            </p:cNvSpPr>
            <p:nvPr/>
          </p:nvSpPr>
          <p:spPr bwMode="auto">
            <a:xfrm>
              <a:off x="3773" y="1649"/>
              <a:ext cx="237" cy="0"/>
            </a:xfrm>
            <a:prstGeom prst="line">
              <a:avLst/>
            </a:prstGeom>
            <a:noFill/>
            <a:ln w="158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3" name="Line 126"/>
            <p:cNvSpPr>
              <a:spLocks noChangeShapeType="1"/>
            </p:cNvSpPr>
            <p:nvPr/>
          </p:nvSpPr>
          <p:spPr bwMode="auto">
            <a:xfrm>
              <a:off x="3840" y="1728"/>
              <a:ext cx="102" cy="1"/>
            </a:xfrm>
            <a:prstGeom prst="line">
              <a:avLst/>
            </a:prstGeom>
            <a:noFill/>
            <a:ln w="412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" name="Line 164"/>
            <p:cNvSpPr>
              <a:spLocks noChangeShapeType="1"/>
            </p:cNvSpPr>
            <p:nvPr/>
          </p:nvSpPr>
          <p:spPr bwMode="auto">
            <a:xfrm flipV="1">
              <a:off x="3891" y="1728"/>
              <a:ext cx="0" cy="40"/>
            </a:xfrm>
            <a:prstGeom prst="line">
              <a:avLst/>
            </a:prstGeom>
            <a:noFill/>
            <a:ln w="158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67" name="Rectangle 11"/>
          <p:cNvSpPr>
            <a:spLocks noChangeArrowheads="1"/>
          </p:cNvSpPr>
          <p:nvPr/>
        </p:nvSpPr>
        <p:spPr bwMode="auto">
          <a:xfrm rot="5400000" flipH="1">
            <a:off x="3580075" y="1657544"/>
            <a:ext cx="839864" cy="188686"/>
          </a:xfrm>
          <a:prstGeom prst="rect">
            <a:avLst/>
          </a:prstGeom>
          <a:noFill/>
          <a:ln w="23813" cap="rnd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168" name="Group 16"/>
          <p:cNvGrpSpPr>
            <a:grpSpLocks/>
          </p:cNvGrpSpPr>
          <p:nvPr/>
        </p:nvGrpSpPr>
        <p:grpSpPr bwMode="auto">
          <a:xfrm rot="5400000" flipH="1">
            <a:off x="3961702" y="1583772"/>
            <a:ext cx="280900" cy="336230"/>
            <a:chOff x="3242" y="1889"/>
            <a:chExt cx="198" cy="237"/>
          </a:xfrm>
        </p:grpSpPr>
        <p:sp>
          <p:nvSpPr>
            <p:cNvPr id="169" name="Freeform 17"/>
            <p:cNvSpPr>
              <a:spLocks/>
            </p:cNvSpPr>
            <p:nvPr/>
          </p:nvSpPr>
          <p:spPr bwMode="auto">
            <a:xfrm>
              <a:off x="3242" y="1909"/>
              <a:ext cx="198" cy="198"/>
            </a:xfrm>
            <a:custGeom>
              <a:avLst/>
              <a:gdLst>
                <a:gd name="T0" fmla="*/ 198 w 198"/>
                <a:gd name="T1" fmla="*/ 198 h 198"/>
                <a:gd name="T2" fmla="*/ 0 w 198"/>
                <a:gd name="T3" fmla="*/ 99 h 198"/>
                <a:gd name="T4" fmla="*/ 198 w 198"/>
                <a:gd name="T5" fmla="*/ 0 h 198"/>
                <a:gd name="T6" fmla="*/ 198 w 198"/>
                <a:gd name="T7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" h="198">
                  <a:moveTo>
                    <a:pt x="198" y="198"/>
                  </a:moveTo>
                  <a:lnTo>
                    <a:pt x="0" y="99"/>
                  </a:lnTo>
                  <a:lnTo>
                    <a:pt x="198" y="0"/>
                  </a:lnTo>
                  <a:lnTo>
                    <a:pt x="198" y="198"/>
                  </a:lnTo>
                  <a:close/>
                </a:path>
              </a:pathLst>
            </a:custGeom>
            <a:solidFill>
              <a:srgbClr val="FF3300"/>
            </a:solidFill>
            <a:ln w="1588" cap="flat">
              <a:solidFill>
                <a:srgbClr val="FF33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0" name="Line 18"/>
            <p:cNvSpPr>
              <a:spLocks noChangeShapeType="1"/>
            </p:cNvSpPr>
            <p:nvPr/>
          </p:nvSpPr>
          <p:spPr bwMode="auto">
            <a:xfrm>
              <a:off x="3242" y="1889"/>
              <a:ext cx="0" cy="237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71" name="Freeform 119"/>
          <p:cNvSpPr>
            <a:spLocks/>
          </p:cNvSpPr>
          <p:nvPr/>
        </p:nvSpPr>
        <p:spPr bwMode="auto">
          <a:xfrm rot="5400000" flipH="1">
            <a:off x="3960993" y="1611436"/>
            <a:ext cx="280900" cy="280901"/>
          </a:xfrm>
          <a:custGeom>
            <a:avLst/>
            <a:gdLst>
              <a:gd name="T0" fmla="*/ 198 w 198"/>
              <a:gd name="T1" fmla="*/ 198 h 198"/>
              <a:gd name="T2" fmla="*/ 0 w 198"/>
              <a:gd name="T3" fmla="*/ 99 h 198"/>
              <a:gd name="T4" fmla="*/ 198 w 198"/>
              <a:gd name="T5" fmla="*/ 0 h 198"/>
              <a:gd name="T6" fmla="*/ 198 w 198"/>
              <a:gd name="T7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8" h="198">
                <a:moveTo>
                  <a:pt x="198" y="198"/>
                </a:moveTo>
                <a:lnTo>
                  <a:pt x="0" y="99"/>
                </a:lnTo>
                <a:lnTo>
                  <a:pt x="198" y="0"/>
                </a:lnTo>
                <a:lnTo>
                  <a:pt x="198" y="198"/>
                </a:lnTo>
                <a:close/>
              </a:path>
            </a:pathLst>
          </a:custGeom>
          <a:solidFill>
            <a:srgbClr val="FF3300"/>
          </a:solidFill>
          <a:ln w="1588" cap="flat">
            <a:solidFill>
              <a:srgbClr val="FF33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2" name="Line 120"/>
          <p:cNvSpPr>
            <a:spLocks noChangeShapeType="1"/>
          </p:cNvSpPr>
          <p:nvPr/>
        </p:nvSpPr>
        <p:spPr bwMode="auto">
          <a:xfrm rot="5400000" flipH="1">
            <a:off x="4102152" y="1724222"/>
            <a:ext cx="0" cy="33623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3" name="Freeform 121"/>
          <p:cNvSpPr>
            <a:spLocks/>
          </p:cNvSpPr>
          <p:nvPr/>
        </p:nvSpPr>
        <p:spPr bwMode="auto">
          <a:xfrm rot="5400000" flipH="1">
            <a:off x="3946562" y="1611436"/>
            <a:ext cx="280900" cy="280901"/>
          </a:xfrm>
          <a:custGeom>
            <a:avLst/>
            <a:gdLst>
              <a:gd name="T0" fmla="*/ 198 w 198"/>
              <a:gd name="T1" fmla="*/ 198 h 198"/>
              <a:gd name="T2" fmla="*/ 0 w 198"/>
              <a:gd name="T3" fmla="*/ 99 h 198"/>
              <a:gd name="T4" fmla="*/ 198 w 198"/>
              <a:gd name="T5" fmla="*/ 0 h 198"/>
              <a:gd name="T6" fmla="*/ 198 w 198"/>
              <a:gd name="T7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8" h="198">
                <a:moveTo>
                  <a:pt x="198" y="198"/>
                </a:moveTo>
                <a:lnTo>
                  <a:pt x="0" y="99"/>
                </a:lnTo>
                <a:lnTo>
                  <a:pt x="198" y="0"/>
                </a:lnTo>
                <a:lnTo>
                  <a:pt x="198" y="198"/>
                </a:lnTo>
                <a:close/>
              </a:path>
            </a:pathLst>
          </a:custGeom>
          <a:solidFill>
            <a:srgbClr val="FF3300"/>
          </a:solidFill>
          <a:ln w="1588" cap="flat">
            <a:solidFill>
              <a:srgbClr val="FF33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4" name="Line 122"/>
          <p:cNvSpPr>
            <a:spLocks noChangeShapeType="1"/>
          </p:cNvSpPr>
          <p:nvPr/>
        </p:nvSpPr>
        <p:spPr bwMode="auto">
          <a:xfrm rot="5400000" flipH="1">
            <a:off x="4102152" y="1724222"/>
            <a:ext cx="0" cy="33623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5" name="Line 180"/>
          <p:cNvSpPr>
            <a:spLocks noChangeShapeType="1"/>
          </p:cNvSpPr>
          <p:nvPr/>
        </p:nvSpPr>
        <p:spPr bwMode="auto">
          <a:xfrm rot="5400000">
            <a:off x="4031217" y="1948375"/>
            <a:ext cx="112077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6" name="Line 196"/>
          <p:cNvSpPr>
            <a:spLocks noChangeShapeType="1"/>
          </p:cNvSpPr>
          <p:nvPr/>
        </p:nvSpPr>
        <p:spPr bwMode="auto">
          <a:xfrm rot="5400000">
            <a:off x="4031217" y="1948375"/>
            <a:ext cx="112077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7" name="Line 206"/>
          <p:cNvSpPr>
            <a:spLocks noChangeShapeType="1"/>
          </p:cNvSpPr>
          <p:nvPr/>
        </p:nvSpPr>
        <p:spPr bwMode="auto">
          <a:xfrm rot="5400000" flipH="1">
            <a:off x="4028380" y="1565329"/>
            <a:ext cx="112077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8" name="Line 207"/>
          <p:cNvSpPr>
            <a:spLocks noChangeShapeType="1"/>
          </p:cNvSpPr>
          <p:nvPr/>
        </p:nvSpPr>
        <p:spPr bwMode="auto">
          <a:xfrm rot="5400000" flipH="1">
            <a:off x="3820095" y="1236454"/>
            <a:ext cx="0" cy="539999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9" name="Line 222"/>
          <p:cNvSpPr>
            <a:spLocks noChangeShapeType="1"/>
          </p:cNvSpPr>
          <p:nvPr/>
        </p:nvSpPr>
        <p:spPr bwMode="auto">
          <a:xfrm rot="5400000" flipH="1">
            <a:off x="4028380" y="1565329"/>
            <a:ext cx="112077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0" name="Line 223"/>
          <p:cNvSpPr>
            <a:spLocks noChangeShapeType="1"/>
          </p:cNvSpPr>
          <p:nvPr/>
        </p:nvSpPr>
        <p:spPr bwMode="auto">
          <a:xfrm rot="5400000" flipH="1">
            <a:off x="3994816" y="1074453"/>
            <a:ext cx="0" cy="86399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1" name="Line 289"/>
          <p:cNvSpPr>
            <a:spLocks noChangeShapeType="1"/>
          </p:cNvSpPr>
          <p:nvPr/>
        </p:nvSpPr>
        <p:spPr bwMode="auto">
          <a:xfrm rot="5400000" flipH="1">
            <a:off x="1881127" y="2040630"/>
            <a:ext cx="289547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2" name="Line 290"/>
          <p:cNvSpPr>
            <a:spLocks noChangeShapeType="1"/>
          </p:cNvSpPr>
          <p:nvPr/>
        </p:nvSpPr>
        <p:spPr bwMode="auto">
          <a:xfrm flipH="1">
            <a:off x="2037250" y="2002994"/>
            <a:ext cx="899997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3" name="Line 291"/>
          <p:cNvSpPr>
            <a:spLocks noChangeShapeType="1"/>
          </p:cNvSpPr>
          <p:nvPr/>
        </p:nvSpPr>
        <p:spPr bwMode="auto">
          <a:xfrm>
            <a:off x="2032994" y="1866800"/>
            <a:ext cx="4257" cy="140451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" name="Line 293"/>
          <p:cNvSpPr>
            <a:spLocks noChangeShapeType="1"/>
          </p:cNvSpPr>
          <p:nvPr/>
        </p:nvSpPr>
        <p:spPr bwMode="auto">
          <a:xfrm flipH="1">
            <a:off x="2025901" y="1514965"/>
            <a:ext cx="0" cy="20429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185" name="Group 294"/>
          <p:cNvGrpSpPr>
            <a:grpSpLocks/>
          </p:cNvGrpSpPr>
          <p:nvPr/>
        </p:nvGrpSpPr>
        <p:grpSpPr bwMode="auto">
          <a:xfrm flipH="1">
            <a:off x="1874201" y="2200193"/>
            <a:ext cx="336229" cy="560382"/>
            <a:chOff x="2333" y="3124"/>
            <a:chExt cx="237" cy="395"/>
          </a:xfrm>
        </p:grpSpPr>
        <p:grpSp>
          <p:nvGrpSpPr>
            <p:cNvPr id="186" name="Group 295"/>
            <p:cNvGrpSpPr>
              <a:grpSpLocks/>
            </p:cNvGrpSpPr>
            <p:nvPr/>
          </p:nvGrpSpPr>
          <p:grpSpPr bwMode="auto">
            <a:xfrm>
              <a:off x="2333" y="3440"/>
              <a:ext cx="237" cy="79"/>
              <a:chOff x="2333" y="3440"/>
              <a:chExt cx="237" cy="79"/>
            </a:xfrm>
          </p:grpSpPr>
          <p:sp>
            <p:nvSpPr>
              <p:cNvPr id="191" name="Line 296"/>
              <p:cNvSpPr>
                <a:spLocks noChangeShapeType="1"/>
              </p:cNvSpPr>
              <p:nvPr/>
            </p:nvSpPr>
            <p:spPr bwMode="auto">
              <a:xfrm>
                <a:off x="2333" y="3440"/>
                <a:ext cx="23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2" name="Line 297"/>
              <p:cNvSpPr>
                <a:spLocks noChangeShapeType="1"/>
              </p:cNvSpPr>
              <p:nvPr/>
            </p:nvSpPr>
            <p:spPr bwMode="auto">
              <a:xfrm>
                <a:off x="2401" y="3519"/>
                <a:ext cx="102" cy="0"/>
              </a:xfrm>
              <a:prstGeom prst="line">
                <a:avLst/>
              </a:prstGeom>
              <a:noFill/>
              <a:ln w="412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87" name="Group 298"/>
            <p:cNvGrpSpPr>
              <a:grpSpLocks/>
            </p:cNvGrpSpPr>
            <p:nvPr/>
          </p:nvGrpSpPr>
          <p:grpSpPr bwMode="auto">
            <a:xfrm>
              <a:off x="2333" y="3124"/>
              <a:ext cx="237" cy="79"/>
              <a:chOff x="2333" y="3124"/>
              <a:chExt cx="237" cy="79"/>
            </a:xfrm>
          </p:grpSpPr>
          <p:sp>
            <p:nvSpPr>
              <p:cNvPr id="189" name="Line 299"/>
              <p:cNvSpPr>
                <a:spLocks noChangeShapeType="1"/>
              </p:cNvSpPr>
              <p:nvPr/>
            </p:nvSpPr>
            <p:spPr bwMode="auto">
              <a:xfrm>
                <a:off x="2333" y="3124"/>
                <a:ext cx="23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0" name="Line 300"/>
              <p:cNvSpPr>
                <a:spLocks noChangeShapeType="1"/>
              </p:cNvSpPr>
              <p:nvPr/>
            </p:nvSpPr>
            <p:spPr bwMode="auto">
              <a:xfrm>
                <a:off x="2401" y="3203"/>
                <a:ext cx="102" cy="0"/>
              </a:xfrm>
              <a:prstGeom prst="line">
                <a:avLst/>
              </a:prstGeom>
              <a:noFill/>
              <a:ln w="412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88" name="Freeform 301"/>
            <p:cNvSpPr>
              <a:spLocks noEditPoints="1"/>
            </p:cNvSpPr>
            <p:nvPr/>
          </p:nvSpPr>
          <p:spPr bwMode="auto">
            <a:xfrm>
              <a:off x="2447" y="3247"/>
              <a:ext cx="10" cy="178"/>
            </a:xfrm>
            <a:custGeom>
              <a:avLst/>
              <a:gdLst>
                <a:gd name="T0" fmla="*/ 0 w 10"/>
                <a:gd name="T1" fmla="*/ 178 h 178"/>
                <a:gd name="T2" fmla="*/ 0 w 10"/>
                <a:gd name="T3" fmla="*/ 138 h 178"/>
                <a:gd name="T4" fmla="*/ 10 w 10"/>
                <a:gd name="T5" fmla="*/ 138 h 178"/>
                <a:gd name="T6" fmla="*/ 10 w 10"/>
                <a:gd name="T7" fmla="*/ 178 h 178"/>
                <a:gd name="T8" fmla="*/ 0 w 10"/>
                <a:gd name="T9" fmla="*/ 178 h 178"/>
                <a:gd name="T10" fmla="*/ 0 w 10"/>
                <a:gd name="T11" fmla="*/ 109 h 178"/>
                <a:gd name="T12" fmla="*/ 0 w 10"/>
                <a:gd name="T13" fmla="*/ 69 h 178"/>
                <a:gd name="T14" fmla="*/ 10 w 10"/>
                <a:gd name="T15" fmla="*/ 69 h 178"/>
                <a:gd name="T16" fmla="*/ 10 w 10"/>
                <a:gd name="T17" fmla="*/ 109 h 178"/>
                <a:gd name="T18" fmla="*/ 0 w 10"/>
                <a:gd name="T19" fmla="*/ 109 h 178"/>
                <a:gd name="T20" fmla="*/ 0 w 10"/>
                <a:gd name="T21" fmla="*/ 40 h 178"/>
                <a:gd name="T22" fmla="*/ 0 w 10"/>
                <a:gd name="T23" fmla="*/ 0 h 178"/>
                <a:gd name="T24" fmla="*/ 10 w 10"/>
                <a:gd name="T25" fmla="*/ 0 h 178"/>
                <a:gd name="T26" fmla="*/ 10 w 10"/>
                <a:gd name="T27" fmla="*/ 40 h 178"/>
                <a:gd name="T28" fmla="*/ 0 w 10"/>
                <a:gd name="T29" fmla="*/ 4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178">
                  <a:moveTo>
                    <a:pt x="0" y="178"/>
                  </a:moveTo>
                  <a:lnTo>
                    <a:pt x="0" y="138"/>
                  </a:lnTo>
                  <a:lnTo>
                    <a:pt x="10" y="138"/>
                  </a:lnTo>
                  <a:lnTo>
                    <a:pt x="10" y="178"/>
                  </a:lnTo>
                  <a:lnTo>
                    <a:pt x="0" y="178"/>
                  </a:lnTo>
                  <a:close/>
                  <a:moveTo>
                    <a:pt x="0" y="109"/>
                  </a:moveTo>
                  <a:lnTo>
                    <a:pt x="0" y="69"/>
                  </a:lnTo>
                  <a:lnTo>
                    <a:pt x="10" y="69"/>
                  </a:lnTo>
                  <a:lnTo>
                    <a:pt x="10" y="109"/>
                  </a:lnTo>
                  <a:lnTo>
                    <a:pt x="0" y="109"/>
                  </a:lnTo>
                  <a:close/>
                  <a:moveTo>
                    <a:pt x="0" y="4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93" name="Group 310"/>
          <p:cNvGrpSpPr>
            <a:grpSpLocks/>
          </p:cNvGrpSpPr>
          <p:nvPr/>
        </p:nvGrpSpPr>
        <p:grpSpPr bwMode="auto">
          <a:xfrm flipH="1">
            <a:off x="1874201" y="2648498"/>
            <a:ext cx="336229" cy="112076"/>
            <a:chOff x="2333" y="3440"/>
            <a:chExt cx="237" cy="79"/>
          </a:xfrm>
        </p:grpSpPr>
        <p:sp>
          <p:nvSpPr>
            <p:cNvPr id="194" name="Line 311"/>
            <p:cNvSpPr>
              <a:spLocks noChangeShapeType="1"/>
            </p:cNvSpPr>
            <p:nvPr/>
          </p:nvSpPr>
          <p:spPr bwMode="auto">
            <a:xfrm>
              <a:off x="2333" y="3440"/>
              <a:ext cx="237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" name="Line 312"/>
            <p:cNvSpPr>
              <a:spLocks noChangeShapeType="1"/>
            </p:cNvSpPr>
            <p:nvPr/>
          </p:nvSpPr>
          <p:spPr bwMode="auto">
            <a:xfrm>
              <a:off x="2401" y="3519"/>
              <a:ext cx="102" cy="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96" name="Group 313"/>
          <p:cNvGrpSpPr>
            <a:grpSpLocks/>
          </p:cNvGrpSpPr>
          <p:nvPr/>
        </p:nvGrpSpPr>
        <p:grpSpPr bwMode="auto">
          <a:xfrm flipH="1">
            <a:off x="1874201" y="2200193"/>
            <a:ext cx="336229" cy="112076"/>
            <a:chOff x="2333" y="3124"/>
            <a:chExt cx="237" cy="79"/>
          </a:xfrm>
        </p:grpSpPr>
        <p:sp>
          <p:nvSpPr>
            <p:cNvPr id="197" name="Line 314"/>
            <p:cNvSpPr>
              <a:spLocks noChangeShapeType="1"/>
            </p:cNvSpPr>
            <p:nvPr/>
          </p:nvSpPr>
          <p:spPr bwMode="auto">
            <a:xfrm>
              <a:off x="2333" y="3124"/>
              <a:ext cx="237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8" name="Line 315"/>
            <p:cNvSpPr>
              <a:spLocks noChangeShapeType="1"/>
            </p:cNvSpPr>
            <p:nvPr/>
          </p:nvSpPr>
          <p:spPr bwMode="auto">
            <a:xfrm>
              <a:off x="2401" y="3203"/>
              <a:ext cx="102" cy="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99" name="Freeform 316"/>
          <p:cNvSpPr>
            <a:spLocks noEditPoints="1"/>
          </p:cNvSpPr>
          <p:nvPr/>
        </p:nvSpPr>
        <p:spPr bwMode="auto">
          <a:xfrm flipH="1">
            <a:off x="2034513" y="2374691"/>
            <a:ext cx="14187" cy="252527"/>
          </a:xfrm>
          <a:custGeom>
            <a:avLst/>
            <a:gdLst>
              <a:gd name="T0" fmla="*/ 0 w 10"/>
              <a:gd name="T1" fmla="*/ 178 h 178"/>
              <a:gd name="T2" fmla="*/ 0 w 10"/>
              <a:gd name="T3" fmla="*/ 138 h 178"/>
              <a:gd name="T4" fmla="*/ 10 w 10"/>
              <a:gd name="T5" fmla="*/ 138 h 178"/>
              <a:gd name="T6" fmla="*/ 10 w 10"/>
              <a:gd name="T7" fmla="*/ 178 h 178"/>
              <a:gd name="T8" fmla="*/ 0 w 10"/>
              <a:gd name="T9" fmla="*/ 178 h 178"/>
              <a:gd name="T10" fmla="*/ 0 w 10"/>
              <a:gd name="T11" fmla="*/ 109 h 178"/>
              <a:gd name="T12" fmla="*/ 0 w 10"/>
              <a:gd name="T13" fmla="*/ 69 h 178"/>
              <a:gd name="T14" fmla="*/ 10 w 10"/>
              <a:gd name="T15" fmla="*/ 69 h 178"/>
              <a:gd name="T16" fmla="*/ 10 w 10"/>
              <a:gd name="T17" fmla="*/ 109 h 178"/>
              <a:gd name="T18" fmla="*/ 0 w 10"/>
              <a:gd name="T19" fmla="*/ 109 h 178"/>
              <a:gd name="T20" fmla="*/ 0 w 10"/>
              <a:gd name="T21" fmla="*/ 40 h 178"/>
              <a:gd name="T22" fmla="*/ 0 w 10"/>
              <a:gd name="T23" fmla="*/ 0 h 178"/>
              <a:gd name="T24" fmla="*/ 10 w 10"/>
              <a:gd name="T25" fmla="*/ 0 h 178"/>
              <a:gd name="T26" fmla="*/ 10 w 10"/>
              <a:gd name="T27" fmla="*/ 40 h 178"/>
              <a:gd name="T28" fmla="*/ 0 w 10"/>
              <a:gd name="T29" fmla="*/ 4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" h="178">
                <a:moveTo>
                  <a:pt x="0" y="178"/>
                </a:moveTo>
                <a:lnTo>
                  <a:pt x="0" y="138"/>
                </a:lnTo>
                <a:lnTo>
                  <a:pt x="10" y="138"/>
                </a:lnTo>
                <a:lnTo>
                  <a:pt x="10" y="178"/>
                </a:lnTo>
                <a:lnTo>
                  <a:pt x="0" y="178"/>
                </a:lnTo>
                <a:close/>
                <a:moveTo>
                  <a:pt x="0" y="109"/>
                </a:moveTo>
                <a:lnTo>
                  <a:pt x="0" y="69"/>
                </a:lnTo>
                <a:lnTo>
                  <a:pt x="10" y="69"/>
                </a:lnTo>
                <a:lnTo>
                  <a:pt x="10" y="109"/>
                </a:lnTo>
                <a:lnTo>
                  <a:pt x="0" y="109"/>
                </a:lnTo>
                <a:close/>
                <a:moveTo>
                  <a:pt x="0" y="40"/>
                </a:moveTo>
                <a:lnTo>
                  <a:pt x="0" y="0"/>
                </a:lnTo>
                <a:lnTo>
                  <a:pt x="10" y="0"/>
                </a:lnTo>
                <a:lnTo>
                  <a:pt x="10" y="40"/>
                </a:lnTo>
                <a:lnTo>
                  <a:pt x="0" y="4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0" name="Line 317"/>
          <p:cNvSpPr>
            <a:spLocks noChangeShapeType="1"/>
          </p:cNvSpPr>
          <p:nvPr/>
        </p:nvSpPr>
        <p:spPr bwMode="auto">
          <a:xfrm flipH="1">
            <a:off x="1874201" y="2648498"/>
            <a:ext cx="336229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1" name="Line 319"/>
          <p:cNvSpPr>
            <a:spLocks noChangeShapeType="1"/>
          </p:cNvSpPr>
          <p:nvPr/>
        </p:nvSpPr>
        <p:spPr bwMode="auto">
          <a:xfrm flipH="1">
            <a:off x="1874201" y="2648498"/>
            <a:ext cx="336229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2" name="Line 321"/>
          <p:cNvSpPr>
            <a:spLocks noChangeShapeType="1"/>
          </p:cNvSpPr>
          <p:nvPr/>
        </p:nvSpPr>
        <p:spPr bwMode="auto">
          <a:xfrm flipH="1">
            <a:off x="1874201" y="2200193"/>
            <a:ext cx="336229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3" name="Line 322"/>
          <p:cNvSpPr>
            <a:spLocks noChangeShapeType="1"/>
          </p:cNvSpPr>
          <p:nvPr/>
        </p:nvSpPr>
        <p:spPr bwMode="auto">
          <a:xfrm flipH="1">
            <a:off x="1969253" y="2312269"/>
            <a:ext cx="144706" cy="0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4" name="Line 323"/>
          <p:cNvSpPr>
            <a:spLocks noChangeShapeType="1"/>
          </p:cNvSpPr>
          <p:nvPr/>
        </p:nvSpPr>
        <p:spPr bwMode="auto">
          <a:xfrm flipH="1">
            <a:off x="1874201" y="2200193"/>
            <a:ext cx="336229" cy="0"/>
          </a:xfrm>
          <a:prstGeom prst="line">
            <a:avLst/>
          </a:prstGeom>
          <a:noFill/>
          <a:ln w="158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" name="Line 324"/>
          <p:cNvSpPr>
            <a:spLocks noChangeShapeType="1"/>
          </p:cNvSpPr>
          <p:nvPr/>
        </p:nvSpPr>
        <p:spPr bwMode="auto">
          <a:xfrm flipH="1">
            <a:off x="1969253" y="2312269"/>
            <a:ext cx="144706" cy="0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" name="Freeform 325"/>
          <p:cNvSpPr>
            <a:spLocks noEditPoints="1"/>
          </p:cNvSpPr>
          <p:nvPr/>
        </p:nvSpPr>
        <p:spPr bwMode="auto">
          <a:xfrm flipH="1">
            <a:off x="2034513" y="2374691"/>
            <a:ext cx="14187" cy="252527"/>
          </a:xfrm>
          <a:custGeom>
            <a:avLst/>
            <a:gdLst>
              <a:gd name="T0" fmla="*/ 0 w 10"/>
              <a:gd name="T1" fmla="*/ 178 h 178"/>
              <a:gd name="T2" fmla="*/ 0 w 10"/>
              <a:gd name="T3" fmla="*/ 138 h 178"/>
              <a:gd name="T4" fmla="*/ 10 w 10"/>
              <a:gd name="T5" fmla="*/ 138 h 178"/>
              <a:gd name="T6" fmla="*/ 10 w 10"/>
              <a:gd name="T7" fmla="*/ 178 h 178"/>
              <a:gd name="T8" fmla="*/ 0 w 10"/>
              <a:gd name="T9" fmla="*/ 178 h 178"/>
              <a:gd name="T10" fmla="*/ 0 w 10"/>
              <a:gd name="T11" fmla="*/ 109 h 178"/>
              <a:gd name="T12" fmla="*/ 0 w 10"/>
              <a:gd name="T13" fmla="*/ 69 h 178"/>
              <a:gd name="T14" fmla="*/ 10 w 10"/>
              <a:gd name="T15" fmla="*/ 69 h 178"/>
              <a:gd name="T16" fmla="*/ 10 w 10"/>
              <a:gd name="T17" fmla="*/ 109 h 178"/>
              <a:gd name="T18" fmla="*/ 0 w 10"/>
              <a:gd name="T19" fmla="*/ 109 h 178"/>
              <a:gd name="T20" fmla="*/ 0 w 10"/>
              <a:gd name="T21" fmla="*/ 40 h 178"/>
              <a:gd name="T22" fmla="*/ 0 w 10"/>
              <a:gd name="T23" fmla="*/ 0 h 178"/>
              <a:gd name="T24" fmla="*/ 10 w 10"/>
              <a:gd name="T25" fmla="*/ 0 h 178"/>
              <a:gd name="T26" fmla="*/ 10 w 10"/>
              <a:gd name="T27" fmla="*/ 40 h 178"/>
              <a:gd name="T28" fmla="*/ 0 w 10"/>
              <a:gd name="T29" fmla="*/ 4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" h="178">
                <a:moveTo>
                  <a:pt x="0" y="178"/>
                </a:moveTo>
                <a:lnTo>
                  <a:pt x="0" y="138"/>
                </a:lnTo>
                <a:lnTo>
                  <a:pt x="10" y="138"/>
                </a:lnTo>
                <a:lnTo>
                  <a:pt x="10" y="178"/>
                </a:lnTo>
                <a:lnTo>
                  <a:pt x="0" y="178"/>
                </a:lnTo>
                <a:close/>
                <a:moveTo>
                  <a:pt x="0" y="109"/>
                </a:moveTo>
                <a:lnTo>
                  <a:pt x="0" y="69"/>
                </a:lnTo>
                <a:lnTo>
                  <a:pt x="10" y="69"/>
                </a:lnTo>
                <a:lnTo>
                  <a:pt x="10" y="109"/>
                </a:lnTo>
                <a:lnTo>
                  <a:pt x="0" y="109"/>
                </a:lnTo>
                <a:close/>
                <a:moveTo>
                  <a:pt x="0" y="40"/>
                </a:moveTo>
                <a:lnTo>
                  <a:pt x="0" y="0"/>
                </a:lnTo>
                <a:lnTo>
                  <a:pt x="10" y="0"/>
                </a:lnTo>
                <a:lnTo>
                  <a:pt x="10" y="40"/>
                </a:lnTo>
                <a:lnTo>
                  <a:pt x="0" y="4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207" name="図形グループ 144"/>
          <p:cNvGrpSpPr/>
          <p:nvPr/>
        </p:nvGrpSpPr>
        <p:grpSpPr>
          <a:xfrm flipH="1">
            <a:off x="1929530" y="2760574"/>
            <a:ext cx="224153" cy="224153"/>
            <a:chOff x="347228" y="3368306"/>
            <a:chExt cx="224153" cy="224153"/>
          </a:xfrm>
        </p:grpSpPr>
        <p:grpSp>
          <p:nvGrpSpPr>
            <p:cNvPr id="208" name="Group 302"/>
            <p:cNvGrpSpPr>
              <a:grpSpLocks/>
            </p:cNvGrpSpPr>
            <p:nvPr/>
          </p:nvGrpSpPr>
          <p:grpSpPr bwMode="auto">
            <a:xfrm flipH="1">
              <a:off x="347228" y="3368306"/>
              <a:ext cx="224153" cy="224153"/>
              <a:chOff x="2373" y="3519"/>
              <a:chExt cx="158" cy="158"/>
            </a:xfrm>
          </p:grpSpPr>
          <p:sp>
            <p:nvSpPr>
              <p:cNvPr id="221" name="Line 303"/>
              <p:cNvSpPr>
                <a:spLocks noChangeShapeType="1"/>
              </p:cNvSpPr>
              <p:nvPr/>
            </p:nvSpPr>
            <p:spPr bwMode="auto">
              <a:xfrm>
                <a:off x="2452" y="3519"/>
                <a:ext cx="0" cy="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" name="Line 304"/>
              <p:cNvSpPr>
                <a:spLocks noChangeShapeType="1"/>
              </p:cNvSpPr>
              <p:nvPr/>
            </p:nvSpPr>
            <p:spPr bwMode="auto">
              <a:xfrm>
                <a:off x="2373" y="3598"/>
                <a:ext cx="158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" name="Line 305"/>
              <p:cNvSpPr>
                <a:spLocks noChangeShapeType="1"/>
              </p:cNvSpPr>
              <p:nvPr/>
            </p:nvSpPr>
            <p:spPr bwMode="auto">
              <a:xfrm flipH="1">
                <a:off x="2373" y="3598"/>
                <a:ext cx="39" cy="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" name="Line 306"/>
              <p:cNvSpPr>
                <a:spLocks noChangeShapeType="1"/>
              </p:cNvSpPr>
              <p:nvPr/>
            </p:nvSpPr>
            <p:spPr bwMode="auto">
              <a:xfrm flipH="1">
                <a:off x="2412" y="3598"/>
                <a:ext cx="40" cy="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" name="Line 307"/>
              <p:cNvSpPr>
                <a:spLocks noChangeShapeType="1"/>
              </p:cNvSpPr>
              <p:nvPr/>
            </p:nvSpPr>
            <p:spPr bwMode="auto">
              <a:xfrm flipH="1">
                <a:off x="2452" y="3598"/>
                <a:ext cx="39" cy="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09" name="Line 318"/>
            <p:cNvSpPr>
              <a:spLocks noChangeShapeType="1"/>
            </p:cNvSpPr>
            <p:nvPr/>
          </p:nvSpPr>
          <p:spPr bwMode="auto">
            <a:xfrm flipH="1">
              <a:off x="386951" y="3368306"/>
              <a:ext cx="144706" cy="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0" name="Line 320"/>
            <p:cNvSpPr>
              <a:spLocks noChangeShapeType="1"/>
            </p:cNvSpPr>
            <p:nvPr/>
          </p:nvSpPr>
          <p:spPr bwMode="auto">
            <a:xfrm flipH="1">
              <a:off x="386951" y="3368306"/>
              <a:ext cx="144706" cy="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1" name="Line 326"/>
            <p:cNvSpPr>
              <a:spLocks noChangeShapeType="1"/>
            </p:cNvSpPr>
            <p:nvPr/>
          </p:nvSpPr>
          <p:spPr bwMode="auto">
            <a:xfrm flipH="1">
              <a:off x="459305" y="3368306"/>
              <a:ext cx="0" cy="11207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2" name="Line 327"/>
            <p:cNvSpPr>
              <a:spLocks noChangeShapeType="1"/>
            </p:cNvSpPr>
            <p:nvPr/>
          </p:nvSpPr>
          <p:spPr bwMode="auto">
            <a:xfrm flipH="1">
              <a:off x="347228" y="3480383"/>
              <a:ext cx="22415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3" name="Line 328"/>
            <p:cNvSpPr>
              <a:spLocks noChangeShapeType="1"/>
            </p:cNvSpPr>
            <p:nvPr/>
          </p:nvSpPr>
          <p:spPr bwMode="auto">
            <a:xfrm>
              <a:off x="516052" y="3480383"/>
              <a:ext cx="55328" cy="11207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4" name="Line 329"/>
            <p:cNvSpPr>
              <a:spLocks noChangeShapeType="1"/>
            </p:cNvSpPr>
            <p:nvPr/>
          </p:nvSpPr>
          <p:spPr bwMode="auto">
            <a:xfrm>
              <a:off x="459305" y="3480383"/>
              <a:ext cx="56748" cy="11207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" name="Line 330"/>
            <p:cNvSpPr>
              <a:spLocks noChangeShapeType="1"/>
            </p:cNvSpPr>
            <p:nvPr/>
          </p:nvSpPr>
          <p:spPr bwMode="auto">
            <a:xfrm>
              <a:off x="403975" y="3480383"/>
              <a:ext cx="55329" cy="11207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" name="Line 331"/>
            <p:cNvSpPr>
              <a:spLocks noChangeShapeType="1"/>
            </p:cNvSpPr>
            <p:nvPr/>
          </p:nvSpPr>
          <p:spPr bwMode="auto">
            <a:xfrm flipH="1">
              <a:off x="459305" y="3368306"/>
              <a:ext cx="0" cy="11207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7" name="Line 332"/>
            <p:cNvSpPr>
              <a:spLocks noChangeShapeType="1"/>
            </p:cNvSpPr>
            <p:nvPr/>
          </p:nvSpPr>
          <p:spPr bwMode="auto">
            <a:xfrm flipH="1">
              <a:off x="347228" y="3480383"/>
              <a:ext cx="22415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8" name="Line 333"/>
            <p:cNvSpPr>
              <a:spLocks noChangeShapeType="1"/>
            </p:cNvSpPr>
            <p:nvPr/>
          </p:nvSpPr>
          <p:spPr bwMode="auto">
            <a:xfrm>
              <a:off x="516052" y="3480383"/>
              <a:ext cx="55328" cy="11207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9" name="Line 334"/>
            <p:cNvSpPr>
              <a:spLocks noChangeShapeType="1"/>
            </p:cNvSpPr>
            <p:nvPr/>
          </p:nvSpPr>
          <p:spPr bwMode="auto">
            <a:xfrm>
              <a:off x="459305" y="3480383"/>
              <a:ext cx="56748" cy="11207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0" name="Line 335"/>
            <p:cNvSpPr>
              <a:spLocks noChangeShapeType="1"/>
            </p:cNvSpPr>
            <p:nvPr/>
          </p:nvSpPr>
          <p:spPr bwMode="auto">
            <a:xfrm>
              <a:off x="403975" y="3480383"/>
              <a:ext cx="55329" cy="11207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26" name="Line 340"/>
          <p:cNvSpPr>
            <a:spLocks noChangeAspect="1" noChangeShapeType="1"/>
          </p:cNvSpPr>
          <p:nvPr/>
        </p:nvSpPr>
        <p:spPr bwMode="auto">
          <a:xfrm flipV="1">
            <a:off x="1743067" y="2260503"/>
            <a:ext cx="611264" cy="44455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7" name="Line 341"/>
          <p:cNvSpPr>
            <a:spLocks noChangeShapeType="1"/>
          </p:cNvSpPr>
          <p:nvPr/>
        </p:nvSpPr>
        <p:spPr bwMode="auto">
          <a:xfrm flipV="1">
            <a:off x="1827284" y="1618529"/>
            <a:ext cx="408583" cy="27238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8" name="Line 80"/>
          <p:cNvSpPr>
            <a:spLocks noChangeShapeType="1"/>
          </p:cNvSpPr>
          <p:nvPr/>
        </p:nvSpPr>
        <p:spPr bwMode="auto">
          <a:xfrm>
            <a:off x="4524572" y="1397214"/>
            <a:ext cx="0" cy="22415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9" name="Line 81"/>
          <p:cNvSpPr>
            <a:spLocks noChangeShapeType="1"/>
          </p:cNvSpPr>
          <p:nvPr/>
        </p:nvSpPr>
        <p:spPr bwMode="auto">
          <a:xfrm>
            <a:off x="4426683" y="1398632"/>
            <a:ext cx="0" cy="224153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0" name="Line 82"/>
          <p:cNvSpPr>
            <a:spLocks noChangeShapeType="1"/>
          </p:cNvSpPr>
          <p:nvPr/>
        </p:nvSpPr>
        <p:spPr bwMode="auto">
          <a:xfrm flipH="1">
            <a:off x="4524572" y="1520639"/>
            <a:ext cx="168824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1" name="Line 238"/>
          <p:cNvSpPr>
            <a:spLocks noChangeShapeType="1"/>
          </p:cNvSpPr>
          <p:nvPr/>
        </p:nvSpPr>
        <p:spPr bwMode="auto">
          <a:xfrm>
            <a:off x="4524572" y="1397214"/>
            <a:ext cx="0" cy="22415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2" name="Line 239"/>
          <p:cNvSpPr>
            <a:spLocks noChangeShapeType="1"/>
          </p:cNvSpPr>
          <p:nvPr/>
        </p:nvSpPr>
        <p:spPr bwMode="auto">
          <a:xfrm>
            <a:off x="4426683" y="1398632"/>
            <a:ext cx="0" cy="224153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3" name="Line 240"/>
          <p:cNvSpPr>
            <a:spLocks noChangeShapeType="1"/>
          </p:cNvSpPr>
          <p:nvPr/>
        </p:nvSpPr>
        <p:spPr bwMode="auto">
          <a:xfrm flipH="1">
            <a:off x="4524572" y="1520639"/>
            <a:ext cx="3600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4" name="Line 290"/>
          <p:cNvSpPr>
            <a:spLocks noChangeShapeType="1"/>
          </p:cNvSpPr>
          <p:nvPr/>
        </p:nvSpPr>
        <p:spPr bwMode="auto">
          <a:xfrm flipH="1">
            <a:off x="2031574" y="1520639"/>
            <a:ext cx="899997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" name="Line 80"/>
          <p:cNvSpPr>
            <a:spLocks noChangeShapeType="1"/>
          </p:cNvSpPr>
          <p:nvPr/>
        </p:nvSpPr>
        <p:spPr bwMode="auto">
          <a:xfrm>
            <a:off x="7067913" y="1669441"/>
            <a:ext cx="0" cy="22415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6" name="Line 81"/>
          <p:cNvSpPr>
            <a:spLocks noChangeShapeType="1"/>
          </p:cNvSpPr>
          <p:nvPr/>
        </p:nvSpPr>
        <p:spPr bwMode="auto">
          <a:xfrm>
            <a:off x="6970024" y="1670859"/>
            <a:ext cx="0" cy="224153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7" name="Line 82"/>
          <p:cNvSpPr>
            <a:spLocks noChangeShapeType="1"/>
          </p:cNvSpPr>
          <p:nvPr/>
        </p:nvSpPr>
        <p:spPr bwMode="auto">
          <a:xfrm flipH="1">
            <a:off x="7067913" y="1792866"/>
            <a:ext cx="168824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8" name="Line 238"/>
          <p:cNvSpPr>
            <a:spLocks noChangeShapeType="1"/>
          </p:cNvSpPr>
          <p:nvPr/>
        </p:nvSpPr>
        <p:spPr bwMode="auto">
          <a:xfrm>
            <a:off x="7067913" y="1669441"/>
            <a:ext cx="0" cy="22415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9" name="Line 239"/>
          <p:cNvSpPr>
            <a:spLocks noChangeShapeType="1"/>
          </p:cNvSpPr>
          <p:nvPr/>
        </p:nvSpPr>
        <p:spPr bwMode="auto">
          <a:xfrm>
            <a:off x="6970024" y="1670859"/>
            <a:ext cx="0" cy="22415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0" name="Line 240"/>
          <p:cNvSpPr>
            <a:spLocks noChangeShapeType="1"/>
          </p:cNvSpPr>
          <p:nvPr/>
        </p:nvSpPr>
        <p:spPr bwMode="auto">
          <a:xfrm flipH="1">
            <a:off x="7067914" y="1792866"/>
            <a:ext cx="215999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1" name="正方形/長方形 240"/>
          <p:cNvSpPr/>
          <p:nvPr/>
        </p:nvSpPr>
        <p:spPr>
          <a:xfrm>
            <a:off x="1672325" y="1149532"/>
            <a:ext cx="1151999" cy="188447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Text Box 280"/>
          <p:cNvSpPr txBox="1">
            <a:spLocks noChangeArrowheads="1"/>
          </p:cNvSpPr>
          <p:nvPr/>
        </p:nvSpPr>
        <p:spPr bwMode="auto">
          <a:xfrm>
            <a:off x="1617471" y="1201654"/>
            <a:ext cx="13822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400" dirty="0">
                <a:solidFill>
                  <a:srgbClr val="FF000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（</a:t>
            </a:r>
            <a:r>
              <a:rPr lang="en-US" altLang="ja-JP" sz="1400" dirty="0">
                <a:solidFill>
                  <a:srgbClr val="FF000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+</a:t>
            </a:r>
            <a:r>
              <a:rPr lang="en-US" altLang="ja-JP" sz="1400" dirty="0" smtClean="0">
                <a:solidFill>
                  <a:srgbClr val="FF000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8kV - ΔV</a:t>
            </a:r>
            <a:r>
              <a:rPr lang="ja-JP" altLang="en-US" sz="1400" dirty="0" smtClean="0">
                <a:solidFill>
                  <a:srgbClr val="FF000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）</a:t>
            </a:r>
            <a:endParaRPr lang="ja-JP" altLang="en-US" sz="1400" dirty="0">
              <a:solidFill>
                <a:srgbClr val="FF0000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sp>
        <p:nvSpPr>
          <p:cNvPr id="243" name="Text Box 280"/>
          <p:cNvSpPr txBox="1">
            <a:spLocks noChangeArrowheads="1"/>
          </p:cNvSpPr>
          <p:nvPr/>
        </p:nvSpPr>
        <p:spPr bwMode="auto">
          <a:xfrm>
            <a:off x="3701741" y="1065035"/>
            <a:ext cx="7668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dirty="0" smtClean="0">
                <a:solidFill>
                  <a:srgbClr val="FF000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AD</a:t>
            </a:r>
            <a:endParaRPr lang="ja-JP" altLang="en-US" sz="1100" dirty="0">
              <a:solidFill>
                <a:srgbClr val="FF0000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sp>
        <p:nvSpPr>
          <p:cNvPr id="244" name="正方形/長方形 243"/>
          <p:cNvSpPr/>
          <p:nvPr/>
        </p:nvSpPr>
        <p:spPr>
          <a:xfrm>
            <a:off x="3785472" y="1065035"/>
            <a:ext cx="568526" cy="117590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Line 207"/>
          <p:cNvSpPr>
            <a:spLocks noChangeShapeType="1"/>
          </p:cNvSpPr>
          <p:nvPr/>
        </p:nvSpPr>
        <p:spPr bwMode="auto">
          <a:xfrm rot="5400000" flipH="1">
            <a:off x="3820095" y="1749562"/>
            <a:ext cx="0" cy="539999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6" name="Line 223"/>
          <p:cNvSpPr>
            <a:spLocks noChangeShapeType="1"/>
          </p:cNvSpPr>
          <p:nvPr/>
        </p:nvSpPr>
        <p:spPr bwMode="auto">
          <a:xfrm rot="5400000" flipH="1">
            <a:off x="3994816" y="1587561"/>
            <a:ext cx="0" cy="86399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7" name="Line 80"/>
          <p:cNvSpPr>
            <a:spLocks noChangeShapeType="1"/>
          </p:cNvSpPr>
          <p:nvPr/>
        </p:nvSpPr>
        <p:spPr bwMode="auto">
          <a:xfrm>
            <a:off x="4524572" y="1910322"/>
            <a:ext cx="0" cy="22415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8" name="Line 81"/>
          <p:cNvSpPr>
            <a:spLocks noChangeShapeType="1"/>
          </p:cNvSpPr>
          <p:nvPr/>
        </p:nvSpPr>
        <p:spPr bwMode="auto">
          <a:xfrm>
            <a:off x="4426683" y="1911740"/>
            <a:ext cx="0" cy="224153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9" name="Line 82"/>
          <p:cNvSpPr>
            <a:spLocks noChangeShapeType="1"/>
          </p:cNvSpPr>
          <p:nvPr/>
        </p:nvSpPr>
        <p:spPr bwMode="auto">
          <a:xfrm flipH="1">
            <a:off x="4524572" y="2033747"/>
            <a:ext cx="168824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0" name="Line 238"/>
          <p:cNvSpPr>
            <a:spLocks noChangeShapeType="1"/>
          </p:cNvSpPr>
          <p:nvPr/>
        </p:nvSpPr>
        <p:spPr bwMode="auto">
          <a:xfrm>
            <a:off x="4524572" y="1910322"/>
            <a:ext cx="0" cy="22415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1" name="Line 239"/>
          <p:cNvSpPr>
            <a:spLocks noChangeShapeType="1"/>
          </p:cNvSpPr>
          <p:nvPr/>
        </p:nvSpPr>
        <p:spPr bwMode="auto">
          <a:xfrm>
            <a:off x="4426683" y="1911740"/>
            <a:ext cx="0" cy="224153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2" name="Line 240"/>
          <p:cNvSpPr>
            <a:spLocks noChangeShapeType="1"/>
          </p:cNvSpPr>
          <p:nvPr/>
        </p:nvSpPr>
        <p:spPr bwMode="auto">
          <a:xfrm flipH="1">
            <a:off x="4524572" y="2033747"/>
            <a:ext cx="3600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3" name="二等辺三角形 252"/>
          <p:cNvSpPr/>
          <p:nvPr/>
        </p:nvSpPr>
        <p:spPr>
          <a:xfrm rot="5400000">
            <a:off x="4904363" y="1244258"/>
            <a:ext cx="498621" cy="508127"/>
          </a:xfrm>
          <a:prstGeom prst="triangl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二等辺三角形 253"/>
          <p:cNvSpPr/>
          <p:nvPr/>
        </p:nvSpPr>
        <p:spPr>
          <a:xfrm rot="5400000">
            <a:off x="5774560" y="1269065"/>
            <a:ext cx="1048229" cy="1045596"/>
          </a:xfrm>
          <a:prstGeom prst="triangl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Line 240"/>
          <p:cNvSpPr>
            <a:spLocks noChangeShapeType="1"/>
          </p:cNvSpPr>
          <p:nvPr/>
        </p:nvSpPr>
        <p:spPr bwMode="auto">
          <a:xfrm flipH="1" flipV="1">
            <a:off x="5407739" y="2033747"/>
            <a:ext cx="35746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6" name="Line 240"/>
          <p:cNvSpPr>
            <a:spLocks noChangeShapeType="1"/>
          </p:cNvSpPr>
          <p:nvPr/>
        </p:nvSpPr>
        <p:spPr bwMode="auto">
          <a:xfrm flipH="1">
            <a:off x="6819513" y="1790447"/>
            <a:ext cx="143996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7" name="二等辺三角形 256"/>
          <p:cNvSpPr/>
          <p:nvPr/>
        </p:nvSpPr>
        <p:spPr>
          <a:xfrm rot="5400000">
            <a:off x="4905563" y="1789726"/>
            <a:ext cx="498621" cy="508127"/>
          </a:xfrm>
          <a:prstGeom prst="triangl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Line 240"/>
          <p:cNvSpPr>
            <a:spLocks noChangeShapeType="1"/>
          </p:cNvSpPr>
          <p:nvPr/>
        </p:nvSpPr>
        <p:spPr bwMode="auto">
          <a:xfrm flipH="1" flipV="1">
            <a:off x="5414624" y="1487855"/>
            <a:ext cx="35746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9" name="テキスト ボックス 258"/>
          <p:cNvSpPr txBox="1"/>
          <p:nvPr/>
        </p:nvSpPr>
        <p:spPr>
          <a:xfrm>
            <a:off x="5752176" y="1422730"/>
            <a:ext cx="6471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Inst</a:t>
            </a:r>
            <a:r>
              <a:rPr kumimoji="1" lang="en-US" altLang="ja-JP" sz="2000" dirty="0" smtClean="0"/>
              <a:t>.</a:t>
            </a:r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amp</a:t>
            </a:r>
            <a:endParaRPr kumimoji="1" lang="ja-JP" altLang="en-US" sz="2000" dirty="0"/>
          </a:p>
        </p:txBody>
      </p:sp>
      <p:sp>
        <p:nvSpPr>
          <p:cNvPr id="261" name="テキスト ボックス 260"/>
          <p:cNvSpPr txBox="1"/>
          <p:nvPr/>
        </p:nvSpPr>
        <p:spPr>
          <a:xfrm>
            <a:off x="4780069" y="919278"/>
            <a:ext cx="95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800" dirty="0" smtClean="0"/>
              <a:t>I-V </a:t>
            </a:r>
            <a:r>
              <a:rPr kumimoji="1" lang="en-US" altLang="ja-JP" sz="1800" dirty="0" smtClean="0"/>
              <a:t> </a:t>
            </a:r>
            <a:r>
              <a:rPr kumimoji="1" lang="en-US" altLang="ja-JP" sz="1800" dirty="0" smtClean="0"/>
              <a:t>amp.</a:t>
            </a:r>
            <a:endParaRPr kumimoji="1" lang="ja-JP" altLang="en-US" sz="1800" dirty="0"/>
          </a:p>
        </p:txBody>
      </p:sp>
      <p:sp>
        <p:nvSpPr>
          <p:cNvPr id="262" name="正方形/長方形 261"/>
          <p:cNvSpPr/>
          <p:nvPr/>
        </p:nvSpPr>
        <p:spPr>
          <a:xfrm>
            <a:off x="4737241" y="895259"/>
            <a:ext cx="2414441" cy="146466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テキスト ボックス 263"/>
          <p:cNvSpPr txBox="1"/>
          <p:nvPr/>
        </p:nvSpPr>
        <p:spPr>
          <a:xfrm>
            <a:off x="63500" y="2984727"/>
            <a:ext cx="90095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3200" dirty="0" smtClean="0"/>
              <a:t>Larger Parasitic capacitance of AD leads: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3200" dirty="0" smtClean="0"/>
              <a:t>worse frequency response 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3200" dirty="0" smtClean="0"/>
              <a:t>depends on I-V gain (= amp impedance)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3200" dirty="0" smtClean="0"/>
              <a:t>If we reduce impedance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3200" dirty="0" smtClean="0"/>
              <a:t>We will loose gain = P/V ratio, TTS </a:t>
            </a:r>
            <a:r>
              <a:rPr lang="el-GR" altLang="ja-JP" sz="3200" dirty="0" smtClean="0"/>
              <a:t>σ</a:t>
            </a:r>
            <a:endParaRPr lang="en-US" altLang="ja-JP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altLang="ja-JP" sz="3200" dirty="0" smtClean="0"/>
              <a:t>Inst-amp cannot recover this loss because of current noise density. (It’s floating measurement)</a:t>
            </a:r>
          </a:p>
          <a:p>
            <a:endParaRPr lang="en-US" altLang="ja-JP" sz="3200" dirty="0" smtClean="0"/>
          </a:p>
          <a:p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5296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etingTemplateCol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MeetingTemplateColor.pot</Template>
  <TotalTime>13368</TotalTime>
  <Words>969</Words>
  <Application>Microsoft Office PowerPoint</Application>
  <PresentationFormat>画面に合わせる (4:3)</PresentationFormat>
  <Paragraphs>279</Paragraphs>
  <Slides>11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MeetingTemplateColor</vt:lpstr>
      <vt:lpstr>Development of hybrid photomultiplier for Hyper-Kamiokande</vt:lpstr>
      <vt:lpstr>Purpose: Earth composition measurement  </vt:lpstr>
      <vt:lpstr>HPD (Hybrid Photo Detector)</vt:lpstr>
      <vt:lpstr>Basic performance of HPD prototype</vt:lpstr>
      <vt:lpstr>Overview of HPD study</vt:lpstr>
      <vt:lpstr>8-inch HPD</vt:lpstr>
      <vt:lpstr>Hit threshold and efficiency</vt:lpstr>
      <vt:lpstr>HPD performance</vt:lpstr>
      <vt:lpstr>Potential problem of 20-inch HPD</vt:lpstr>
      <vt:lpstr>Possible solution </vt:lpstr>
      <vt:lpstr>Current status (concludion)</vt:lpstr>
    </vt:vector>
  </TitlesOfParts>
  <Company>UNIV OF TOKYO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Yasuhiro NISHIMURA</dc:creator>
  <cp:lastModifiedBy>taketa-eri</cp:lastModifiedBy>
  <cp:revision>369</cp:revision>
  <cp:lastPrinted>2012-08-22T22:49:23Z</cp:lastPrinted>
  <dcterms:created xsi:type="dcterms:W3CDTF">2011-05-06T04:25:47Z</dcterms:created>
  <dcterms:modified xsi:type="dcterms:W3CDTF">2013-07-26T04:50:29Z</dcterms:modified>
</cp:coreProperties>
</file>