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73" r:id="rId3"/>
    <p:sldId id="374" r:id="rId4"/>
    <p:sldId id="396" r:id="rId5"/>
    <p:sldId id="386" r:id="rId6"/>
    <p:sldId id="376" r:id="rId7"/>
    <p:sldId id="377" r:id="rId8"/>
    <p:sldId id="380" r:id="rId9"/>
    <p:sldId id="381" r:id="rId10"/>
    <p:sldId id="391" r:id="rId11"/>
    <p:sldId id="383" r:id="rId12"/>
    <p:sldId id="384" r:id="rId13"/>
    <p:sldId id="385" r:id="rId14"/>
    <p:sldId id="392" r:id="rId15"/>
    <p:sldId id="382" r:id="rId16"/>
    <p:sldId id="387" r:id="rId17"/>
    <p:sldId id="388" r:id="rId18"/>
    <p:sldId id="389" r:id="rId19"/>
    <p:sldId id="390" r:id="rId2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44" autoAdjust="0"/>
  </p:normalViewPr>
  <p:slideViewPr>
    <p:cSldViewPr>
      <p:cViewPr varScale="1">
        <p:scale>
          <a:sx n="83" d="100"/>
          <a:sy n="83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D161C-9BA5-4553-83FD-EA470388CA09}" type="datetimeFigureOut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96974-0F86-4174-BD9B-6FA53AB1E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30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 will talk about the recent observation and the </a:t>
            </a:r>
            <a:r>
              <a:rPr kumimoji="1" lang="en-US" altLang="ja-JP" smtClean="0"/>
              <a:t>development of technologies about  </a:t>
            </a:r>
            <a:r>
              <a:rPr kumimoji="1" lang="en-US" altLang="ja-JP" dirty="0" smtClean="0"/>
              <a:t>nuclear emulsion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96974-0F86-4174-BD9B-6FA53AB1E97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13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is the picture of emulsion films after development. Let say </a:t>
            </a:r>
            <a:r>
              <a:rPr kumimoji="1" lang="en-US" altLang="ja-JP" baseline="0" dirty="0" err="1" smtClean="0"/>
              <a:t>Nega</a:t>
            </a:r>
            <a:r>
              <a:rPr kumimoji="1" lang="en-US" altLang="ja-JP" baseline="0" dirty="0" smtClean="0"/>
              <a:t> film.</a:t>
            </a:r>
          </a:p>
          <a:p>
            <a:r>
              <a:rPr kumimoji="1" lang="en-US" altLang="ja-JP" baseline="0" dirty="0" smtClean="0"/>
              <a:t>It seems no image in this film.</a:t>
            </a:r>
          </a:p>
          <a:p>
            <a:r>
              <a:rPr kumimoji="1" lang="en-US" altLang="ja-JP" baseline="0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96974-0F86-4174-BD9B-6FA53AB1E97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77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is the microscopic view of emulsion film.</a:t>
            </a:r>
          </a:p>
          <a:p>
            <a:r>
              <a:rPr kumimoji="1" lang="en-US" altLang="ja-JP" baseline="0" dirty="0" smtClean="0"/>
              <a:t>The grains along this straight line is the trajectory of the </a:t>
            </a:r>
            <a:r>
              <a:rPr kumimoji="1" lang="en-US" altLang="ja-JP" baseline="0" dirty="0" err="1" smtClean="0"/>
              <a:t>muon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can detect the </a:t>
            </a:r>
            <a:r>
              <a:rPr kumimoji="1" lang="en-US" altLang="ja-JP" baseline="0" dirty="0" err="1" smtClean="0"/>
              <a:t>muon</a:t>
            </a:r>
            <a:r>
              <a:rPr kumimoji="1" lang="en-US" altLang="ja-JP" baseline="0" dirty="0" smtClean="0"/>
              <a:t> track with the position resolution is less than 1 micron.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96974-0F86-4174-BD9B-6FA53AB1E97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439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image of density profile on Mt. Asama and Showa-</a:t>
            </a:r>
            <a:r>
              <a:rPr kumimoji="1" lang="en-US" altLang="ja-JP" baseline="0" dirty="0" err="1" smtClean="0"/>
              <a:t>shinzan</a:t>
            </a:r>
            <a:r>
              <a:rPr kumimoji="1" lang="en-US" altLang="ja-JP" baseline="0" dirty="0" smtClean="0"/>
              <a:t> in nuclear emulsion.</a:t>
            </a:r>
          </a:p>
          <a:p>
            <a:r>
              <a:rPr kumimoji="1" lang="en-US" altLang="ja-JP" baseline="0" dirty="0" smtClean="0"/>
              <a:t>These works were done by Tanaka from University of Tokyo and Nakano from Nagoya university.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96974-0F86-4174-BD9B-6FA53AB1E97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97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Let me introduce</a:t>
            </a:r>
            <a:r>
              <a:rPr kumimoji="1" lang="en-US" altLang="ja-JP" baseline="0" dirty="0" smtClean="0"/>
              <a:t> the recent observations and going-on projects by emulsion detectors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96974-0F86-4174-BD9B-6FA53AB1E97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34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first one is imaging of lava dome in </a:t>
            </a:r>
            <a:r>
              <a:rPr kumimoji="1" lang="en-US" altLang="ja-JP" dirty="0" err="1" smtClean="0"/>
              <a:t>Unzen</a:t>
            </a:r>
            <a:r>
              <a:rPr kumimoji="1" lang="en-US" altLang="ja-JP" dirty="0" smtClean="0"/>
              <a:t>, which is located southern part</a:t>
            </a:r>
            <a:r>
              <a:rPr kumimoji="1" lang="en-US" altLang="ja-JP" baseline="0" dirty="0" smtClean="0"/>
              <a:t> of Japan.</a:t>
            </a:r>
          </a:p>
          <a:p>
            <a:r>
              <a:rPr kumimoji="1" lang="en-US" altLang="ja-JP" baseline="0" dirty="0" smtClean="0"/>
              <a:t>They put the emulsion detectors in the natural cave of </a:t>
            </a:r>
            <a:r>
              <a:rPr kumimoji="1" lang="en-US" altLang="ja-JP" baseline="0" dirty="0" err="1" smtClean="0"/>
              <a:t>Unzen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96974-0F86-4174-BD9B-6FA53AB1E97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905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very</a:t>
            </a:r>
            <a:r>
              <a:rPr kumimoji="1" lang="en-US" altLang="ja-JP" baseline="0" dirty="0" smtClean="0"/>
              <a:t> preliminary plots of observed </a:t>
            </a:r>
            <a:r>
              <a:rPr kumimoji="1" lang="en-US" altLang="ja-JP" baseline="0" dirty="0" err="1" smtClean="0"/>
              <a:t>muon</a:t>
            </a:r>
            <a:r>
              <a:rPr kumimoji="1" lang="en-US" altLang="ja-JP" baseline="0" dirty="0" smtClean="0"/>
              <a:t> angular distribution </a:t>
            </a:r>
            <a:r>
              <a:rPr kumimoji="1" lang="en-US" altLang="ja-JP" baseline="0" dirty="0" err="1" smtClean="0"/>
              <a:t>vs</a:t>
            </a:r>
            <a:r>
              <a:rPr kumimoji="1" lang="en-US" altLang="ja-JP" baseline="0" dirty="0" smtClean="0"/>
              <a:t> expected </a:t>
            </a:r>
            <a:r>
              <a:rPr kumimoji="1" lang="en-US" altLang="ja-JP" baseline="0" dirty="0" err="1" smtClean="0"/>
              <a:t>muon</a:t>
            </a:r>
            <a:r>
              <a:rPr kumimoji="1" lang="en-US" altLang="ja-JP" baseline="0" dirty="0" smtClean="0"/>
              <a:t> by calculation.</a:t>
            </a:r>
          </a:p>
          <a:p>
            <a:r>
              <a:rPr kumimoji="1" lang="en-US" altLang="ja-JP" baseline="0" dirty="0" smtClean="0"/>
              <a:t>Unfortunately it seems the image is full of back ground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Despite the site is covered 10m-thick rock at least.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96974-0F86-4174-BD9B-6FA53AB1E97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09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The very basic and important experimental study of background for </a:t>
            </a:r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radiography was done by 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96974-0F86-4174-BD9B-6FA53AB1E97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767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96974-0F86-4174-BD9B-6FA53AB1E97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8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A6EF-65EF-4DE0-84D8-5CCF80727EC2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31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6126-E008-460B-B047-3AD40EDE8F86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01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15B5-7E29-4BC0-B132-651B34D98FBE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846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F4786-4EC1-4DBF-894A-E6783E2C5FDD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397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F82-A5D8-4083-9C29-CB49CB096027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50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D14DE-DACA-42F5-A136-F3E831BBCC8D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9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81A29-12DE-4D12-871A-F9E570FA0A5B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36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FC4B-A3B5-4E38-935E-AF620229B633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14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15CD-2DAC-49F9-8F68-BFA7A6EC090F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73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0EC0-7A3F-4821-AB1D-256943F0A43F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24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B713-EDF1-41B4-ADFD-91A3A4239F9B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40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C0A46-BD9A-4B48-8843-23575E9287DE}" type="datetime1">
              <a:rPr kumimoji="1" lang="ja-JP" altLang="en-US" smtClean="0"/>
              <a:t>2013/7/26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6A33C-CE67-416D-88AC-D3A1801F6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23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Seigo</a:t>
            </a:r>
            <a:r>
              <a:rPr kumimoji="1" lang="en-US" altLang="ja-JP" dirty="0" smtClean="0"/>
              <a:t> Miyamoto</a:t>
            </a:r>
          </a:p>
          <a:p>
            <a:r>
              <a:rPr kumimoji="1" lang="en-US" altLang="ja-JP" dirty="0" smtClean="0"/>
              <a:t>On the behalf of every emulsion users and developers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179512" y="1700809"/>
            <a:ext cx="8507288" cy="1899642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chemeClr val="accent5"/>
                </a:solidFill>
              </a:rPr>
              <a:t>Nuclear emulsion: </a:t>
            </a:r>
            <a:br>
              <a:rPr lang="en-US" altLang="ja-JP" dirty="0">
                <a:solidFill>
                  <a:schemeClr val="accent5"/>
                </a:solidFill>
              </a:rPr>
            </a:br>
            <a:r>
              <a:rPr lang="en-US" altLang="ja-JP" dirty="0">
                <a:solidFill>
                  <a:schemeClr val="accent5"/>
                </a:solidFill>
              </a:rPr>
              <a:t>the review of the recent observations</a:t>
            </a:r>
            <a:br>
              <a:rPr lang="en-US" altLang="ja-JP" dirty="0">
                <a:solidFill>
                  <a:schemeClr val="accent5"/>
                </a:solidFill>
              </a:rPr>
            </a:br>
            <a:r>
              <a:rPr lang="en-US" altLang="ja-JP" dirty="0">
                <a:solidFill>
                  <a:schemeClr val="accent5"/>
                </a:solidFill>
              </a:rPr>
              <a:t>and the development of technologies</a:t>
            </a:r>
            <a:endParaRPr kumimoji="1" lang="ja-JP" altLang="en-US" dirty="0">
              <a:solidFill>
                <a:schemeClr val="accent5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8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36096" y="-146674"/>
            <a:ext cx="3923928" cy="2420888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Stromboli</a:t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It</a:t>
            </a:r>
            <a:r>
              <a:rPr lang="en-US" altLang="ja-JP" dirty="0" smtClean="0">
                <a:solidFill>
                  <a:srgbClr val="00B0F0"/>
                </a:solidFill>
              </a:rPr>
              <a:t>aly</a:t>
            </a:r>
            <a:br>
              <a:rPr lang="en-US" altLang="ja-JP" dirty="0" smtClean="0">
                <a:solidFill>
                  <a:srgbClr val="00B0F0"/>
                </a:solidFill>
              </a:rPr>
            </a:br>
            <a:r>
              <a:rPr lang="en-US" altLang="ja-JP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US" altLang="ja-JP" sz="32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Tioukov</a:t>
            </a:r>
            <a:r>
              <a:rPr lang="en-US" altLang="ja-JP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0" y="-171401"/>
            <a:ext cx="5953222" cy="446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3A57-9794-4736-8A5F-BB373927FA0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107504" y="4365104"/>
            <a:ext cx="8784976" cy="244827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Expected diameter of the conduit is 10m or less</a:t>
            </a:r>
          </a:p>
          <a:p>
            <a:pPr marL="0" indent="0">
              <a:buNone/>
            </a:pP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    10m/500m = 20mrad</a:t>
            </a:r>
          </a:p>
          <a:p>
            <a:pPr marL="0" indent="0">
              <a:buNone/>
            </a:pPr>
            <a:r>
              <a:rPr kumimoji="1" lang="en-US" altLang="ja-JP" dirty="0" smtClean="0">
                <a:sym typeface="Wingdings" panose="05000000000000000000" pitchFamily="2" charset="2"/>
              </a:rPr>
              <a:t> Very high angular resolution is needed and emulsion detector is suitable for </a:t>
            </a:r>
            <a:r>
              <a:rPr lang="en-US" altLang="ja-JP" dirty="0" smtClean="0">
                <a:sym typeface="Wingdings" panose="05000000000000000000" pitchFamily="2" charset="2"/>
              </a:rPr>
              <a:t>conduit imaging</a:t>
            </a:r>
            <a:endParaRPr kumimoji="1" lang="ja-JP" altLang="en-US" dirty="0"/>
          </a:p>
        </p:txBody>
      </p:sp>
      <p:sp>
        <p:nvSpPr>
          <p:cNvPr id="11" name="コンテンツ プレースホルダー 7"/>
          <p:cNvSpPr txBox="1">
            <a:spLocks/>
          </p:cNvSpPr>
          <p:nvPr/>
        </p:nvSpPr>
        <p:spPr>
          <a:xfrm>
            <a:off x="5943326" y="2683283"/>
            <a:ext cx="3104728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Difficult to get the power supply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309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712968" cy="850106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Mt. </a:t>
            </a:r>
            <a:r>
              <a:rPr kumimoji="1" lang="en-US" altLang="ja-JP" dirty="0" err="1" smtClean="0">
                <a:solidFill>
                  <a:srgbClr val="00B0F0"/>
                </a:solidFill>
              </a:rPr>
              <a:t>Teide</a:t>
            </a:r>
            <a:r>
              <a:rPr kumimoji="1" lang="en-US" altLang="ja-JP" dirty="0" smtClean="0">
                <a:solidFill>
                  <a:srgbClr val="00B0F0"/>
                </a:solidFill>
              </a:rPr>
              <a:t> @ Tenerife, Canary Island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8" name="図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36904" cy="559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51520" y="5870081"/>
            <a:ext cx="87129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Imaging the shallow part of summit cone by </a:t>
            </a: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Hernandez, Padron et al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9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3A57-9794-4736-8A5F-BB373927FA07}" type="slidenum">
              <a:rPr kumimoji="1" lang="ja-JP" altLang="en-US" smtClean="0"/>
              <a:t>12</a:t>
            </a:fld>
            <a:endParaRPr kumimoji="1" lang="ja-JP" altLang="en-US"/>
          </a:p>
        </p:txBody>
      </p:sp>
      <p:cxnSp>
        <p:nvCxnSpPr>
          <p:cNvPr id="7" name="直線矢印コネクタ 6"/>
          <p:cNvCxnSpPr>
            <a:stCxn id="9" idx="0"/>
          </p:cNvCxnSpPr>
          <p:nvPr/>
        </p:nvCxnSpPr>
        <p:spPr>
          <a:xfrm flipV="1">
            <a:off x="2051720" y="1916832"/>
            <a:ext cx="576064" cy="5760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23528" y="2492896"/>
            <a:ext cx="345638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Beam of cable car building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W</a:t>
            </a:r>
            <a:r>
              <a:rPr lang="ja-JP" altLang="en-US" sz="2400" dirty="0"/>
              <a:t> </a:t>
            </a:r>
            <a:r>
              <a:rPr kumimoji="1" lang="en-US" altLang="ja-JP" sz="2400" dirty="0" smtClean="0"/>
              <a:t>2.5m x D 0.3m x H 0.7m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Emulsion Cloud Chambers 0.5 m</a:t>
            </a:r>
            <a:r>
              <a:rPr kumimoji="1" lang="en-US" altLang="ja-JP" sz="2400" baseline="30000" dirty="0" smtClean="0"/>
              <a:t>2</a:t>
            </a:r>
            <a:r>
              <a:rPr kumimoji="1" lang="en-US" altLang="ja-JP" sz="2400" dirty="0" smtClean="0"/>
              <a:t> includes two 1mm-thick lead plates.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81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 rot="16200000">
            <a:off x="-3043099" y="2475148"/>
            <a:ext cx="7344816" cy="1763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15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PROJECTS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The imaging of La Palma Fault in 1949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901537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3A57-9794-4736-8A5F-BB373927FA07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92625" y="832596"/>
            <a:ext cx="3970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Hernandez, Padron et al.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4053549"/>
            <a:ext cx="2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The emulsion detector will be installed in this October.</a:t>
            </a:r>
            <a:endParaRPr kumimoji="1" lang="ja-JP" altLang="en-US" sz="2800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623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 rot="16200000">
            <a:off x="-3043099" y="2475148"/>
            <a:ext cx="7344816" cy="1763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15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PROJECTS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The imaging of La Palma Fault in 1949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190507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No infrastructure around this site</a:t>
            </a:r>
            <a:br>
              <a:rPr kumimoji="1" lang="en-US" altLang="ja-JP" dirty="0" smtClean="0"/>
            </a:br>
            <a:r>
              <a:rPr kumimoji="1" lang="en-US" altLang="ja-JP" dirty="0" smtClean="0">
                <a:sym typeface="Wingdings" panose="05000000000000000000" pitchFamily="2" charset="2"/>
              </a:rPr>
              <a:t> No power supply</a:t>
            </a:r>
            <a:endParaRPr lang="en-US" altLang="ja-JP" dirty="0"/>
          </a:p>
          <a:p>
            <a:r>
              <a:rPr kumimoji="1" lang="en-US" altLang="ja-JP" dirty="0" smtClean="0"/>
              <a:t>Expected width of the fault is 1m to 10m.</a:t>
            </a:r>
            <a:br>
              <a:rPr kumimoji="1" lang="en-US" altLang="ja-JP" dirty="0" smtClean="0"/>
            </a:br>
            <a:r>
              <a:rPr kumimoji="1" lang="en-US" altLang="ja-JP" dirty="0" smtClean="0">
                <a:sym typeface="Wingdings" panose="05000000000000000000" pitchFamily="2" charset="2"/>
              </a:rPr>
              <a:t> Need high resolution 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76" y="844146"/>
            <a:ext cx="4211960" cy="31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3A57-9794-4736-8A5F-BB373927FA07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92625" y="832596"/>
            <a:ext cx="3970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Hernandez, Padron et al.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45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The technical development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6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5760" y="191840"/>
            <a:ext cx="8568952" cy="1143000"/>
          </a:xfrm>
          <a:solidFill>
            <a:schemeClr val="bg1">
              <a:alpha val="94000"/>
            </a:schemeClr>
          </a:solidFill>
        </p:spPr>
        <p:txBody>
          <a:bodyPr>
            <a:normAutofit/>
          </a:bodyPr>
          <a:lstStyle/>
          <a:p>
            <a:r>
              <a:rPr lang="en-US" altLang="ja-JP" sz="3600" dirty="0" smtClean="0">
                <a:solidFill>
                  <a:srgbClr val="00B0F0"/>
                </a:solidFill>
              </a:rPr>
              <a:t>Large scale production of new</a:t>
            </a:r>
            <a:r>
              <a:rPr kumimoji="1" lang="en-US" altLang="ja-JP" sz="3600" dirty="0" smtClean="0">
                <a:solidFill>
                  <a:srgbClr val="00B0F0"/>
                </a:solidFill>
              </a:rPr>
              <a:t> emulsion films</a:t>
            </a:r>
            <a:endParaRPr kumimoji="1" lang="ja-JP" altLang="en-US" sz="3600" dirty="0">
              <a:solidFill>
                <a:srgbClr val="00B0F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6024" y="1533575"/>
            <a:ext cx="9252520" cy="4977680"/>
          </a:xfrm>
          <a:solidFill>
            <a:schemeClr val="bg1">
              <a:alpha val="82000"/>
            </a:schemeClr>
          </a:solidFill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We have been used the emulsion films which was </a:t>
            </a:r>
            <a:r>
              <a:rPr lang="en-US" altLang="ja-JP" dirty="0" smtClean="0"/>
              <a:t>made</a:t>
            </a:r>
            <a:r>
              <a:rPr kumimoji="1" lang="en-US" altLang="ja-JP" dirty="0" smtClean="0"/>
              <a:t> more than ten years </a:t>
            </a:r>
            <a:r>
              <a:rPr kumimoji="1" lang="en-US" altLang="ja-JP" dirty="0" err="1" smtClean="0"/>
              <a:t>ago.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They</a:t>
            </a:r>
            <a:r>
              <a:rPr kumimoji="1" lang="en-US" altLang="ja-JP" dirty="0" smtClean="0">
                <a:sym typeface="Wingdings" panose="05000000000000000000" pitchFamily="2" charset="2"/>
              </a:rPr>
              <a:t> accumulate all tracks of charged particles passed through </a:t>
            </a:r>
            <a:r>
              <a:rPr lang="en-US" altLang="ja-JP" dirty="0" smtClean="0">
                <a:sym typeface="Wingdings" panose="05000000000000000000" pitchFamily="2" charset="2"/>
              </a:rPr>
              <a:t/>
            </a:r>
            <a:br>
              <a:rPr lang="en-US" altLang="ja-JP" dirty="0" smtClean="0">
                <a:sym typeface="Wingdings" panose="05000000000000000000" pitchFamily="2" charset="2"/>
              </a:rPr>
            </a:br>
            <a:r>
              <a:rPr lang="en-US" altLang="ja-JP" dirty="0" smtClean="0">
                <a:sym typeface="Wingdings" panose="05000000000000000000" pitchFamily="2" charset="2"/>
              </a:rPr>
              <a:t> Too many background</a:t>
            </a:r>
            <a:r>
              <a:rPr lang="en-US" altLang="ja-JP" dirty="0">
                <a:sym typeface="Wingdings" panose="05000000000000000000" pitchFamily="2" charset="2"/>
              </a:rPr>
              <a:t/>
            </a:r>
            <a:br>
              <a:rPr lang="en-US" altLang="ja-JP" dirty="0">
                <a:sym typeface="Wingdings" panose="05000000000000000000" pitchFamily="2" charset="2"/>
              </a:rPr>
            </a:br>
            <a:r>
              <a:rPr lang="en-US" altLang="ja-JP" dirty="0" smtClean="0">
                <a:sym typeface="Wingdings" panose="05000000000000000000" pitchFamily="2" charset="2"/>
              </a:rPr>
              <a:t> Need to increase threshold to recognize the track in emulsion</a:t>
            </a:r>
            <a:br>
              <a:rPr lang="en-US" altLang="ja-JP" dirty="0" smtClean="0">
                <a:sym typeface="Wingdings" panose="05000000000000000000" pitchFamily="2" charset="2"/>
              </a:rPr>
            </a:br>
            <a:r>
              <a:rPr lang="en-US" altLang="ja-JP" dirty="0" smtClean="0">
                <a:sym typeface="Wingdings" panose="05000000000000000000" pitchFamily="2" charset="2"/>
              </a:rPr>
              <a:t> Muon detection efficiency decrease.</a:t>
            </a:r>
          </a:p>
          <a:p>
            <a:r>
              <a:rPr lang="en-US" altLang="ja-JP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Morishima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n-US" altLang="ja-JP" dirty="0" smtClean="0"/>
              <a:t>are going to product the new emulsion film, </a:t>
            </a:r>
            <a:r>
              <a:rPr lang="en-US" altLang="ja-JP" dirty="0"/>
              <a:t>which consists of very sensitive emulsion gel </a:t>
            </a:r>
            <a:r>
              <a:rPr lang="en-US" altLang="ja-JP" dirty="0" smtClean="0"/>
              <a:t>with the order of ~ 1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/day.</a:t>
            </a:r>
            <a:endParaRPr lang="en-US" altLang="ja-JP" dirty="0" smtClean="0">
              <a:sym typeface="Wingdings" panose="05000000000000000000" pitchFamily="2" charset="2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4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00B0F0"/>
                </a:solidFill>
              </a:rPr>
              <a:t>QSS “Quick </a:t>
            </a:r>
            <a:r>
              <a:rPr lang="en-US" altLang="ja-JP" dirty="0">
                <a:solidFill>
                  <a:srgbClr val="00B0F0"/>
                </a:solidFill>
              </a:rPr>
              <a:t>Scanning </a:t>
            </a:r>
            <a:r>
              <a:rPr lang="en-US" altLang="ja-JP" dirty="0" smtClean="0">
                <a:solidFill>
                  <a:srgbClr val="00B0F0"/>
                </a:solidFill>
              </a:rPr>
              <a:t>System”</a:t>
            </a:r>
            <a:r>
              <a:rPr lang="en-US" altLang="ja-JP" dirty="0">
                <a:solidFill>
                  <a:srgbClr val="00B0F0"/>
                </a:solidFill>
              </a:rPr>
              <a:t/>
            </a:r>
            <a:br>
              <a:rPr lang="en-US" altLang="ja-JP" dirty="0">
                <a:solidFill>
                  <a:srgbClr val="00B0F0"/>
                </a:solidFill>
              </a:rPr>
            </a:br>
            <a:r>
              <a:rPr lang="en-US" altLang="ja-JP" dirty="0" smtClean="0">
                <a:solidFill>
                  <a:srgbClr val="00B0F0"/>
                </a:solidFill>
              </a:rPr>
              <a:t>next generation’s scanning system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8356" y="1825624"/>
            <a:ext cx="8507288" cy="4525963"/>
          </a:xfrm>
          <a:solidFill>
            <a:schemeClr val="bg1">
              <a:alpha val="83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QSS are under fine-tuning which consists of low magnification objective lens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large field of view.</a:t>
            </a:r>
            <a:endParaRPr kumimoji="1" lang="en-US" altLang="ja-JP" dirty="0" smtClean="0"/>
          </a:p>
          <a:p>
            <a:r>
              <a:rPr kumimoji="1" lang="en-US" altLang="ja-JP" dirty="0" smtClean="0"/>
              <a:t>4M pix high-speed camera</a:t>
            </a:r>
          </a:p>
          <a:p>
            <a:r>
              <a:rPr lang="en-US" altLang="ja-JP" dirty="0" smtClean="0"/>
              <a:t>Continuous stage moving with constant velocity.</a:t>
            </a:r>
          </a:p>
          <a:p>
            <a:r>
              <a:rPr lang="en-US" altLang="ja-JP" dirty="0" smtClean="0"/>
              <a:t>Track recognition by Multiple GPUs.</a:t>
            </a:r>
            <a:endParaRPr kumimoji="1" lang="en-US" altLang="ja-JP" dirty="0"/>
          </a:p>
          <a:p>
            <a:r>
              <a:rPr lang="en-US" altLang="ja-JP" dirty="0" smtClean="0"/>
              <a:t>150 cm2/hour =  2.7m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/2plates/month/system</a:t>
            </a:r>
          </a:p>
          <a:p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kumimoji="1" lang="en-US" altLang="ja-JP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Bozza</a:t>
            </a: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5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FFFF">
              <a:alpha val="84000"/>
            </a:srgb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The MONSTER readout system : “HTS”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8162" y="1693862"/>
            <a:ext cx="8229600" cy="4525963"/>
          </a:xfrm>
          <a:solidFill>
            <a:srgbClr val="FFFFFF">
              <a:alpha val="83000"/>
            </a:srgbClr>
          </a:solidFill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Sixteen </a:t>
            </a:r>
            <a:r>
              <a:rPr lang="en-US" altLang="ja-JP" dirty="0"/>
              <a:t>CMOS sensors mounted in </a:t>
            </a:r>
            <a:r>
              <a:rPr lang="en-US" altLang="ja-JP" dirty="0" smtClean="0"/>
              <a:t>the grid discontinuously</a:t>
            </a:r>
          </a:p>
          <a:p>
            <a:r>
              <a:rPr lang="en-US" altLang="ja-JP" dirty="0" smtClean="0"/>
              <a:t>30cm-diameter objective lens</a:t>
            </a:r>
          </a:p>
          <a:p>
            <a:r>
              <a:rPr lang="en-US" altLang="ja-JP" dirty="0" smtClean="0"/>
              <a:t>Very quick movement of XY stage with counter mass movement.</a:t>
            </a:r>
          </a:p>
          <a:p>
            <a:r>
              <a:rPr lang="en-US" altLang="ja-JP" dirty="0" smtClean="0"/>
              <a:t>Track recognition of Multiple GPUs.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6000 </a:t>
            </a:r>
            <a:r>
              <a:rPr lang="en-US" altLang="ja-JP" dirty="0"/>
              <a:t>cm2/hour =  </a:t>
            </a:r>
            <a:r>
              <a:rPr lang="en-US" altLang="ja-JP" dirty="0" smtClean="0"/>
              <a:t>108m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/2plates/month/system</a:t>
            </a:r>
            <a:endParaRPr lang="en-US" altLang="ja-JP" dirty="0"/>
          </a:p>
          <a:p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Yoshimoto, Nakano,  et al.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6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3561" y="30544"/>
            <a:ext cx="8229600" cy="710952"/>
          </a:xfrm>
        </p:spPr>
        <p:txBody>
          <a:bodyPr>
            <a:noAutofit/>
          </a:bodyPr>
          <a:lstStyle/>
          <a:p>
            <a:r>
              <a:rPr kumimoji="1" lang="en-US" altLang="ja-JP" sz="5400" dirty="0" smtClean="0">
                <a:solidFill>
                  <a:srgbClr val="00B0F0"/>
                </a:solidFill>
              </a:rPr>
              <a:t>Summary</a:t>
            </a:r>
            <a:endParaRPr kumimoji="1" lang="ja-JP" altLang="en-US" sz="5400" dirty="0">
              <a:solidFill>
                <a:srgbClr val="00B0F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51520" y="1124744"/>
            <a:ext cx="8892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ja-JP" sz="3600" dirty="0" smtClean="0"/>
              <a:t>Emulsion detectors have been used/will be used for </a:t>
            </a:r>
            <a:r>
              <a:rPr lang="en-US" altLang="ja-JP" sz="3600" dirty="0" err="1" smtClean="0"/>
              <a:t>muon</a:t>
            </a:r>
            <a:r>
              <a:rPr lang="en-US" altLang="ja-JP" sz="3600" dirty="0" smtClean="0"/>
              <a:t> </a:t>
            </a:r>
            <a:r>
              <a:rPr lang="en-US" altLang="ja-JP" sz="3600" dirty="0"/>
              <a:t>radiography due to its advantage </a:t>
            </a:r>
            <a:r>
              <a:rPr lang="en-US" altLang="ja-JP" sz="3600" dirty="0" smtClean="0"/>
              <a:t>features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ja-JP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ja-JP" sz="3600" dirty="0" smtClean="0"/>
              <a:t>Recent technical</a:t>
            </a:r>
            <a:r>
              <a:rPr lang="ja-JP" altLang="en-US" sz="3600" dirty="0" smtClean="0"/>
              <a:t> development </a:t>
            </a:r>
            <a:r>
              <a:rPr lang="en-US" altLang="ja-JP" sz="3600" dirty="0" smtClean="0"/>
              <a:t>implies that  the </a:t>
            </a:r>
            <a:r>
              <a:rPr lang="en-US" altLang="ja-JP" sz="3600" dirty="0" err="1" smtClean="0"/>
              <a:t>muon</a:t>
            </a:r>
            <a:r>
              <a:rPr lang="en-US" altLang="ja-JP" sz="3600" dirty="0" smtClean="0"/>
              <a:t> radiography with ~ 10m</a:t>
            </a:r>
            <a:r>
              <a:rPr lang="en-US" altLang="ja-JP" sz="3600" baseline="30000" dirty="0" smtClean="0"/>
              <a:t>2</a:t>
            </a:r>
            <a:r>
              <a:rPr lang="en-US" altLang="ja-JP" sz="3600" dirty="0" smtClean="0"/>
              <a:t> effective area with BG-free (Emulsion Cloud Chamber) is promising.</a:t>
            </a:r>
          </a:p>
        </p:txBody>
      </p:sp>
    </p:spTree>
    <p:extLst>
      <p:ext uri="{BB962C8B-B14F-4D97-AF65-F5344CB8AC3E}">
        <p14:creationId xmlns:p14="http://schemas.microsoft.com/office/powerpoint/2010/main" val="10532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67272" y="-53879"/>
            <a:ext cx="7969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400" dirty="0" smtClean="0">
                <a:solidFill>
                  <a:srgbClr val="00B0F0"/>
                </a:solidFill>
              </a:rPr>
              <a:t>Detector : Nuclear emulsion film</a:t>
            </a:r>
            <a:endParaRPr lang="ja-JP" altLang="en-US" sz="4400" dirty="0">
              <a:solidFill>
                <a:srgbClr val="00B0F0"/>
              </a:solidFill>
            </a:endParaRPr>
          </a:p>
        </p:txBody>
      </p:sp>
      <p:pic>
        <p:nvPicPr>
          <p:cNvPr id="8" name="Picture 927" descr="C:\Miyamoto\work\unzen\ppt\cs-after-d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48197"/>
            <a:ext cx="7538388" cy="536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6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67272" y="-53879"/>
            <a:ext cx="7969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400" dirty="0" smtClean="0">
                <a:solidFill>
                  <a:srgbClr val="00B0F0"/>
                </a:solidFill>
              </a:rPr>
              <a:t>Detector : Nuclear emulsion film</a:t>
            </a:r>
            <a:endParaRPr lang="ja-JP" altLang="en-US" sz="4400" dirty="0">
              <a:solidFill>
                <a:srgbClr val="00B0F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77590" y="1196772"/>
            <a:ext cx="25806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No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Compact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Good stability for hard environment,</a:t>
            </a:r>
            <a:br>
              <a:rPr lang="en-US" altLang="ja-JP" sz="2000" dirty="0" smtClean="0"/>
            </a:br>
            <a:r>
              <a:rPr lang="en-US" altLang="ja-JP" sz="2000" dirty="0" smtClean="0"/>
              <a:t>except &gt; 30 </a:t>
            </a:r>
            <a:r>
              <a:rPr lang="ja-JP" altLang="en-US" sz="2000" dirty="0" smtClean="0"/>
              <a:t>℃</a:t>
            </a:r>
            <a:endParaRPr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T</a:t>
            </a:r>
            <a:r>
              <a:rPr lang="en-US" altLang="ja-JP" sz="2000" dirty="0" smtClean="0"/>
              <a:t>he real-time monitoring is not available  </a:t>
            </a:r>
          </a:p>
          <a:p>
            <a:r>
              <a:rPr kumimoji="1" lang="en-US" altLang="ja-JP" sz="2000" dirty="0" smtClean="0">
                <a:sym typeface="Wingdings" panose="05000000000000000000" pitchFamily="2" charset="2"/>
              </a:rPr>
              <a:t/>
            </a:r>
            <a:br>
              <a:rPr kumimoji="1" lang="en-US" altLang="ja-JP" sz="2000" dirty="0" smtClean="0">
                <a:sym typeface="Wingdings" panose="05000000000000000000" pitchFamily="2" charset="2"/>
              </a:rPr>
            </a:br>
            <a:r>
              <a:rPr kumimoji="1" lang="en-US" altLang="ja-JP" sz="2000" dirty="0" smtClean="0">
                <a:sym typeface="Wingdings" panose="05000000000000000000" pitchFamily="2" charset="2"/>
              </a:rPr>
              <a:t>Need development and scanning by automated readout system </a:t>
            </a:r>
            <a:endParaRPr kumimoji="1" lang="ja-JP" altLang="en-US" sz="20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43842" y="722418"/>
            <a:ext cx="6509358" cy="5390147"/>
            <a:chOff x="2171346" y="1196752"/>
            <a:chExt cx="6509358" cy="5390147"/>
          </a:xfrm>
        </p:grpSpPr>
        <p:pic>
          <p:nvPicPr>
            <p:cNvPr id="7" name="Picture 5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346" y="1748648"/>
              <a:ext cx="6509358" cy="479639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34"/>
            <p:cNvSpPr>
              <a:spLocks noChangeShapeType="1"/>
            </p:cNvSpPr>
            <p:nvPr/>
          </p:nvSpPr>
          <p:spPr bwMode="auto">
            <a:xfrm>
              <a:off x="2195736" y="1700808"/>
              <a:ext cx="6484968" cy="0"/>
            </a:xfrm>
            <a:prstGeom prst="line">
              <a:avLst/>
            </a:prstGeom>
            <a:noFill/>
            <a:ln w="38100">
              <a:solidFill>
                <a:schemeClr val="bg2">
                  <a:lumMod val="40000"/>
                  <a:lumOff val="60000"/>
                </a:schemeClr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ja-JP" altLang="en-US"/>
            </a:p>
          </p:txBody>
        </p:sp>
        <p:sp>
          <p:nvSpPr>
            <p:cNvPr id="11" name="Text Box 535"/>
            <p:cNvSpPr txBox="1">
              <a:spLocks noChangeArrowheads="1"/>
            </p:cNvSpPr>
            <p:nvPr/>
          </p:nvSpPr>
          <p:spPr bwMode="auto">
            <a:xfrm>
              <a:off x="3995936" y="1196752"/>
              <a:ext cx="27169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400" dirty="0"/>
                <a:t>150 micron</a:t>
              </a:r>
            </a:p>
          </p:txBody>
        </p:sp>
        <p:sp>
          <p:nvSpPr>
            <p:cNvPr id="12" name="Line 536"/>
            <p:cNvSpPr>
              <a:spLocks noChangeShapeType="1"/>
            </p:cNvSpPr>
            <p:nvPr/>
          </p:nvSpPr>
          <p:spPr bwMode="auto">
            <a:xfrm flipV="1">
              <a:off x="2267744" y="3283495"/>
              <a:ext cx="5976664" cy="19185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ja-JP" altLang="en-US"/>
            </a:p>
          </p:txBody>
        </p:sp>
        <p:sp>
          <p:nvSpPr>
            <p:cNvPr id="13" name="Text Box 537"/>
            <p:cNvSpPr txBox="1">
              <a:spLocks noChangeArrowheads="1"/>
            </p:cNvSpPr>
            <p:nvPr/>
          </p:nvSpPr>
          <p:spPr bwMode="auto">
            <a:xfrm>
              <a:off x="5820693" y="1700808"/>
              <a:ext cx="27169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ja-JP" sz="2400" dirty="0"/>
                <a:t>microscopic image</a:t>
              </a:r>
            </a:p>
          </p:txBody>
        </p:sp>
        <p:sp>
          <p:nvSpPr>
            <p:cNvPr id="14" name="Rectangle 538"/>
            <p:cNvSpPr>
              <a:spLocks noChangeArrowheads="1"/>
            </p:cNvSpPr>
            <p:nvPr/>
          </p:nvSpPr>
          <p:spPr bwMode="auto">
            <a:xfrm>
              <a:off x="2195736" y="5879013"/>
              <a:ext cx="525658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2000" b="1" dirty="0"/>
                <a:t>Recorded as silver grains </a:t>
              </a:r>
            </a:p>
            <a:p>
              <a:r>
                <a:rPr lang="en-US" altLang="ja-JP" sz="2000" b="1" dirty="0"/>
                <a:t>along the line particle passed through</a:t>
              </a:r>
            </a:p>
          </p:txBody>
        </p:sp>
      </p:grp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7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Break through in 2006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Muon and Neutrino Radiography 2013,  26th June, Tokyo.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"/>
          <a:stretch/>
        </p:blipFill>
        <p:spPr bwMode="auto">
          <a:xfrm>
            <a:off x="130127" y="989460"/>
            <a:ext cx="4441873" cy="460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259632" y="577622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Tanaka and Nakano et al., 2007</a:t>
            </a:r>
            <a:endParaRPr kumimoji="1" lang="ja-JP" altLang="en-US" sz="28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0036"/>
            <a:ext cx="4435345" cy="38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02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1556792"/>
            <a:ext cx="8229600" cy="2448272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Recent observations</a:t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 and going-on projects</a:t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by emulsion detectors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73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907968"/>
            <a:ext cx="7581900" cy="54483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4569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 err="1" smtClean="0">
                <a:solidFill>
                  <a:srgbClr val="00B0F0"/>
                </a:solidFill>
              </a:rPr>
              <a:t>Unzen</a:t>
            </a:r>
            <a:r>
              <a:rPr lang="en-US" altLang="ja-JP" sz="3600" dirty="0" smtClean="0">
                <a:solidFill>
                  <a:srgbClr val="00B0F0"/>
                </a:solidFill>
              </a:rPr>
              <a:t> lava dome imaging </a:t>
            </a:r>
            <a:r>
              <a:rPr lang="en-US" altLang="ja-JP" sz="3600" b="1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Miyamoto et al </a:t>
            </a:r>
            <a:endParaRPr lang="ja-JP" altLang="en-US" sz="3600" b="1" i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右矢印 36"/>
          <p:cNvSpPr/>
          <p:nvPr/>
        </p:nvSpPr>
        <p:spPr>
          <a:xfrm>
            <a:off x="3250552" y="2270152"/>
            <a:ext cx="396044" cy="32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76416" y="2141169"/>
            <a:ext cx="13381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Detector is here</a:t>
            </a:r>
            <a:endParaRPr kumimoji="1"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cxnSp>
        <p:nvCxnSpPr>
          <p:cNvPr id="27" name="直線矢印コネクタ 26"/>
          <p:cNvCxnSpPr/>
          <p:nvPr/>
        </p:nvCxnSpPr>
        <p:spPr>
          <a:xfrm rot="-1800000">
            <a:off x="3938137" y="1640861"/>
            <a:ext cx="2656497" cy="174496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3668947" y="2387837"/>
            <a:ext cx="2656497" cy="191945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012473" y="234888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Tan = -0.60 rad</a:t>
            </a:r>
            <a:br>
              <a:rPr kumimoji="1" lang="en-US" altLang="ja-JP" dirty="0" smtClean="0"/>
            </a:br>
            <a:r>
              <a:rPr kumimoji="1" lang="en-US" altLang="ja-JP" dirty="0" smtClean="0"/>
              <a:t> - 30 </a:t>
            </a:r>
            <a:r>
              <a:rPr kumimoji="1" lang="en-US" altLang="ja-JP" dirty="0" err="1" smtClean="0"/>
              <a:t>deg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240888" y="5319151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Tan = +0.60 rad</a:t>
            </a:r>
            <a:br>
              <a:rPr kumimoji="1" lang="en-US" altLang="ja-JP" dirty="0" smtClean="0"/>
            </a:br>
            <a:r>
              <a:rPr kumimoji="1" lang="en-US" altLang="ja-JP" dirty="0" smtClean="0"/>
              <a:t>+30 </a:t>
            </a:r>
            <a:r>
              <a:rPr kumimoji="1" lang="en-US" altLang="ja-JP" dirty="0" err="1" smtClean="0"/>
              <a:t>deg</a:t>
            </a:r>
            <a:endParaRPr kumimoji="1" lang="ja-JP" altLang="en-US" dirty="0"/>
          </a:p>
        </p:txBody>
      </p:sp>
      <p:cxnSp>
        <p:nvCxnSpPr>
          <p:cNvPr id="43" name="直線矢印コネクタ 42"/>
          <p:cNvCxnSpPr/>
          <p:nvPr/>
        </p:nvCxnSpPr>
        <p:spPr>
          <a:xfrm rot="1800000">
            <a:off x="3076850" y="2968123"/>
            <a:ext cx="2656497" cy="174496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4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280987"/>
            <a:ext cx="8915400" cy="629602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51520" y="136524"/>
            <a:ext cx="6912768" cy="700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0" y="288924"/>
            <a:ext cx="797141" cy="4292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1520" y="87906"/>
            <a:ext cx="877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 smtClean="0">
                <a:solidFill>
                  <a:srgbClr val="00B0F0"/>
                </a:solidFill>
              </a:rPr>
              <a:t>Observed </a:t>
            </a:r>
            <a:r>
              <a:rPr lang="en-US" altLang="ja-JP" sz="4800" dirty="0" err="1" smtClean="0">
                <a:solidFill>
                  <a:srgbClr val="00B0F0"/>
                </a:solidFill>
              </a:rPr>
              <a:t>muon</a:t>
            </a:r>
            <a:r>
              <a:rPr lang="en-US" altLang="ja-JP" sz="4800" dirty="0" smtClean="0">
                <a:solidFill>
                  <a:srgbClr val="00B0F0"/>
                </a:solidFill>
              </a:rPr>
              <a:t>/Expected ratio</a:t>
            </a:r>
            <a:endParaRPr kumimoji="1" lang="ja-JP" altLang="en-US" sz="4800" dirty="0">
              <a:solidFill>
                <a:srgbClr val="00B0F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-1238851" y="191898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Tan( elevation - 10.5 </a:t>
            </a:r>
            <a:r>
              <a:rPr lang="en-US" altLang="ja-JP" dirty="0" err="1" smtClean="0"/>
              <a:t>deg</a:t>
            </a:r>
            <a:r>
              <a:rPr lang="en-US" altLang="ja-JP" dirty="0" smtClean="0"/>
              <a:t> 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47363" y="58859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Tan</a:t>
            </a:r>
            <a:r>
              <a:rPr lang="en-US" altLang="ja-JP" dirty="0"/>
              <a:t>( azimuth - </a:t>
            </a:r>
            <a:r>
              <a:rPr lang="en-US" altLang="ja-JP" dirty="0" smtClean="0"/>
              <a:t>127.5 </a:t>
            </a:r>
            <a:r>
              <a:rPr lang="en-US" altLang="ja-JP" dirty="0" err="1" smtClean="0"/>
              <a:t>deg</a:t>
            </a:r>
            <a:r>
              <a:rPr lang="en-US" altLang="ja-JP" dirty="0" smtClean="0"/>
              <a:t> 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47363" y="58859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Tan</a:t>
            </a:r>
            <a:r>
              <a:rPr lang="en-US" altLang="ja-JP" dirty="0"/>
              <a:t>( azimuth - </a:t>
            </a:r>
            <a:r>
              <a:rPr lang="en-US" altLang="ja-JP" dirty="0" smtClean="0"/>
              <a:t>127.5 </a:t>
            </a:r>
            <a:r>
              <a:rPr lang="en-US" altLang="ja-JP" dirty="0" err="1" smtClean="0"/>
              <a:t>deg</a:t>
            </a:r>
            <a:r>
              <a:rPr lang="en-US" altLang="ja-JP" dirty="0" smtClean="0"/>
              <a:t> 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555374" y="2404262"/>
            <a:ext cx="432048" cy="360040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 rot="19909648">
            <a:off x="2243633" y="2721966"/>
            <a:ext cx="1753628" cy="45642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63800" y="2632681"/>
            <a:ext cx="33206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01722" y="2429282"/>
            <a:ext cx="33206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</a:rPr>
              <a:t>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480122" y="2953817"/>
            <a:ext cx="1235893" cy="849040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40519" y="3289062"/>
            <a:ext cx="33206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B050"/>
                </a:solidFill>
              </a:rPr>
              <a:t>B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/>
          <a:srcRect l="10283" t="83203" r="34516" b="9960"/>
          <a:stretch/>
        </p:blipFill>
        <p:spPr>
          <a:xfrm>
            <a:off x="1035295" y="3819483"/>
            <a:ext cx="4896544" cy="456646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179512" y="4276128"/>
            <a:ext cx="6984776" cy="2177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70871" y="428966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Tan</a:t>
            </a:r>
            <a:r>
              <a:rPr lang="en-US" altLang="ja-JP" dirty="0"/>
              <a:t>( azimuth - </a:t>
            </a:r>
            <a:r>
              <a:rPr lang="en-US" altLang="ja-JP" dirty="0" smtClean="0"/>
              <a:t>127.5 </a:t>
            </a:r>
            <a:r>
              <a:rPr lang="en-US" altLang="ja-JP" dirty="0" err="1" smtClean="0"/>
              <a:t>deg</a:t>
            </a:r>
            <a:r>
              <a:rPr lang="en-US" altLang="ja-JP" dirty="0" smtClean="0"/>
              <a:t> 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/>
          <a:srcRect l="66059" t="9836" r="27479" b="11248"/>
          <a:stretch/>
        </p:blipFill>
        <p:spPr>
          <a:xfrm>
            <a:off x="5966879" y="869400"/>
            <a:ext cx="576064" cy="3406728"/>
          </a:xfrm>
          <a:prstGeom prst="rect">
            <a:avLst/>
          </a:prstGeom>
        </p:spPr>
      </p:pic>
      <p:cxnSp>
        <p:nvCxnSpPr>
          <p:cNvPr id="15" name="直線矢印コネクタ 14"/>
          <p:cNvCxnSpPr/>
          <p:nvPr/>
        </p:nvCxnSpPr>
        <p:spPr>
          <a:xfrm flipH="1">
            <a:off x="1073324" y="3812382"/>
            <a:ext cx="609096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51520" y="4572877"/>
            <a:ext cx="88566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detector cannot discriminate </a:t>
            </a:r>
            <a:r>
              <a:rPr kumimoji="1" lang="en-US" altLang="ja-JP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kumimoji="1" lang="en-US" altLang="ja-JP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 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3200" dirty="0" smtClean="0">
                <a:solidFill>
                  <a:srgbClr val="FF0000"/>
                </a:solidFill>
              </a:rPr>
              <a:t>A</a:t>
            </a:r>
            <a:r>
              <a:rPr kumimoji="1" lang="en-US" altLang="ja-JP" sz="3200" dirty="0" smtClean="0"/>
              <a:t> : Observed/Expected &gt; 100 </a:t>
            </a:r>
            <a:r>
              <a:rPr kumimoji="1" lang="en-US" altLang="ja-JP" sz="3200" dirty="0" smtClean="0">
                <a:sym typeface="Wingdings" panose="05000000000000000000" pitchFamily="2" charset="2"/>
              </a:rPr>
              <a:t> </a:t>
            </a:r>
            <a:r>
              <a:rPr kumimoji="1" lang="en-US" altLang="ja-JP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BG dominant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3200" dirty="0" smtClean="0">
                <a:solidFill>
                  <a:srgbClr val="00B050"/>
                </a:solidFill>
              </a:rPr>
              <a:t>B</a:t>
            </a:r>
            <a:r>
              <a:rPr lang="en-US" altLang="ja-JP" sz="3200" dirty="0" smtClean="0"/>
              <a:t> : Observed/Expected = several </a:t>
            </a:r>
            <a:r>
              <a:rPr lang="en-US" altLang="ja-JP" sz="3200" dirty="0" smtClean="0">
                <a:sym typeface="Wingdings" panose="05000000000000000000" pitchFamily="2" charset="2"/>
              </a:rPr>
              <a:t> </a:t>
            </a:r>
            <a:r>
              <a:rPr lang="en-US" altLang="ja-JP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BG dominant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3200" dirty="0" smtClean="0">
                <a:solidFill>
                  <a:srgbClr val="0000FF"/>
                </a:solidFill>
              </a:rPr>
              <a:t>C</a:t>
            </a:r>
            <a:r>
              <a:rPr kumimoji="1" lang="en-US" altLang="ja-JP" sz="3200" dirty="0" smtClean="0"/>
              <a:t> : </a:t>
            </a:r>
            <a:r>
              <a:rPr lang="en-US" altLang="ja-JP" sz="3200" dirty="0" smtClean="0"/>
              <a:t>Observed/Expected &lt; 1.0</a:t>
            </a:r>
            <a:r>
              <a:rPr lang="en-US" altLang="ja-JP" sz="3200" dirty="0" smtClean="0">
                <a:sym typeface="Wingdings" panose="05000000000000000000" pitchFamily="2" charset="2"/>
              </a:rPr>
              <a:t> </a:t>
            </a:r>
            <a:r>
              <a:rPr lang="en-US" altLang="ja-JP" sz="3200" dirty="0" smtClean="0">
                <a:solidFill>
                  <a:srgbClr val="0000FF"/>
                </a:solidFill>
                <a:sym typeface="Wingdings" panose="05000000000000000000" pitchFamily="2" charset="2"/>
              </a:rPr>
              <a:t>It seems </a:t>
            </a:r>
            <a:r>
              <a:rPr lang="en-US" altLang="ja-JP" sz="3200" dirty="0">
                <a:solidFill>
                  <a:srgbClr val="0000FF"/>
                </a:solidFill>
                <a:sym typeface="Wingdings" panose="05000000000000000000" pitchFamily="2" charset="2"/>
              </a:rPr>
              <a:t>n</a:t>
            </a:r>
            <a:r>
              <a:rPr lang="en-US" altLang="ja-JP" sz="3200" dirty="0" smtClean="0">
                <a:solidFill>
                  <a:srgbClr val="0000FF"/>
                </a:solidFill>
                <a:sym typeface="Wingdings" panose="05000000000000000000" pitchFamily="2" charset="2"/>
              </a:rPr>
              <a:t>o BG ? </a:t>
            </a:r>
            <a:endParaRPr lang="en-US" altLang="ja-JP" sz="3200" u="sng" dirty="0" smtClean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959731" y="114330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100</a:t>
            </a:r>
            <a:endParaRPr kumimoji="1" lang="ja-JP" altLang="en-US" sz="1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959731" y="196771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200</a:t>
            </a:r>
            <a:endParaRPr kumimoji="1" lang="ja-JP" altLang="en-US" sz="14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148064" y="2702079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300</a:t>
            </a:r>
            <a:endParaRPr kumimoji="1" lang="ja-JP" altLang="en-US" sz="1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975553" y="304904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500</a:t>
            </a:r>
            <a:endParaRPr kumimoji="1" lang="ja-JP" altLang="en-US" sz="14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316733" y="296309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400</a:t>
            </a:r>
            <a:endParaRPr kumimoji="1" lang="ja-JP" altLang="en-US" sz="1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148064" y="338760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600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278588" y="3618191"/>
            <a:ext cx="191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Zenith = 90.0 </a:t>
            </a:r>
            <a:r>
              <a:rPr kumimoji="1" lang="en-US" altLang="ja-JP" dirty="0" err="1" smtClean="0"/>
              <a:t>deg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32240" y="1143300"/>
            <a:ext cx="2458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Assuming the density of mountain is 2.5g/cc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49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33C-CE67-416D-88AC-D3A1801F6B38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87906"/>
            <a:ext cx="877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 smtClean="0">
                <a:solidFill>
                  <a:srgbClr val="00B0F0"/>
                </a:solidFill>
              </a:rPr>
              <a:t>Q. What is the BG source ?</a:t>
            </a:r>
          </a:p>
          <a:p>
            <a:pPr algn="ctr"/>
            <a:r>
              <a:rPr lang="en-US" altLang="ja-JP" sz="4800" dirty="0" smtClean="0">
                <a:solidFill>
                  <a:srgbClr val="00B0F0"/>
                </a:solidFill>
              </a:rPr>
              <a:t>A. Low momentum particles</a:t>
            </a:r>
            <a:endParaRPr kumimoji="1" lang="ja-JP" altLang="en-US" sz="4800" dirty="0">
              <a:solidFill>
                <a:srgbClr val="00B0F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0130" y="1412776"/>
            <a:ext cx="87095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3200" dirty="0" smtClean="0"/>
              <a:t>The experimental </a:t>
            </a:r>
            <a:r>
              <a:rPr lang="en-US" altLang="ja-JP" sz="3200" dirty="0"/>
              <a:t>s</a:t>
            </a:r>
            <a:r>
              <a:rPr lang="en-US" altLang="ja-JP" sz="3200" dirty="0" smtClean="0"/>
              <a:t>tudy </a:t>
            </a:r>
            <a:r>
              <a:rPr lang="en-US" altLang="ja-JP" sz="3200" dirty="0"/>
              <a:t>on background source of </a:t>
            </a:r>
            <a:r>
              <a:rPr lang="en-US" altLang="ja-JP" sz="3200" dirty="0" err="1"/>
              <a:t>muon</a:t>
            </a:r>
            <a:r>
              <a:rPr lang="en-US" altLang="ja-JP" sz="3200" dirty="0"/>
              <a:t> radiography </a:t>
            </a:r>
            <a:r>
              <a:rPr lang="en-US" altLang="ja-JP" sz="3200" dirty="0" smtClean="0"/>
              <a:t>using the detector </a:t>
            </a:r>
            <a:r>
              <a:rPr lang="en-US" altLang="ja-JP" sz="3200" dirty="0" smtClean="0">
                <a:solidFill>
                  <a:srgbClr val="FF0000"/>
                </a:solidFill>
              </a:rPr>
              <a:t>which can discriminate </a:t>
            </a:r>
            <a:r>
              <a:rPr lang="en-US" altLang="ja-JP" sz="3200" dirty="0" err="1" smtClean="0">
                <a:solidFill>
                  <a:srgbClr val="FF0000"/>
                </a:solidFill>
              </a:rPr>
              <a:t>GeV</a:t>
            </a:r>
            <a:r>
              <a:rPr lang="en-US" altLang="ja-JP" sz="3200" dirty="0" smtClean="0">
                <a:solidFill>
                  <a:srgbClr val="FF0000"/>
                </a:solidFill>
              </a:rPr>
              <a:t>/c order momentum</a:t>
            </a:r>
            <a:r>
              <a:rPr lang="en-US" altLang="ja-JP" sz="3200" dirty="0" smtClean="0"/>
              <a:t> of the particles ( Emulsion Cloud Chamber ) was done around the Mt. </a:t>
            </a:r>
            <a:r>
              <a:rPr lang="en-US" altLang="ja-JP" sz="3200" dirty="0" err="1" smtClean="0"/>
              <a:t>Usu</a:t>
            </a:r>
            <a:r>
              <a:rPr lang="en-US" altLang="ja-JP" sz="3200" dirty="0" smtClean="0"/>
              <a:t> and </a:t>
            </a:r>
            <a:r>
              <a:rPr lang="en-US" altLang="ja-JP" sz="3200" dirty="0" err="1" smtClean="0"/>
              <a:t>showa-shinzan</a:t>
            </a:r>
            <a:r>
              <a:rPr lang="en-US" altLang="ja-JP" sz="3200" dirty="0" smtClean="0"/>
              <a:t> by </a:t>
            </a:r>
            <a:r>
              <a:rPr lang="en-US" altLang="ja-JP" sz="32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Nishiyama</a:t>
            </a:r>
            <a:r>
              <a:rPr lang="en-US" altLang="ja-JP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</a:t>
            </a:r>
            <a:r>
              <a:rPr lang="en-US" altLang="ja-JP" sz="3200" dirty="0" smtClean="0"/>
              <a:t>.</a:t>
            </a:r>
            <a:endParaRPr lang="ja-JP" altLang="ja-JP" sz="3200" dirty="0"/>
          </a:p>
          <a:p>
            <a:endParaRPr kumimoji="1" lang="en-US" altLang="ja-JP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3200" dirty="0"/>
              <a:t>This study confirms that the source of background noise is </a:t>
            </a:r>
            <a:r>
              <a:rPr lang="en-US" altLang="ja-JP" sz="3200" dirty="0" smtClean="0"/>
              <a:t>low-momenta(&lt;1GeV) </a:t>
            </a:r>
            <a:r>
              <a:rPr lang="en-US" altLang="ja-JP" sz="3200" dirty="0"/>
              <a:t>charged particles</a:t>
            </a:r>
            <a:r>
              <a:rPr lang="en-US" altLang="ja-JP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54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36096" y="-146674"/>
            <a:ext cx="3923928" cy="2420888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Stromboli</a:t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It</a:t>
            </a:r>
            <a:r>
              <a:rPr lang="en-US" altLang="ja-JP" dirty="0" smtClean="0">
                <a:solidFill>
                  <a:srgbClr val="00B0F0"/>
                </a:solidFill>
              </a:rPr>
              <a:t>aly</a:t>
            </a:r>
            <a:br>
              <a:rPr lang="en-US" altLang="ja-JP" dirty="0" smtClean="0">
                <a:solidFill>
                  <a:srgbClr val="00B0F0"/>
                </a:solidFill>
              </a:rPr>
            </a:br>
            <a:r>
              <a:rPr lang="en-US" altLang="ja-JP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US" altLang="ja-JP" sz="32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Tioukov</a:t>
            </a:r>
            <a:r>
              <a:rPr lang="en-US" altLang="ja-JP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4581128"/>
            <a:ext cx="3851920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The</a:t>
            </a:r>
            <a:r>
              <a:rPr kumimoji="1" lang="en-US" altLang="ja-JP" sz="2400" dirty="0" smtClean="0"/>
              <a:t> imaging of conduit is critical for the eruption dynamics model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 smtClean="0"/>
              <a:t>The </a:t>
            </a:r>
            <a:r>
              <a:rPr lang="en-US" altLang="ja-JP" sz="2400" dirty="0" smtClean="0"/>
              <a:t>preliminary image of Stromboli will be shown.</a:t>
            </a:r>
            <a:endParaRPr kumimoji="1" lang="ja-JP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0" y="-171401"/>
            <a:ext cx="5953222" cy="446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 descr="DSCF2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5153" y="2924944"/>
            <a:ext cx="5580112" cy="418508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3A57-9794-4736-8A5F-BB373927FA07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Muon and Neutrino Radiography 2013,  26th June, Tokyo.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01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937</Words>
  <Application>Microsoft Office PowerPoint</Application>
  <PresentationFormat>画面に合わせる (4:3)</PresentationFormat>
  <Paragraphs>151</Paragraphs>
  <Slides>19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4" baseType="lpstr">
      <vt:lpstr>ＭＳ Ｐゴシック</vt:lpstr>
      <vt:lpstr>Arial</vt:lpstr>
      <vt:lpstr>Calibri</vt:lpstr>
      <vt:lpstr>Wingdings</vt:lpstr>
      <vt:lpstr>Office ​​テーマ</vt:lpstr>
      <vt:lpstr>Nuclear emulsion:  the review of the recent observations and the development of technologies</vt:lpstr>
      <vt:lpstr>PowerPoint プレゼンテーション</vt:lpstr>
      <vt:lpstr>PowerPoint プレゼンテーション</vt:lpstr>
      <vt:lpstr>Break through in 2006</vt:lpstr>
      <vt:lpstr>Recent observations  and going-on projects by emulsion detectors</vt:lpstr>
      <vt:lpstr>PowerPoint プレゼンテーション</vt:lpstr>
      <vt:lpstr>PowerPoint プレゼンテーション</vt:lpstr>
      <vt:lpstr>PowerPoint プレゼンテーション</vt:lpstr>
      <vt:lpstr>Stromboli Italy by Tioukov et al.</vt:lpstr>
      <vt:lpstr>Stromboli Italy by Tioukov et al.</vt:lpstr>
      <vt:lpstr>Mt. Teide @ Tenerife, Canary Island</vt:lpstr>
      <vt:lpstr>PowerPoint プレゼンテーション</vt:lpstr>
      <vt:lpstr>The imaging of La Palma Fault in 1949</vt:lpstr>
      <vt:lpstr>The imaging of La Palma Fault in 1949</vt:lpstr>
      <vt:lpstr>The technical development</vt:lpstr>
      <vt:lpstr>Large scale production of new emulsion films</vt:lpstr>
      <vt:lpstr>QSS “Quick Scanning System” next generation’s scanning system</vt:lpstr>
      <vt:lpstr>The MONSTER readout system : “HTS”</vt:lpstr>
      <vt:lpstr>Summary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CHEER</dc:creator>
  <cp:lastModifiedBy>miyamoto</cp:lastModifiedBy>
  <cp:revision>71</cp:revision>
  <dcterms:created xsi:type="dcterms:W3CDTF">2013-04-05T06:14:53Z</dcterms:created>
  <dcterms:modified xsi:type="dcterms:W3CDTF">2013-07-26T01:15:35Z</dcterms:modified>
</cp:coreProperties>
</file>