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9" r:id="rId4"/>
    <p:sldId id="280" r:id="rId5"/>
    <p:sldId id="281" r:id="rId6"/>
    <p:sldId id="282" r:id="rId7"/>
    <p:sldId id="322" r:id="rId8"/>
    <p:sldId id="257" r:id="rId9"/>
    <p:sldId id="288" r:id="rId10"/>
    <p:sldId id="291" r:id="rId11"/>
    <p:sldId id="330" r:id="rId12"/>
    <p:sldId id="292" r:id="rId13"/>
    <p:sldId id="308" r:id="rId14"/>
    <p:sldId id="339" r:id="rId15"/>
    <p:sldId id="332" r:id="rId16"/>
    <p:sldId id="333" r:id="rId17"/>
    <p:sldId id="334" r:id="rId18"/>
    <p:sldId id="335" r:id="rId19"/>
    <p:sldId id="338" r:id="rId20"/>
    <p:sldId id="331" r:id="rId21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3300"/>
    <a:srgbClr val="FFFF00"/>
    <a:srgbClr val="00FFFF"/>
    <a:srgbClr val="0099FF"/>
    <a:srgbClr val="00FF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4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ACA0EB-AF77-427B-A543-53C92377BD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4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85289C-7765-4BE9-BE11-D89E217B43FF}" type="slidenum">
              <a:rPr lang="en-US" altLang="ja-JP"/>
              <a:pPr eaLnBrk="1" hangingPunct="1"/>
              <a:t>10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69E7E8-67EE-44BF-8E27-38E6E46E6F2D}" type="slidenum">
              <a:rPr lang="en-US" altLang="ja-JP"/>
              <a:pPr eaLnBrk="1" hangingPunct="1"/>
              <a:t>11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21AAE63-5C87-40C7-AAA7-E7BFB48BBB40}" type="slidenum">
              <a:rPr lang="en-US" altLang="ja-JP"/>
              <a:pPr eaLnBrk="1" hangingPunct="1"/>
              <a:t>12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2CBF96-D1E0-4CD1-8F4A-1EC05340BB73}" type="slidenum">
              <a:rPr lang="en-US" altLang="ja-JP"/>
              <a:pPr eaLnBrk="1" hangingPunct="1"/>
              <a:t>13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81D8FB13-00F9-405B-8D18-9E847F6CE165}" type="slidenum">
              <a:rPr lang="en-US" altLang="ja-JP" smtClean="0"/>
              <a:pPr eaLnBrk="1" hangingPunct="1"/>
              <a:t>14</a:t>
            </a:fld>
            <a:endParaRPr lang="en-US" altLang="ja-JP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0ED93E23-93F4-4213-BA65-F1396397A152}" type="slidenum">
              <a:rPr lang="en-US" altLang="ja-JP" smtClean="0"/>
              <a:pPr eaLnBrk="1" hangingPunct="1"/>
              <a:t>15</a:t>
            </a:fld>
            <a:endParaRPr lang="en-US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E827B057-1B5B-4DF3-BBE2-D1A35CA4C74F}" type="slidenum">
              <a:rPr lang="en-US" altLang="ja-JP" smtClean="0"/>
              <a:pPr eaLnBrk="1" hangingPunct="1"/>
              <a:t>16</a:t>
            </a:fld>
            <a:endParaRPr lang="en-US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4A822-130B-4A0A-B17A-ECFA3F230CAE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D797D411-1E1D-4DCE-9D0E-3F6D814C3D42}" type="slidenum">
              <a:rPr lang="en-US" altLang="ja-JP" smtClean="0"/>
              <a:pPr eaLnBrk="1" hangingPunct="1"/>
              <a:t>19</a:t>
            </a:fld>
            <a:endParaRPr lang="en-US" altLang="ja-JP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A040-8493-4BB4-8EF0-F524B4EFBB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265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F7A8-F044-4123-8FAF-CBF768DA86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673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1622-BDF3-435D-BF6A-10440EC164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111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EAF2-5409-409E-9929-3B0BD72F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304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EAD6-569C-420B-8571-8E19925D6C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274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9126-995D-41C6-B261-95517E58DE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07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7FD3-33DE-4E56-9C9A-C0EB668F0C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523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6A76-F43A-449F-961B-219CF57D14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4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5F10-46CC-4B96-A41C-0D83968F59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80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EE18-0372-4F17-8BF9-FBCCDB213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659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44ED-FCA9-49AC-9399-6F4472373D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6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215396-8A88-47AE-9EBE-1E70B8F3C6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4788" y="549275"/>
            <a:ext cx="6553200" cy="1470025"/>
          </a:xfrm>
        </p:spPr>
        <p:txBody>
          <a:bodyPr/>
          <a:lstStyle/>
          <a:p>
            <a:pPr algn="l" eaLnBrk="1" hangingPunct="1"/>
            <a:r>
              <a:rPr lang="en-US" altLang="ja-JP" sz="3200" smtClean="0">
                <a:latin typeface="Comic Sans MS" pitchFamily="66" charset="0"/>
              </a:rPr>
              <a:t>Review on Modern Volcanology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133600"/>
            <a:ext cx="7921625" cy="1223963"/>
          </a:xfrm>
        </p:spPr>
        <p:txBody>
          <a:bodyPr/>
          <a:lstStyle/>
          <a:p>
            <a:pPr eaLnBrk="1" hangingPunct="1"/>
            <a:r>
              <a:rPr lang="it-IT" altLang="ja-JP" sz="2400" smtClean="0">
                <a:latin typeface="Comic Sans MS" pitchFamily="66" charset="0"/>
              </a:rPr>
              <a:t>Takeshi Nishimura</a:t>
            </a:r>
          </a:p>
          <a:p>
            <a:pPr eaLnBrk="1" hangingPunct="1"/>
            <a:endParaRPr lang="en-US" altLang="ja-JP" sz="2400" baseline="30000" smtClean="0">
              <a:latin typeface="Comic Sans MS" pitchFamily="66" charset="0"/>
            </a:endParaRPr>
          </a:p>
          <a:p>
            <a:pPr eaLnBrk="1" hangingPunct="1"/>
            <a:r>
              <a:rPr lang="en-US" altLang="ja-JP" sz="2400" smtClean="0">
                <a:latin typeface="Comic Sans MS" pitchFamily="66" charset="0"/>
              </a:rPr>
              <a:t>Department of Geophysics, Tohoku University</a:t>
            </a:r>
            <a:endParaRPr lang="it-IT" altLang="ja-JP" sz="2400" baseline="30000" smtClean="0">
              <a:latin typeface="Comic Sans MS" pitchFamily="66" charset="0"/>
            </a:endParaRPr>
          </a:p>
        </p:txBody>
      </p:sp>
      <p:sp>
        <p:nvSpPr>
          <p:cNvPr id="2052" name="テキスト ボックス 1"/>
          <p:cNvSpPr txBox="1">
            <a:spLocks noChangeArrowheads="1"/>
          </p:cNvSpPr>
          <p:nvPr/>
        </p:nvSpPr>
        <p:spPr bwMode="auto">
          <a:xfrm>
            <a:off x="1040065" y="4005064"/>
            <a:ext cx="700384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b="1" dirty="0" smtClean="0"/>
              <a:t>Understanding the Magma Activity beneath Volcanoes</a:t>
            </a:r>
          </a:p>
          <a:p>
            <a:pPr algn="l" eaLnBrk="1" hangingPunct="1"/>
            <a:endParaRPr lang="en-US" altLang="ja-JP" sz="2000" dirty="0" smtClean="0"/>
          </a:p>
          <a:p>
            <a:pPr algn="l" eaLnBrk="1" hangingPunct="1"/>
            <a:r>
              <a:rPr lang="en-US" altLang="ja-JP" sz="2000" dirty="0" smtClean="0"/>
              <a:t>Magma or volcanic fluids distributions</a:t>
            </a:r>
          </a:p>
          <a:p>
            <a:pPr algn="l" eaLnBrk="1" hangingPunct="1"/>
            <a:r>
              <a:rPr lang="en-US" altLang="ja-JP" sz="2000" dirty="0" smtClean="0"/>
              <a:t>Magma locations and behavior </a:t>
            </a:r>
          </a:p>
          <a:p>
            <a:pPr algn="l" eaLnBrk="1" hangingPunct="1"/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from geophysical observation </a:t>
            </a:r>
          </a:p>
          <a:p>
            <a:pPr algn="l" eaLnBrk="1" hangingPunct="1"/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(seismic, GPS, tilt, strain meters, etc.)</a:t>
            </a:r>
          </a:p>
          <a:p>
            <a:pPr algn="l" eaLnBrk="1" hangingPunct="1"/>
            <a:endParaRPr lang="ja-JP" altLang="en-US" sz="2000" dirty="0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4389147" y="18864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708400" y="1125538"/>
            <a:ext cx="4735513" cy="5399087"/>
            <a:chOff x="1882" y="255"/>
            <a:chExt cx="3311" cy="3905"/>
          </a:xfrm>
        </p:grpSpPr>
        <p:pic>
          <p:nvPicPr>
            <p:cNvPr id="15371" name="Picture 3" descr="magma_asc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55"/>
              <a:ext cx="3286" cy="3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Rectangle 4"/>
            <p:cNvSpPr>
              <a:spLocks noChangeArrowheads="1"/>
            </p:cNvSpPr>
            <p:nvPr/>
          </p:nvSpPr>
          <p:spPr bwMode="auto">
            <a:xfrm>
              <a:off x="4536" y="1842"/>
              <a:ext cx="65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22300" y="163513"/>
            <a:ext cx="80422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400" dirty="0"/>
              <a:t>Schematic illustration of Magma Ascent in Shallow Depth </a:t>
            </a:r>
            <a:endParaRPr lang="ja-JP" altLang="en-US" sz="2400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67544" y="2492896"/>
            <a:ext cx="439261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FF"/>
                </a:solidFill>
              </a:rPr>
              <a:t>・</a:t>
            </a:r>
            <a:r>
              <a:rPr lang="en-US" altLang="ja-JP" sz="2000" dirty="0">
                <a:solidFill>
                  <a:srgbClr val="0000FF"/>
                </a:solidFill>
              </a:rPr>
              <a:t>Without Degassing </a:t>
            </a:r>
          </a:p>
          <a:p>
            <a:pPr algn="l" eaLnBrk="1" hangingPunct="1"/>
            <a:r>
              <a:rPr lang="en-US" altLang="ja-JP" sz="2000" dirty="0">
                <a:solidFill>
                  <a:srgbClr val="0000FF"/>
                </a:solidFill>
              </a:rPr>
              <a:t>   →</a:t>
            </a:r>
            <a:r>
              <a:rPr lang="ja-JP" altLang="en-US" sz="2000" dirty="0">
                <a:solidFill>
                  <a:srgbClr val="0000FF"/>
                </a:solidFill>
              </a:rPr>
              <a:t>　</a:t>
            </a:r>
            <a:r>
              <a:rPr lang="en-US" altLang="ja-JP" sz="2000" dirty="0">
                <a:solidFill>
                  <a:srgbClr val="0000FF"/>
                </a:solidFill>
              </a:rPr>
              <a:t>Explosive Eruption</a:t>
            </a:r>
          </a:p>
          <a:p>
            <a:pPr algn="l" eaLnBrk="1" hangingPunct="1"/>
            <a:r>
              <a:rPr lang="ja-JP" altLang="en-US" sz="2000" dirty="0">
                <a:solidFill>
                  <a:srgbClr val="0000FF"/>
                </a:solidFill>
              </a:rPr>
              <a:t>　　　（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Plinian</a:t>
            </a:r>
            <a:r>
              <a:rPr lang="en-US" altLang="ja-JP" sz="2000" dirty="0" smtClean="0">
                <a:solidFill>
                  <a:srgbClr val="0000FF"/>
                </a:solidFill>
              </a:rPr>
              <a:t>-type</a:t>
            </a:r>
            <a:r>
              <a:rPr lang="ja-JP" altLang="en-US" sz="2000" dirty="0">
                <a:solidFill>
                  <a:srgbClr val="0000FF"/>
                </a:solidFill>
              </a:rPr>
              <a:t>）</a:t>
            </a:r>
          </a:p>
          <a:p>
            <a:pPr algn="l" eaLnBrk="1" hangingPunct="1"/>
            <a:r>
              <a:rPr lang="ja-JP" altLang="en-US" sz="2000" dirty="0">
                <a:solidFill>
                  <a:srgbClr val="0000FF"/>
                </a:solidFill>
              </a:rPr>
              <a:t>・</a:t>
            </a:r>
            <a:r>
              <a:rPr lang="en-US" altLang="ja-JP" sz="2000" dirty="0">
                <a:solidFill>
                  <a:srgbClr val="0000FF"/>
                </a:solidFill>
              </a:rPr>
              <a:t>With Degassing</a:t>
            </a:r>
          </a:p>
          <a:p>
            <a:pPr algn="l" eaLnBrk="1" hangingPunct="1"/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ja-JP" altLang="en-US" sz="2000" dirty="0">
                <a:solidFill>
                  <a:srgbClr val="0000FF"/>
                </a:solidFill>
              </a:rPr>
              <a:t>　→　</a:t>
            </a:r>
            <a:r>
              <a:rPr lang="en-US" altLang="ja-JP" sz="2000" dirty="0">
                <a:solidFill>
                  <a:srgbClr val="0000FF"/>
                </a:solidFill>
              </a:rPr>
              <a:t>Non-Explosive Eruption</a:t>
            </a:r>
          </a:p>
          <a:p>
            <a:pPr algn="l" eaLnBrk="1" hangingPunct="1"/>
            <a:r>
              <a:rPr lang="ja-JP" altLang="en-US" sz="2000" dirty="0">
                <a:solidFill>
                  <a:srgbClr val="0000FF"/>
                </a:solidFill>
              </a:rPr>
              <a:t>　　　　　　　　　　（</a:t>
            </a:r>
            <a:r>
              <a:rPr lang="en-US" altLang="ja-JP" sz="2000" dirty="0">
                <a:solidFill>
                  <a:srgbClr val="0000FF"/>
                </a:solidFill>
              </a:rPr>
              <a:t>Lava Dome</a:t>
            </a:r>
            <a:r>
              <a:rPr lang="ja-JP" altLang="en-US" sz="2000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356100" y="2217738"/>
            <a:ext cx="13684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Opening of Conduit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316663" y="2611438"/>
            <a:ext cx="165735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Degassing ,</a:t>
            </a:r>
          </a:p>
          <a:p>
            <a:pPr algn="l" eaLnBrk="1" hangingPunct="1"/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Out gassing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227763" y="4159250"/>
            <a:ext cx="1657350" cy="70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Gas bubble growth</a:t>
            </a:r>
            <a:endParaRPr lang="ja-JP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588224" y="5013176"/>
            <a:ext cx="2016125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dirty="0">
                <a:solidFill>
                  <a:srgbClr val="000000"/>
                </a:solidFill>
                <a:latin typeface="Times New Roman" pitchFamily="18" charset="0"/>
              </a:rPr>
              <a:t>Nucleation of gas bubbles</a:t>
            </a:r>
            <a:endParaRPr lang="ja-JP" alt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7235825" y="1071563"/>
            <a:ext cx="165576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Deformation &amp;Pylocrasts</a:t>
            </a:r>
          </a:p>
        </p:txBody>
      </p:sp>
      <p:sp>
        <p:nvSpPr>
          <p:cNvPr id="15370" name="テキスト ボックス 1"/>
          <p:cNvSpPr txBox="1">
            <a:spLocks noChangeArrowheads="1"/>
          </p:cNvSpPr>
          <p:nvPr/>
        </p:nvSpPr>
        <p:spPr bwMode="auto">
          <a:xfrm>
            <a:off x="250825" y="850479"/>
            <a:ext cx="3968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Views from </a:t>
            </a:r>
          </a:p>
          <a:p>
            <a:pPr eaLnBrk="1" hangingPunct="1"/>
            <a:r>
              <a:rPr lang="en-US" altLang="ja-JP" dirty="0"/>
              <a:t>Theoretical considerations &amp; Geological sample analyses</a:t>
            </a:r>
            <a:endParaRPr lang="ja-JP" altLang="en-US" dirty="0"/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445346" y="4799617"/>
            <a:ext cx="32296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In Situ Observation of Volatile Behavior is </a:t>
            </a:r>
            <a:r>
              <a:rPr lang="en-US" altLang="ja-JP" dirty="0" smtClean="0"/>
              <a:t>Necessary, but</a:t>
            </a:r>
          </a:p>
          <a:p>
            <a:pPr eaLnBrk="1" hangingPunct="1"/>
            <a:r>
              <a:rPr lang="en-US" altLang="ja-JP" dirty="0" err="1" smtClean="0"/>
              <a:t>Plinian</a:t>
            </a:r>
            <a:r>
              <a:rPr lang="en-US" altLang="ja-JP" dirty="0" smtClean="0"/>
              <a:t>-type rarely occur.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H000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84525"/>
            <a:ext cx="4559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546725" y="6237288"/>
            <a:ext cx="1762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Suwanose-jima</a:t>
            </a:r>
          </a:p>
        </p:txBody>
      </p:sp>
      <p:pic>
        <p:nvPicPr>
          <p:cNvPr id="32773" name="Picture 5" descr="FH000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7225"/>
            <a:ext cx="4559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FH0001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7225"/>
            <a:ext cx="4559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FH000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7225"/>
            <a:ext cx="4559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P10100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5038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テキスト ボックス 9"/>
          <p:cNvSpPr txBox="1">
            <a:spLocks noChangeArrowheads="1"/>
          </p:cNvSpPr>
          <p:nvPr/>
        </p:nvSpPr>
        <p:spPr bwMode="auto">
          <a:xfrm>
            <a:off x="0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err="1"/>
              <a:t>Vulcanian</a:t>
            </a:r>
            <a:r>
              <a:rPr lang="en-US" altLang="ja-JP" sz="2400" dirty="0"/>
              <a:t> eruptions </a:t>
            </a:r>
          </a:p>
          <a:p>
            <a:pPr eaLnBrk="1" hangingPunct="1"/>
            <a:r>
              <a:rPr lang="en-US" altLang="ja-JP" sz="2400" dirty="0"/>
              <a:t>Good observation targets to clarify the magma behavior</a:t>
            </a:r>
            <a:endParaRPr lang="ja-JP" altLang="en-US" sz="2400" dirty="0"/>
          </a:p>
        </p:txBody>
      </p:sp>
      <p:sp>
        <p:nvSpPr>
          <p:cNvPr id="17417" name="テキスト ボックス 10"/>
          <p:cNvSpPr txBox="1">
            <a:spLocks noChangeArrowheads="1"/>
          </p:cNvSpPr>
          <p:nvPr/>
        </p:nvSpPr>
        <p:spPr bwMode="auto">
          <a:xfrm>
            <a:off x="4403725" y="1341438"/>
            <a:ext cx="40719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dirty="0"/>
              <a:t>Short-duration </a:t>
            </a:r>
            <a:endParaRPr lang="en-US" altLang="ja-JP" sz="2000" dirty="0" smtClean="0"/>
          </a:p>
          <a:p>
            <a:pPr algn="l" eaLnBrk="1" hangingPunct="1"/>
            <a:r>
              <a:rPr lang="en-US" altLang="ja-JP" sz="2000" dirty="0" smtClean="0"/>
              <a:t>Repeatability</a:t>
            </a:r>
          </a:p>
          <a:p>
            <a:pPr algn="l" eaLnBrk="1" hangingPunct="1"/>
            <a:r>
              <a:rPr lang="en-US" altLang="ja-JP" sz="2000" dirty="0" smtClean="0"/>
              <a:t>Small magnitude </a:t>
            </a:r>
          </a:p>
          <a:p>
            <a:pPr algn="l" eaLnBrk="1" hangingPunct="1"/>
            <a:endParaRPr lang="en-US" altLang="ja-JP" sz="2000" dirty="0"/>
          </a:p>
          <a:p>
            <a:pPr algn="l" eaLnBrk="1" hangingPunct="1"/>
            <a:r>
              <a:rPr lang="en-US" altLang="ja-JP" sz="2000" dirty="0" smtClean="0"/>
              <a:t>Observations </a:t>
            </a:r>
            <a:r>
              <a:rPr lang="en-US" altLang="ja-JP" sz="2000" dirty="0"/>
              <a:t>close to active vents</a:t>
            </a:r>
            <a:endParaRPr lang="ja-JP" altLang="en-US" sz="2000" dirty="0"/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324706" y="5084763"/>
            <a:ext cx="3263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err="1"/>
              <a:t>Sakurajima</a:t>
            </a:r>
            <a:r>
              <a:rPr lang="en-US" altLang="ja-JP" dirty="0"/>
              <a:t> </a:t>
            </a:r>
            <a:r>
              <a:rPr lang="en-US" altLang="ja-JP" sz="1600" dirty="0" smtClean="0"/>
              <a:t>(photo by Dr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Yokoo</a:t>
            </a:r>
            <a:r>
              <a:rPr lang="en-US" altLang="ja-JP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23850" y="168275"/>
            <a:ext cx="8637588" cy="4683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2400" dirty="0">
                <a:latin typeface="+mj-lt"/>
              </a:rPr>
              <a:t>Repetitive Eruption from Open Conduit</a:t>
            </a:r>
            <a:endParaRPr lang="ja-JP" altLang="en-US" sz="2400" dirty="0">
              <a:latin typeface="+mj-lt"/>
            </a:endParaRPr>
          </a:p>
        </p:txBody>
      </p:sp>
      <p:grpSp>
        <p:nvGrpSpPr>
          <p:cNvPr id="18435" name="Group 71"/>
          <p:cNvGrpSpPr>
            <a:grpSpLocks/>
          </p:cNvGrpSpPr>
          <p:nvPr/>
        </p:nvGrpSpPr>
        <p:grpSpPr bwMode="auto">
          <a:xfrm>
            <a:off x="144463" y="1190625"/>
            <a:ext cx="8748712" cy="4614863"/>
            <a:chOff x="91" y="641"/>
            <a:chExt cx="5511" cy="2907"/>
          </a:xfrm>
        </p:grpSpPr>
        <p:pic>
          <p:nvPicPr>
            <p:cNvPr id="18436" name="Picture 68" descr="概念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641"/>
              <a:ext cx="5511" cy="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69"/>
            <p:cNvSpPr txBox="1">
              <a:spLocks noChangeArrowheads="1"/>
            </p:cNvSpPr>
            <p:nvPr/>
          </p:nvSpPr>
          <p:spPr bwMode="auto">
            <a:xfrm>
              <a:off x="3025" y="2750"/>
              <a:ext cx="26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i="1">
                  <a:latin typeface="Symbol" pitchFamily="18" charset="2"/>
                </a:rPr>
                <a:t>D</a:t>
              </a:r>
              <a:r>
                <a:rPr lang="en-US" altLang="ja-JP" sz="1400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8438" name="Text Box 70"/>
            <p:cNvSpPr txBox="1">
              <a:spLocks noChangeArrowheads="1"/>
            </p:cNvSpPr>
            <p:nvPr/>
          </p:nvSpPr>
          <p:spPr bwMode="auto">
            <a:xfrm>
              <a:off x="5057" y="2750"/>
              <a:ext cx="26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i="1">
                  <a:latin typeface="Symbol" pitchFamily="18" charset="2"/>
                </a:rPr>
                <a:t>D</a:t>
              </a:r>
              <a:r>
                <a:rPr lang="en-US" altLang="ja-JP" sz="1400" i="1">
                  <a:latin typeface="Times New Roman" pitchFamily="18" charset="0"/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0_2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092200"/>
            <a:ext cx="43656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テキスト ボックス 1"/>
          <p:cNvSpPr txBox="1">
            <a:spLocks noChangeArrowheads="1"/>
          </p:cNvSpPr>
          <p:nvPr/>
        </p:nvSpPr>
        <p:spPr bwMode="auto">
          <a:xfrm>
            <a:off x="323850" y="260350"/>
            <a:ext cx="8245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Tilt meter can detect a tiny uplift toward the active crater which are caused by pressurization of shallow conduit</a:t>
            </a:r>
            <a:endParaRPr lang="ja-JP" altLang="en-US" sz="2400"/>
          </a:p>
        </p:txBody>
      </p:sp>
      <p:sp>
        <p:nvSpPr>
          <p:cNvPr id="19460" name="テキスト ボックス 2"/>
          <p:cNvSpPr txBox="1">
            <a:spLocks noChangeArrowheads="1"/>
          </p:cNvSpPr>
          <p:nvPr/>
        </p:nvSpPr>
        <p:spPr bwMode="auto">
          <a:xfrm>
            <a:off x="4787900" y="443706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/>
              <a:t>Installation of tilt meter on the summit of </a:t>
            </a:r>
            <a:r>
              <a:rPr lang="en-US" altLang="ja-JP" dirty="0" err="1"/>
              <a:t>Semeru</a:t>
            </a:r>
            <a:r>
              <a:rPr lang="en-US" altLang="ja-JP" dirty="0"/>
              <a:t> volcano, Indonesia</a:t>
            </a:r>
            <a:endParaRPr lang="ja-JP" altLang="en-US" dirty="0"/>
          </a:p>
        </p:txBody>
      </p:sp>
      <p:sp>
        <p:nvSpPr>
          <p:cNvPr id="19461" name="テキスト ボックス 3"/>
          <p:cNvSpPr txBox="1">
            <a:spLocks noChangeArrowheads="1"/>
          </p:cNvSpPr>
          <p:nvPr/>
        </p:nvSpPr>
        <p:spPr bwMode="auto">
          <a:xfrm>
            <a:off x="5657850" y="3703638"/>
            <a:ext cx="113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FF00"/>
                </a:solidFill>
              </a:rPr>
              <a:t>Tilt meter</a:t>
            </a:r>
            <a:endParaRPr lang="ja-JP" altLang="en-US">
              <a:solidFill>
                <a:srgbClr val="FFFF00"/>
              </a:solidFill>
            </a:endParaRPr>
          </a:p>
        </p:txBody>
      </p:sp>
      <p:pic>
        <p:nvPicPr>
          <p:cNvPr id="19462" name="Picture 67" descr="smallexplosion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4750"/>
            <a:ext cx="38195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下矢印 7"/>
          <p:cNvSpPr>
            <a:spLocks noChangeArrowheads="1"/>
          </p:cNvSpPr>
          <p:nvPr/>
        </p:nvSpPr>
        <p:spPr bwMode="auto">
          <a:xfrm rot="-6835395">
            <a:off x="3333750" y="3427413"/>
            <a:ext cx="431800" cy="2203450"/>
          </a:xfrm>
          <a:prstGeom prst="downArrow">
            <a:avLst>
              <a:gd name="adj1" fmla="val 50000"/>
              <a:gd name="adj2" fmla="val 5003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4" name="テキスト ボックス 8"/>
          <p:cNvSpPr txBox="1">
            <a:spLocks noChangeArrowheads="1"/>
          </p:cNvSpPr>
          <p:nvPr/>
        </p:nvSpPr>
        <p:spPr bwMode="auto">
          <a:xfrm>
            <a:off x="211138" y="2997200"/>
            <a:ext cx="378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Semeru volcano explodes every a few to tens of minutes</a:t>
            </a:r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08866" y="601199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observation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11"/>
          <p:cNvSpPr>
            <a:spLocks noChangeShapeType="1"/>
          </p:cNvSpPr>
          <p:nvPr/>
        </p:nvSpPr>
        <p:spPr bwMode="auto">
          <a:xfrm flipH="1" flipV="1">
            <a:off x="1833563" y="1535113"/>
            <a:ext cx="360362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104" name="Picture 17" descr="suwa2001092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3582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467544" y="3337247"/>
            <a:ext cx="33076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(after HP </a:t>
            </a:r>
            <a:r>
              <a:rPr lang="en-US" altLang="ja-JP" sz="1400" dirty="0"/>
              <a:t>of Japan Coast </a:t>
            </a:r>
            <a:r>
              <a:rPr lang="en-US" altLang="ja-JP" sz="1400" dirty="0" smtClean="0"/>
              <a:t>Guard)</a:t>
            </a:r>
            <a:endParaRPr lang="ja-JP" altLang="en-US" sz="1400" dirty="0"/>
          </a:p>
        </p:txBody>
      </p:sp>
      <p:sp>
        <p:nvSpPr>
          <p:cNvPr id="4110" name="テキスト ボックス 5"/>
          <p:cNvSpPr txBox="1">
            <a:spLocks noChangeArrowheads="1"/>
          </p:cNvSpPr>
          <p:nvPr/>
        </p:nvSpPr>
        <p:spPr bwMode="auto">
          <a:xfrm>
            <a:off x="279522" y="5978095"/>
            <a:ext cx="4143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chemeClr val="bg1"/>
                </a:solidFill>
              </a:rPr>
              <a:t>4 </a:t>
            </a:r>
            <a:r>
              <a:rPr lang="en-US" altLang="ja-JP" sz="1600" dirty="0">
                <a:solidFill>
                  <a:schemeClr val="bg1"/>
                </a:solidFill>
              </a:rPr>
              <a:t>km </a:t>
            </a:r>
            <a:r>
              <a:rPr lang="en-US" altLang="ja-JP" sz="1600" dirty="0" smtClean="0">
                <a:solidFill>
                  <a:schemeClr val="bg1"/>
                </a:solidFill>
              </a:rPr>
              <a:t>and 8 km wide </a:t>
            </a:r>
            <a:r>
              <a:rPr lang="en-US" altLang="ja-JP" sz="1600" dirty="0">
                <a:solidFill>
                  <a:schemeClr val="bg1"/>
                </a:solidFill>
              </a:rPr>
              <a:t>in </a:t>
            </a:r>
            <a:r>
              <a:rPr lang="en-US" altLang="ja-JP" sz="1600" dirty="0" smtClean="0">
                <a:solidFill>
                  <a:schemeClr val="bg1"/>
                </a:solidFill>
              </a:rPr>
              <a:t>EW and NS directions.  799m height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764704"/>
            <a:ext cx="119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Active Crater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187624" y="1278052"/>
            <a:ext cx="692150" cy="278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0" y="1896217"/>
            <a:ext cx="5582592" cy="49891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3156" y="116632"/>
            <a:ext cx="843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Seismic and Tilt Stations of </a:t>
            </a:r>
            <a:r>
              <a:rPr kumimoji="1" lang="en-US" altLang="ja-JP" sz="2400" dirty="0" err="1" smtClean="0"/>
              <a:t>Suwanosejima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Volcano</a:t>
            </a:r>
            <a:r>
              <a:rPr lang="en-US" altLang="ja-JP" sz="2400" smtClean="0"/>
              <a:t>, Japan</a:t>
            </a:r>
            <a:r>
              <a:rPr kumimoji="1" lang="en-US" altLang="ja-JP" sz="2400" smtClean="0"/>
              <a:t>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10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eis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981"/>
            <a:ext cx="838835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61194" y="231031"/>
            <a:ext cx="318067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Monitor </a:t>
            </a:r>
            <a:r>
              <a:rPr lang="en-US" altLang="ja-JP" sz="2400" dirty="0"/>
              <a:t>Seismograms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84709" y="1722874"/>
            <a:ext cx="289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Explosion Earthquake (EX)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851920" y="2060848"/>
            <a:ext cx="576064" cy="859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932040" y="44998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8424" y="57239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3808" y="56519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42088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71" y="35717"/>
            <a:ext cx="3235177" cy="18197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52120" y="2204864"/>
            <a:ext cx="218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Continuous Tremor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2200" y="849486"/>
            <a:ext cx="23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Ash emissions generate continuous tremor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s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3" y="799282"/>
            <a:ext cx="8440737" cy="5221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H="1" flipV="1">
            <a:off x="6876256" y="1988121"/>
            <a:ext cx="0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35822" y="2060129"/>
            <a:ext cx="2496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Uplift toward the crater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045344"/>
            <a:ext cx="1377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33CC"/>
                </a:solidFill>
              </a:rPr>
              <a:t>Seismic UD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197845"/>
            <a:ext cx="183037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Tilt 3 </a:t>
            </a:r>
            <a:r>
              <a:rPr lang="en-US" altLang="ja-JP" dirty="0" smtClean="0">
                <a:solidFill>
                  <a:srgbClr val="FF0000"/>
                </a:solidFill>
              </a:rPr>
              <a:t>NS  350 m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3140820"/>
            <a:ext cx="183037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Tilt 2 </a:t>
            </a:r>
            <a:r>
              <a:rPr lang="en-US" altLang="ja-JP" dirty="0" smtClean="0">
                <a:solidFill>
                  <a:srgbClr val="FF0000"/>
                </a:solidFill>
              </a:rPr>
              <a:t>NS  700 m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0825" y="4220320"/>
            <a:ext cx="183037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Tilt 1 </a:t>
            </a:r>
            <a:r>
              <a:rPr lang="en-US" altLang="ja-JP" dirty="0" smtClean="0">
                <a:solidFill>
                  <a:srgbClr val="FF0000"/>
                </a:solidFill>
              </a:rPr>
              <a:t>NS 1000m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35825" y="116632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Explosion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7885113" y="548432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35792" y="116632"/>
            <a:ext cx="614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Seismic and Tilt Data Just Before Explosion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12516" y="693718"/>
            <a:ext cx="367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Continuous Tremor associated with Ash Emissions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825" y="6093296"/>
            <a:ext cx="878897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00"/>
                </a:solidFill>
              </a:rPr>
              <a:t>Accumulation of ash/gas </a:t>
            </a:r>
            <a:r>
              <a:rPr lang="en-US" altLang="ja-JP" sz="2000" dirty="0">
                <a:solidFill>
                  <a:srgbClr val="FF0000"/>
                </a:solidFill>
              </a:rPr>
              <a:t>c</a:t>
            </a:r>
            <a:r>
              <a:rPr lang="en-US" altLang="ja-JP" sz="2000" dirty="0" smtClean="0">
                <a:solidFill>
                  <a:srgbClr val="FF0000"/>
                </a:solidFill>
              </a:rPr>
              <a:t>onstantly supplied from deep conduit is inferred to be the origin of explosion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6" name="Picture 10" descr="extiltse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77788"/>
            <a:ext cx="8237537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067175" y="6453188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Time of Eruption 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 flipV="1">
            <a:off x="4211638" y="6237288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084888" y="620713"/>
            <a:ext cx="0" cy="5688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5580063" y="6021388"/>
            <a:ext cx="504825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419872" y="332656"/>
            <a:ext cx="0" cy="502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07704" y="260648"/>
            <a:ext cx="151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Uplift toward the crater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5" y="721200"/>
            <a:ext cx="54070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テキスト ボックス 1"/>
          <p:cNvSpPr txBox="1">
            <a:spLocks noChangeArrowheads="1"/>
          </p:cNvSpPr>
          <p:nvPr/>
        </p:nvSpPr>
        <p:spPr bwMode="auto">
          <a:xfrm>
            <a:off x="2990850" y="1620093"/>
            <a:ext cx="1290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0000FF"/>
                </a:solidFill>
              </a:rPr>
              <a:t>184 </a:t>
            </a:r>
            <a:r>
              <a:rPr lang="en-US" altLang="ja-JP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altLang="ja-JP">
                <a:solidFill>
                  <a:srgbClr val="0000FF"/>
                </a:solidFill>
              </a:rPr>
              <a:t> m/s</a:t>
            </a: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12292" name="テキスト ボックス 21"/>
          <p:cNvSpPr txBox="1">
            <a:spLocks noChangeArrowheads="1"/>
          </p:cNvSpPr>
          <p:nvPr/>
        </p:nvSpPr>
        <p:spPr bwMode="auto">
          <a:xfrm>
            <a:off x="3065463" y="4355355"/>
            <a:ext cx="114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0000FF"/>
                </a:solidFill>
              </a:rPr>
              <a:t>49 </a:t>
            </a:r>
            <a:r>
              <a:rPr lang="en-US" altLang="ja-JP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altLang="ja-JP">
                <a:solidFill>
                  <a:srgbClr val="0000FF"/>
                </a:solidFill>
              </a:rPr>
              <a:t> m/s</a:t>
            </a: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12293" name="テキスト ボックス 2"/>
          <p:cNvSpPr txBox="1">
            <a:spLocks noChangeArrowheads="1"/>
          </p:cNvSpPr>
          <p:nvPr/>
        </p:nvSpPr>
        <p:spPr bwMode="auto">
          <a:xfrm>
            <a:off x="2124075" y="621060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rgbClr val="0000FF"/>
                </a:solidFill>
              </a:rPr>
              <a:t>Average Amplitude of Explosion Earthquakes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635375" y="1053355"/>
            <a:ext cx="0" cy="542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テキスト ボックス 7"/>
          <p:cNvSpPr txBox="1">
            <a:spLocks noChangeArrowheads="1"/>
          </p:cNvSpPr>
          <p:nvPr/>
        </p:nvSpPr>
        <p:spPr bwMode="auto">
          <a:xfrm>
            <a:off x="5796136" y="1700808"/>
            <a:ext cx="30963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Large Explosions accompany :</a:t>
            </a:r>
          </a:p>
          <a:p>
            <a:pPr eaLnBrk="1" hangingPunct="1"/>
            <a:endParaRPr lang="en-US" altLang="ja-JP" sz="2000" dirty="0"/>
          </a:p>
          <a:p>
            <a:pPr eaLnBrk="1" hangingPunct="1"/>
            <a:r>
              <a:rPr lang="en-US" altLang="ja-JP" sz="2000" dirty="0"/>
              <a:t>Large amplitude and </a:t>
            </a:r>
            <a:endParaRPr lang="en-US" altLang="ja-JP" sz="2000" dirty="0" smtClean="0"/>
          </a:p>
          <a:p>
            <a:pPr eaLnBrk="1" hangingPunct="1"/>
            <a:r>
              <a:rPr lang="en-US" altLang="ja-JP" sz="2000" dirty="0" smtClean="0"/>
              <a:t>Long </a:t>
            </a:r>
            <a:r>
              <a:rPr lang="en-US" altLang="ja-JP" sz="2000" dirty="0"/>
              <a:t>Duration of Inflation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17314" y="116632"/>
            <a:ext cx="660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Comparison of Tilt Stacked for Seismic Amplitude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6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78" y="1882289"/>
            <a:ext cx="1155706" cy="441801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78" y="1825393"/>
            <a:ext cx="1155706" cy="4418016"/>
          </a:xfrm>
          <a:prstGeom prst="rect">
            <a:avLst/>
          </a:prstGeom>
        </p:spPr>
      </p:pic>
      <p:sp>
        <p:nvSpPr>
          <p:cNvPr id="18435" name="Text Box 79"/>
          <p:cNvSpPr txBox="1">
            <a:spLocks noChangeArrowheads="1"/>
          </p:cNvSpPr>
          <p:nvPr/>
        </p:nvSpPr>
        <p:spPr bwMode="auto">
          <a:xfrm>
            <a:off x="107504" y="1052736"/>
            <a:ext cx="3096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>
                <a:solidFill>
                  <a:srgbClr val="0070C0"/>
                </a:solidFill>
              </a:rPr>
              <a:t>Gas flow is stopped by </a:t>
            </a:r>
            <a:r>
              <a:rPr lang="en-US" altLang="ja-JP" sz="2000" dirty="0">
                <a:solidFill>
                  <a:srgbClr val="0070C0"/>
                </a:solidFill>
              </a:rPr>
              <a:t>a </a:t>
            </a:r>
            <a:r>
              <a:rPr lang="en-US" altLang="ja-JP" sz="2000" dirty="0" smtClean="0">
                <a:solidFill>
                  <a:srgbClr val="0070C0"/>
                </a:solidFill>
              </a:rPr>
              <a:t>plug </a:t>
            </a:r>
            <a:r>
              <a:rPr lang="en-US" altLang="ja-JP" sz="2000" dirty="0">
                <a:solidFill>
                  <a:srgbClr val="0070C0"/>
                </a:solidFill>
              </a:rPr>
              <a:t>formed at the top of </a:t>
            </a:r>
            <a:r>
              <a:rPr lang="en-US" altLang="ja-JP" sz="2000" dirty="0" smtClean="0">
                <a:solidFill>
                  <a:srgbClr val="0070C0"/>
                </a:solidFill>
              </a:rPr>
              <a:t>conduit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059832" y="1418873"/>
            <a:ext cx="1723552" cy="1401119"/>
            <a:chOff x="3923928" y="1124744"/>
            <a:chExt cx="1723552" cy="1401119"/>
          </a:xfrm>
        </p:grpSpPr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3923928" y="1124744"/>
              <a:ext cx="17235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 smtClean="0"/>
                <a:t>Gas/Ash </a:t>
              </a:r>
              <a:r>
                <a:rPr lang="en-US" altLang="ja-JP" sz="2000" dirty="0"/>
                <a:t>Flux</a:t>
              </a:r>
            </a:p>
          </p:txBody>
        </p:sp>
        <p:sp>
          <p:nvSpPr>
            <p:cNvPr id="21" name="上矢印 20"/>
            <p:cNvSpPr/>
            <p:nvPr/>
          </p:nvSpPr>
          <p:spPr bwMode="auto">
            <a:xfrm>
              <a:off x="4572000" y="1844824"/>
              <a:ext cx="323850" cy="681039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319557" y="188640"/>
            <a:ext cx="649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Possible Mechanism of Explosion at </a:t>
            </a:r>
            <a:r>
              <a:rPr kumimoji="1" lang="en-US" altLang="ja-JP" sz="2400" dirty="0" err="1" smtClean="0"/>
              <a:t>Suwanosejima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3911246"/>
            <a:ext cx="196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Continuous tremor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79" y="4352586"/>
            <a:ext cx="1322723" cy="80460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53" y="4352586"/>
            <a:ext cx="1322723" cy="80460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550934" y="3933056"/>
            <a:ext cx="196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Continuous tremor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744094" y="5778395"/>
            <a:ext cx="3276178" cy="942068"/>
            <a:chOff x="4608190" y="5484266"/>
            <a:chExt cx="2548995" cy="94206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140283" y="5595337"/>
              <a:ext cx="2016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Constant Gas/Ash Supply</a:t>
              </a:r>
              <a:endParaRPr kumimoji="1" lang="ja-JP" altLang="en-US" sz="2400" dirty="0"/>
            </a:p>
          </p:txBody>
        </p:sp>
        <p:sp>
          <p:nvSpPr>
            <p:cNvPr id="27" name="上矢印 26"/>
            <p:cNvSpPr/>
            <p:nvPr/>
          </p:nvSpPr>
          <p:spPr bwMode="auto">
            <a:xfrm>
              <a:off x="4608190" y="5484266"/>
              <a:ext cx="323850" cy="681038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572000" y="2701369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 smtClean="0"/>
              <a:t>Plug</a:t>
            </a:r>
            <a:r>
              <a:rPr kumimoji="1" lang="en-US" altLang="ja-JP" dirty="0" smtClean="0"/>
              <a:t>: </a:t>
            </a:r>
            <a:r>
              <a:rPr lang="en-US" altLang="ja-JP" dirty="0" smtClean="0"/>
              <a:t>Magma </a:t>
            </a:r>
            <a:r>
              <a:rPr lang="en-US" altLang="ja-JP" dirty="0"/>
              <a:t>rheological changed due to cooling, degassing, crystallizing or </a:t>
            </a:r>
            <a:r>
              <a:rPr lang="en-US" altLang="ja-JP" dirty="0" smtClean="0"/>
              <a:t>stiffening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25393"/>
            <a:ext cx="1155706" cy="4418016"/>
          </a:xfrm>
          <a:prstGeom prst="rect">
            <a:avLst/>
          </a:prstGeom>
        </p:spPr>
      </p:pic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3275856" y="2942873"/>
            <a:ext cx="1155706" cy="204192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1560" y="3573016"/>
            <a:ext cx="260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Pressure Build Up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rgbClr val="3333FF"/>
                </a:solidFill>
              </a:rPr>
              <a:t>Probably, low-density</a:t>
            </a:r>
            <a:endParaRPr kumimoji="1" lang="ja-JP" altLang="en-US" sz="2000" dirty="0">
              <a:solidFill>
                <a:srgbClr val="3333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8064" y="1556792"/>
            <a:ext cx="229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Volcano Inflation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10" grpId="0"/>
      <p:bldP spid="16" grpId="0" animBg="1"/>
      <p:bldP spid="2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650" y="692150"/>
            <a:ext cx="753443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57300" indent="-3429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3429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1700" indent="-3429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400" dirty="0" smtClean="0">
                <a:latin typeface="Comic Sans MS" pitchFamily="66" charset="0"/>
              </a:rPr>
              <a:t>Outline: </a:t>
            </a:r>
          </a:p>
          <a:p>
            <a:pPr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buFontTx/>
              <a:buChar char="•"/>
              <a:defRPr/>
            </a:pPr>
            <a:r>
              <a:rPr lang="en-US" altLang="ja-JP" sz="2400" dirty="0">
                <a:latin typeface="Comic Sans MS" pitchFamily="66" charset="0"/>
              </a:rPr>
              <a:t> 3D seismic velocity structure beneath </a:t>
            </a:r>
            <a:r>
              <a:rPr lang="en-US" altLang="ja-JP" sz="2400" dirty="0" smtClean="0">
                <a:latin typeface="Comic Sans MS" pitchFamily="66" charset="0"/>
              </a:rPr>
              <a:t>volcanoes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     </a:t>
            </a:r>
          </a:p>
          <a:p>
            <a:pPr marL="0" indent="0">
              <a:defRPr/>
            </a:pPr>
            <a:r>
              <a:rPr lang="en-US" altLang="ja-JP" sz="2400" dirty="0">
                <a:latin typeface="Comic Sans MS" pitchFamily="66" charset="0"/>
              </a:rPr>
              <a:t> </a:t>
            </a:r>
            <a:r>
              <a:rPr lang="en-US" altLang="ja-JP" sz="2400" dirty="0" smtClean="0">
                <a:latin typeface="Comic Sans MS" pitchFamily="66" charset="0"/>
              </a:rPr>
              <a:t>       Survey of magma reservoir/conduit 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    </a:t>
            </a:r>
          </a:p>
          <a:p>
            <a:pPr>
              <a:buFontTx/>
              <a:buChar char="•"/>
              <a:defRPr/>
            </a:pPr>
            <a:r>
              <a:rPr lang="en-US" altLang="ja-JP" sz="2400" dirty="0" smtClean="0">
                <a:latin typeface="Comic Sans MS" pitchFamily="66" charset="0"/>
              </a:rPr>
              <a:t>Dike intrusion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         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        A case of failed eruption</a:t>
            </a:r>
          </a:p>
          <a:p>
            <a:pPr>
              <a:buFontTx/>
              <a:buChar char="•"/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buFontTx/>
              <a:buChar char="•"/>
              <a:defRPr/>
            </a:pPr>
            <a:r>
              <a:rPr lang="en-US" altLang="ja-JP" sz="2400" dirty="0" smtClean="0">
                <a:latin typeface="Comic Sans MS" pitchFamily="66" charset="0"/>
              </a:rPr>
              <a:t>Conduit process in shallow volcanic conduits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 </a:t>
            </a:r>
          </a:p>
          <a:p>
            <a:pPr marL="0" indent="0">
              <a:defRPr/>
            </a:pPr>
            <a:r>
              <a:rPr lang="en-US" altLang="ja-JP" sz="2400" dirty="0" smtClean="0">
                <a:latin typeface="Comic Sans MS" pitchFamily="66" charset="0"/>
              </a:rPr>
              <a:t>	Bubbly magma/gas </a:t>
            </a:r>
            <a:r>
              <a:rPr lang="en-US" altLang="ja-JP" sz="2400" dirty="0">
                <a:latin typeface="Comic Sans MS" pitchFamily="66" charset="0"/>
              </a:rPr>
              <a:t>p</a:t>
            </a:r>
            <a:r>
              <a:rPr lang="en-US" altLang="ja-JP" sz="2400" dirty="0" smtClean="0">
                <a:latin typeface="Comic Sans MS" pitchFamily="66" charset="0"/>
              </a:rPr>
              <a:t>ocket</a:t>
            </a:r>
          </a:p>
          <a:p>
            <a:pPr>
              <a:buFontTx/>
              <a:buChar char="•"/>
              <a:defRPr/>
            </a:pPr>
            <a:endParaRPr lang="en-US" altLang="ja-JP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9912" y="525477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Summary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26876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/>
              <a:t>Density structure is quite important to understand the magma processes.</a:t>
            </a:r>
          </a:p>
          <a:p>
            <a:pPr algn="l"/>
            <a:endParaRPr kumimoji="1" lang="en-US" altLang="ja-JP" sz="2400" dirty="0"/>
          </a:p>
          <a:p>
            <a:pPr marL="342900" indent="-342900" algn="l">
              <a:buAutoNum type="arabicPeriod"/>
            </a:pPr>
            <a:r>
              <a:rPr lang="en-US" altLang="ja-JP" sz="2400" dirty="0" smtClean="0"/>
              <a:t>Three dimensional heterogeneity of the density in volcanic edifices may control the magma ascent.</a:t>
            </a:r>
          </a:p>
          <a:p>
            <a:pPr marL="342900" indent="-342900" algn="l">
              <a:buAutoNum type="arabicPeriod"/>
            </a:pPr>
            <a:endParaRPr lang="en-US" altLang="ja-JP" sz="2400" dirty="0"/>
          </a:p>
          <a:p>
            <a:pPr marL="342900" indent="-342900" algn="l">
              <a:buAutoNum type="arabicPeriod"/>
            </a:pPr>
            <a:r>
              <a:rPr lang="en-US" altLang="ja-JP" sz="2400" dirty="0" smtClean="0"/>
              <a:t>Recent geophysical measurements at active volcanoes suggest gas phase expansions in magma, which must be low-density, at shallow depths.  But, not confirmed.</a:t>
            </a:r>
          </a:p>
          <a:p>
            <a:pPr marL="342900" indent="-342900" algn="l">
              <a:buAutoNum type="arabicPeriod"/>
            </a:pPr>
            <a:endParaRPr kumimoji="1" lang="en-US" altLang="ja-JP" sz="2400" dirty="0"/>
          </a:p>
          <a:p>
            <a:pPr marL="342900" indent="-342900" algn="l">
              <a:buAutoNum type="arabicPeriod"/>
            </a:pPr>
            <a:r>
              <a:rPr lang="en-US" altLang="ja-JP" sz="2400" dirty="0" smtClean="0"/>
              <a:t>Shallow conduit shape is an important factor to understand the volcanic eruptions.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34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2"/>
          <p:cNvSpPr txBox="1">
            <a:spLocks noChangeArrowheads="1"/>
          </p:cNvSpPr>
          <p:nvPr/>
        </p:nvSpPr>
        <p:spPr bwMode="auto">
          <a:xfrm>
            <a:off x="987425" y="5300663"/>
            <a:ext cx="178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P-wave velocity</a:t>
            </a:r>
          </a:p>
          <a:p>
            <a:pPr eaLnBrk="1" hangingPunct="1"/>
            <a:endParaRPr lang="en-US" altLang="ja-JP"/>
          </a:p>
          <a:p>
            <a:pPr eaLnBrk="1" hangingPunct="1"/>
            <a:r>
              <a:rPr lang="en-US" altLang="ja-JP"/>
              <a:t>S-wave velocity</a:t>
            </a:r>
            <a:endParaRPr lang="ja-JP" altLang="en-US"/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1533525" y="44450"/>
            <a:ext cx="59451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Survey of Magma by Seismic Tomography</a:t>
            </a:r>
            <a:endParaRPr lang="ja-JP" altLang="en-US" sz="2400"/>
          </a:p>
        </p:txBody>
      </p:sp>
      <p:sp>
        <p:nvSpPr>
          <p:cNvPr id="4101" name="テキスト ボックス 4"/>
          <p:cNvSpPr txBox="1">
            <a:spLocks noChangeArrowheads="1"/>
          </p:cNvSpPr>
          <p:nvPr/>
        </p:nvSpPr>
        <p:spPr bwMode="auto">
          <a:xfrm>
            <a:off x="6443663" y="4365625"/>
            <a:ext cx="214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From IRIS website </a:t>
            </a:r>
            <a:endParaRPr lang="ja-JP" altLang="en-US"/>
          </a:p>
        </p:txBody>
      </p:sp>
      <p:sp>
        <p:nvSpPr>
          <p:cNvPr id="4104" name="テキスト ボックス 6"/>
          <p:cNvSpPr txBox="1">
            <a:spLocks noChangeArrowheads="1"/>
          </p:cNvSpPr>
          <p:nvPr/>
        </p:nvSpPr>
        <p:spPr bwMode="auto">
          <a:xfrm>
            <a:off x="5172075" y="5300663"/>
            <a:ext cx="205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ja-JP" altLang="en-US" sz="2000" i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000" dirty="0"/>
              <a:t>: </a:t>
            </a:r>
            <a:r>
              <a:rPr lang="en-US" altLang="ja-JP" dirty="0"/>
              <a:t>Bulk Modulus</a:t>
            </a:r>
          </a:p>
          <a:p>
            <a:pPr algn="l" eaLnBrk="1" hangingPunct="1"/>
            <a:r>
              <a:rPr lang="en-US" altLang="ja-JP" sz="2000" i="1" dirty="0">
                <a:latin typeface="Symbol" pitchFamily="18" charset="2"/>
              </a:rPr>
              <a:t>m</a:t>
            </a:r>
            <a:r>
              <a:rPr lang="ja-JP" altLang="en-US" sz="2000" i="1" dirty="0">
                <a:latin typeface="Symbol" pitchFamily="18" charset="2"/>
              </a:rPr>
              <a:t>　</a:t>
            </a:r>
            <a:r>
              <a:rPr lang="en-US" altLang="ja-JP" sz="2000" dirty="0"/>
              <a:t>: </a:t>
            </a:r>
            <a:r>
              <a:rPr lang="en-US" altLang="ja-JP" dirty="0"/>
              <a:t>Rigidity</a:t>
            </a:r>
          </a:p>
          <a:p>
            <a:pPr algn="l" eaLnBrk="1" hangingPunct="1"/>
            <a:r>
              <a:rPr lang="en-US" altLang="ja-JP" sz="2000" i="1" dirty="0">
                <a:latin typeface="Symbol" pitchFamily="18" charset="2"/>
              </a:rPr>
              <a:t>r</a:t>
            </a:r>
            <a:r>
              <a:rPr lang="ja-JP" altLang="en-US" sz="2000" i="1" dirty="0">
                <a:latin typeface="Symbol" pitchFamily="18" charset="2"/>
              </a:rPr>
              <a:t>　</a:t>
            </a:r>
            <a:r>
              <a:rPr lang="en-US" altLang="ja-JP" sz="2000" dirty="0"/>
              <a:t>: </a:t>
            </a:r>
            <a:r>
              <a:rPr lang="en-US" altLang="ja-JP" dirty="0"/>
              <a:t>Density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079811" y="4869160"/>
                <a:ext cx="21028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+(4/3)</m:t>
                              </m:r>
                              <m:r>
                                <a:rPr lang="ja-JP" altLang="en-US" b="0" i="1" smtClean="0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ja-JP" altLang="en-US" i="1" smtClean="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811" y="4869160"/>
                <a:ext cx="210288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520278" y="5758661"/>
                <a:ext cx="107240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b="0" i="1" smtClean="0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ja-JP" altLang="en-US" i="1" smtClean="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78" y="5758661"/>
                <a:ext cx="1072408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1"/>
          <p:cNvSpPr txBox="1">
            <a:spLocks noChangeArrowheads="1"/>
          </p:cNvSpPr>
          <p:nvPr/>
        </p:nvSpPr>
        <p:spPr bwMode="auto">
          <a:xfrm>
            <a:off x="588963" y="115888"/>
            <a:ext cx="808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Seismic Tomography Image beneath North Eastern Japan</a:t>
            </a:r>
            <a:endParaRPr lang="ja-JP" altLang="en-US" sz="2400"/>
          </a:p>
        </p:txBody>
      </p:sp>
      <p:sp>
        <p:nvSpPr>
          <p:cNvPr id="5124" name="テキスト ボックス 2"/>
          <p:cNvSpPr txBox="1">
            <a:spLocks noChangeArrowheads="1"/>
          </p:cNvSpPr>
          <p:nvPr/>
        </p:nvSpPr>
        <p:spPr bwMode="auto">
          <a:xfrm>
            <a:off x="2008188" y="2741613"/>
            <a:ext cx="13869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400" dirty="0"/>
              <a:t>Grid Spacing </a:t>
            </a:r>
          </a:p>
          <a:p>
            <a:pPr algn="l" eaLnBrk="1" hangingPunct="1"/>
            <a:r>
              <a:rPr lang="en-US" altLang="ja-JP" sz="1400" dirty="0"/>
              <a:t>f</a:t>
            </a:r>
            <a:r>
              <a:rPr lang="en-US" altLang="ja-JP" sz="1400" dirty="0" smtClean="0"/>
              <a:t>or </a:t>
            </a:r>
            <a:r>
              <a:rPr lang="en-US" altLang="ja-JP" sz="1400" dirty="0"/>
              <a:t>tomography</a:t>
            </a:r>
          </a:p>
          <a:p>
            <a:pPr algn="l" eaLnBrk="1" hangingPunct="1"/>
            <a:r>
              <a:rPr lang="en-US" altLang="ja-JP" sz="1400" dirty="0"/>
              <a:t>H 12.5km</a:t>
            </a:r>
          </a:p>
          <a:p>
            <a:pPr algn="l" eaLnBrk="1" hangingPunct="1"/>
            <a:r>
              <a:rPr lang="en-US" altLang="ja-JP" sz="1400" dirty="0"/>
              <a:t>V  5-15 km</a:t>
            </a:r>
            <a:endParaRPr lang="ja-JP" altLang="en-US" sz="1400" dirty="0"/>
          </a:p>
        </p:txBody>
      </p:sp>
      <p:sp>
        <p:nvSpPr>
          <p:cNvPr id="5125" name="テキスト ボックス 3"/>
          <p:cNvSpPr txBox="1">
            <a:spLocks noChangeArrowheads="1"/>
          </p:cNvSpPr>
          <p:nvPr/>
        </p:nvSpPr>
        <p:spPr bwMode="auto">
          <a:xfrm>
            <a:off x="3461970" y="6381750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Nakajima et al. (2001)</a:t>
            </a:r>
            <a:endParaRPr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円/楕円 7"/>
          <p:cNvSpPr>
            <a:spLocks noChangeArrowheads="1"/>
          </p:cNvSpPr>
          <p:nvPr/>
        </p:nvSpPr>
        <p:spPr bwMode="auto">
          <a:xfrm>
            <a:off x="4703763" y="4797425"/>
            <a:ext cx="935037" cy="431800"/>
          </a:xfrm>
          <a:prstGeom prst="ellipse">
            <a:avLst/>
          </a:prstGeom>
          <a:noFill/>
          <a:ln w="31750" algn="ctr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円/楕円 11"/>
          <p:cNvSpPr>
            <a:spLocks noChangeArrowheads="1"/>
          </p:cNvSpPr>
          <p:nvPr/>
        </p:nvSpPr>
        <p:spPr bwMode="auto">
          <a:xfrm>
            <a:off x="7596188" y="4876800"/>
            <a:ext cx="936625" cy="433388"/>
          </a:xfrm>
          <a:prstGeom prst="ellipse">
            <a:avLst/>
          </a:prstGeom>
          <a:noFill/>
          <a:ln w="31750" algn="ctr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8" name="円/楕円 9"/>
          <p:cNvSpPr>
            <a:spLocks noChangeArrowheads="1"/>
          </p:cNvSpPr>
          <p:nvPr/>
        </p:nvSpPr>
        <p:spPr bwMode="auto">
          <a:xfrm>
            <a:off x="4575175" y="5310188"/>
            <a:ext cx="1076325" cy="890587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9" name="円/楕円 13"/>
          <p:cNvSpPr>
            <a:spLocks noChangeArrowheads="1"/>
          </p:cNvSpPr>
          <p:nvPr/>
        </p:nvSpPr>
        <p:spPr bwMode="auto">
          <a:xfrm>
            <a:off x="7524750" y="5462588"/>
            <a:ext cx="863600" cy="738187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130" name="グループ化 15"/>
          <p:cNvGrpSpPr>
            <a:grpSpLocks/>
          </p:cNvGrpSpPr>
          <p:nvPr/>
        </p:nvGrpSpPr>
        <p:grpSpPr bwMode="auto">
          <a:xfrm>
            <a:off x="73025" y="4797425"/>
            <a:ext cx="3270250" cy="696913"/>
            <a:chOff x="107504" y="3645024"/>
            <a:chExt cx="3270578" cy="1224136"/>
          </a:xfrm>
        </p:grpSpPr>
        <p:sp>
          <p:nvSpPr>
            <p:cNvPr id="5140" name="テキスト ボックス 8"/>
            <p:cNvSpPr txBox="1">
              <a:spLocks noChangeArrowheads="1"/>
            </p:cNvSpPr>
            <p:nvPr/>
          </p:nvSpPr>
          <p:spPr bwMode="auto">
            <a:xfrm>
              <a:off x="134883" y="3735820"/>
              <a:ext cx="302717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low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, low V</a:t>
              </a:r>
              <a:r>
                <a:rPr lang="en-US" altLang="ja-JP" sz="2000" baseline="-25000"/>
                <a:t>S</a:t>
              </a:r>
              <a:r>
                <a:rPr lang="en-US" altLang="ja-JP" sz="2000"/>
                <a:t>, </a:t>
              </a:r>
              <a:r>
                <a:rPr lang="en-US" altLang="ja-JP" sz="2000">
                  <a:solidFill>
                    <a:srgbClr val="3333FF"/>
                  </a:solidFill>
                </a:rPr>
                <a:t>low</a:t>
              </a:r>
              <a:r>
                <a:rPr lang="en-US" altLang="ja-JP" sz="2000"/>
                <a:t>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/V</a:t>
              </a:r>
              <a:r>
                <a:rPr lang="en-US" altLang="ja-JP" sz="2000" baseline="-25000"/>
                <a:t>S</a:t>
              </a:r>
              <a:endParaRPr lang="ja-JP" altLang="en-US" sz="2000" baseline="-25000"/>
            </a:p>
          </p:txBody>
        </p:sp>
        <p:sp>
          <p:nvSpPr>
            <p:cNvPr id="5141" name="テキスト ボックス 6"/>
            <p:cNvSpPr txBox="1">
              <a:spLocks noChangeArrowheads="1"/>
            </p:cNvSpPr>
            <p:nvPr/>
          </p:nvSpPr>
          <p:spPr bwMode="auto">
            <a:xfrm>
              <a:off x="703620" y="4241468"/>
              <a:ext cx="1954382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3333FF"/>
                  </a:solidFill>
                </a:rPr>
                <a:t>Presence of H</a:t>
              </a:r>
              <a:r>
                <a:rPr lang="en-US" altLang="ja-JP" baseline="-25000">
                  <a:solidFill>
                    <a:srgbClr val="3333FF"/>
                  </a:solidFill>
                </a:rPr>
                <a:t>2</a:t>
              </a:r>
              <a:r>
                <a:rPr lang="en-US" altLang="ja-JP">
                  <a:solidFill>
                    <a:srgbClr val="3333FF"/>
                  </a:solidFill>
                </a:rPr>
                <a:t>O</a:t>
              </a:r>
              <a:endParaRPr lang="ja-JP" altLang="en-US">
                <a:solidFill>
                  <a:srgbClr val="3333FF"/>
                </a:solidFill>
              </a:endParaRPr>
            </a:p>
          </p:txBody>
        </p:sp>
        <p:sp>
          <p:nvSpPr>
            <p:cNvPr id="5142" name="正方形/長方形 10"/>
            <p:cNvSpPr>
              <a:spLocks noChangeArrowheads="1"/>
            </p:cNvSpPr>
            <p:nvPr/>
          </p:nvSpPr>
          <p:spPr bwMode="auto">
            <a:xfrm>
              <a:off x="107504" y="3645024"/>
              <a:ext cx="3270578" cy="1224136"/>
            </a:xfrm>
            <a:prstGeom prst="rect">
              <a:avLst/>
            </a:prstGeom>
            <a:noFill/>
            <a:ln w="31750" algn="ctr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131" name="グループ化 14"/>
          <p:cNvGrpSpPr>
            <a:grpSpLocks/>
          </p:cNvGrpSpPr>
          <p:nvPr/>
        </p:nvGrpSpPr>
        <p:grpSpPr bwMode="auto">
          <a:xfrm>
            <a:off x="77788" y="5589588"/>
            <a:ext cx="3270250" cy="1077912"/>
            <a:chOff x="107504" y="5165576"/>
            <a:chExt cx="3270578" cy="1214011"/>
          </a:xfrm>
        </p:grpSpPr>
        <p:sp>
          <p:nvSpPr>
            <p:cNvPr id="5137" name="テキスト ボックス 4"/>
            <p:cNvSpPr txBox="1">
              <a:spLocks noChangeArrowheads="1"/>
            </p:cNvSpPr>
            <p:nvPr/>
          </p:nvSpPr>
          <p:spPr bwMode="auto">
            <a:xfrm>
              <a:off x="107504" y="5301208"/>
              <a:ext cx="31265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low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, low V</a:t>
              </a:r>
              <a:r>
                <a:rPr lang="en-US" altLang="ja-JP" sz="2000" baseline="-25000"/>
                <a:t>S</a:t>
              </a:r>
              <a:r>
                <a:rPr lang="en-US" altLang="ja-JP" sz="2000"/>
                <a:t>, </a:t>
              </a:r>
              <a:r>
                <a:rPr lang="en-US" altLang="ja-JP" sz="2000">
                  <a:solidFill>
                    <a:srgbClr val="FF0000"/>
                  </a:solidFill>
                </a:rPr>
                <a:t>high</a:t>
              </a:r>
              <a:r>
                <a:rPr lang="en-US" altLang="ja-JP" sz="2000"/>
                <a:t>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/V</a:t>
              </a:r>
              <a:r>
                <a:rPr lang="en-US" altLang="ja-JP" sz="2000" baseline="-25000"/>
                <a:t>S</a:t>
              </a:r>
              <a:endParaRPr lang="ja-JP" altLang="en-US" sz="2000" baseline="-25000"/>
            </a:p>
          </p:txBody>
        </p:sp>
        <p:sp>
          <p:nvSpPr>
            <p:cNvPr id="5138" name="テキスト ボックス 5"/>
            <p:cNvSpPr txBox="1">
              <a:spLocks noChangeArrowheads="1"/>
            </p:cNvSpPr>
            <p:nvPr/>
          </p:nvSpPr>
          <p:spPr bwMode="auto">
            <a:xfrm>
              <a:off x="509276" y="5661248"/>
              <a:ext cx="2364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Partial Molten Rocks </a:t>
              </a:r>
            </a:p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/ Magma Reservoir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5139" name="正方形/長方形 12"/>
            <p:cNvSpPr>
              <a:spLocks noChangeArrowheads="1"/>
            </p:cNvSpPr>
            <p:nvPr/>
          </p:nvSpPr>
          <p:spPr bwMode="auto">
            <a:xfrm>
              <a:off x="107504" y="5165576"/>
              <a:ext cx="3270578" cy="1214011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テキスト ボックス 2"/>
          <p:cNvSpPr txBox="1">
            <a:spLocks noChangeArrowheads="1"/>
          </p:cNvSpPr>
          <p:nvPr/>
        </p:nvSpPr>
        <p:spPr bwMode="auto">
          <a:xfrm>
            <a:off x="1692275" y="14288"/>
            <a:ext cx="533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Seismic Tomography beneath Mt. Fuji</a:t>
            </a:r>
            <a:endParaRPr lang="ja-JP" altLang="en-US" sz="2400"/>
          </a:p>
        </p:txBody>
      </p:sp>
      <p:sp>
        <p:nvSpPr>
          <p:cNvPr id="7172" name="円/楕円 5"/>
          <p:cNvSpPr>
            <a:spLocks noChangeArrowheads="1"/>
          </p:cNvSpPr>
          <p:nvPr/>
        </p:nvSpPr>
        <p:spPr bwMode="auto">
          <a:xfrm>
            <a:off x="6097588" y="5183188"/>
            <a:ext cx="419100" cy="261937"/>
          </a:xfrm>
          <a:prstGeom prst="ellipse">
            <a:avLst/>
          </a:prstGeom>
          <a:noFill/>
          <a:ln w="31750" algn="ctr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3" name="円/楕円 6"/>
          <p:cNvSpPr>
            <a:spLocks noChangeArrowheads="1"/>
          </p:cNvSpPr>
          <p:nvPr/>
        </p:nvSpPr>
        <p:spPr bwMode="auto">
          <a:xfrm>
            <a:off x="5970588" y="5589588"/>
            <a:ext cx="762000" cy="53816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7174" name="グループ化 7"/>
          <p:cNvGrpSpPr>
            <a:grpSpLocks/>
          </p:cNvGrpSpPr>
          <p:nvPr/>
        </p:nvGrpSpPr>
        <p:grpSpPr bwMode="auto">
          <a:xfrm>
            <a:off x="323850" y="3432175"/>
            <a:ext cx="3270250" cy="709613"/>
            <a:chOff x="107504" y="3645024"/>
            <a:chExt cx="3270578" cy="1244816"/>
          </a:xfrm>
        </p:grpSpPr>
        <p:sp>
          <p:nvSpPr>
            <p:cNvPr id="7180" name="テキスト ボックス 8"/>
            <p:cNvSpPr txBox="1">
              <a:spLocks noChangeArrowheads="1"/>
            </p:cNvSpPr>
            <p:nvPr/>
          </p:nvSpPr>
          <p:spPr bwMode="auto">
            <a:xfrm>
              <a:off x="134883" y="3735820"/>
              <a:ext cx="302717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low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, low V</a:t>
              </a:r>
              <a:r>
                <a:rPr lang="en-US" altLang="ja-JP" sz="2000" baseline="-25000"/>
                <a:t>S</a:t>
              </a:r>
              <a:r>
                <a:rPr lang="en-US" altLang="ja-JP" sz="2000"/>
                <a:t>, </a:t>
              </a:r>
              <a:r>
                <a:rPr lang="en-US" altLang="ja-JP" sz="2000">
                  <a:solidFill>
                    <a:srgbClr val="3333FF"/>
                  </a:solidFill>
                </a:rPr>
                <a:t>low</a:t>
              </a:r>
              <a:r>
                <a:rPr lang="en-US" altLang="ja-JP" sz="2000"/>
                <a:t>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/V</a:t>
              </a:r>
              <a:r>
                <a:rPr lang="en-US" altLang="ja-JP" sz="2000" baseline="-25000"/>
                <a:t>S</a:t>
              </a:r>
              <a:endParaRPr lang="ja-JP" altLang="en-US" sz="2000" baseline="-25000"/>
            </a:p>
          </p:txBody>
        </p:sp>
        <p:sp>
          <p:nvSpPr>
            <p:cNvPr id="7181" name="テキスト ボックス 9"/>
            <p:cNvSpPr txBox="1">
              <a:spLocks noChangeArrowheads="1"/>
            </p:cNvSpPr>
            <p:nvPr/>
          </p:nvSpPr>
          <p:spPr bwMode="auto">
            <a:xfrm>
              <a:off x="240354" y="4241468"/>
              <a:ext cx="2880917" cy="6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3333FF"/>
                  </a:solidFill>
                </a:rPr>
                <a:t>Supersaturated H</a:t>
              </a:r>
              <a:r>
                <a:rPr lang="en-US" altLang="ja-JP" baseline="-25000">
                  <a:solidFill>
                    <a:srgbClr val="3333FF"/>
                  </a:solidFill>
                </a:rPr>
                <a:t>2</a:t>
              </a:r>
              <a:r>
                <a:rPr lang="en-US" altLang="ja-JP">
                  <a:solidFill>
                    <a:srgbClr val="3333FF"/>
                  </a:solidFill>
                </a:rPr>
                <a:t>O, CO</a:t>
              </a:r>
              <a:r>
                <a:rPr lang="en-US" altLang="ja-JP" baseline="-25000">
                  <a:solidFill>
                    <a:srgbClr val="3333FF"/>
                  </a:solidFill>
                </a:rPr>
                <a:t>2</a:t>
              </a:r>
              <a:endParaRPr lang="ja-JP" altLang="en-US" baseline="-25000">
                <a:solidFill>
                  <a:srgbClr val="3333FF"/>
                </a:solidFill>
              </a:endParaRPr>
            </a:p>
          </p:txBody>
        </p:sp>
        <p:sp>
          <p:nvSpPr>
            <p:cNvPr id="7182" name="正方形/長方形 10"/>
            <p:cNvSpPr>
              <a:spLocks noChangeArrowheads="1"/>
            </p:cNvSpPr>
            <p:nvPr/>
          </p:nvSpPr>
          <p:spPr bwMode="auto">
            <a:xfrm>
              <a:off x="107504" y="3645024"/>
              <a:ext cx="3270578" cy="1224136"/>
            </a:xfrm>
            <a:prstGeom prst="rect">
              <a:avLst/>
            </a:prstGeom>
            <a:noFill/>
            <a:ln w="31750" algn="ctr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175" name="グループ化 11"/>
          <p:cNvGrpSpPr>
            <a:grpSpLocks/>
          </p:cNvGrpSpPr>
          <p:nvPr/>
        </p:nvGrpSpPr>
        <p:grpSpPr bwMode="auto">
          <a:xfrm>
            <a:off x="293688" y="5516563"/>
            <a:ext cx="3270250" cy="1006475"/>
            <a:chOff x="107504" y="5165576"/>
            <a:chExt cx="3270578" cy="1214011"/>
          </a:xfrm>
        </p:grpSpPr>
        <p:sp>
          <p:nvSpPr>
            <p:cNvPr id="7177" name="テキスト ボックス 12"/>
            <p:cNvSpPr txBox="1">
              <a:spLocks noChangeArrowheads="1"/>
            </p:cNvSpPr>
            <p:nvPr/>
          </p:nvSpPr>
          <p:spPr bwMode="auto">
            <a:xfrm>
              <a:off x="107504" y="5301208"/>
              <a:ext cx="31265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low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, low V</a:t>
              </a:r>
              <a:r>
                <a:rPr lang="en-US" altLang="ja-JP" sz="2000" baseline="-25000"/>
                <a:t>S</a:t>
              </a:r>
              <a:r>
                <a:rPr lang="en-US" altLang="ja-JP" sz="2000"/>
                <a:t>, </a:t>
              </a:r>
              <a:r>
                <a:rPr lang="en-US" altLang="ja-JP" sz="2000">
                  <a:solidFill>
                    <a:srgbClr val="FF0000"/>
                  </a:solidFill>
                </a:rPr>
                <a:t>high</a:t>
              </a:r>
              <a:r>
                <a:rPr lang="en-US" altLang="ja-JP" sz="2000"/>
                <a:t> V</a:t>
              </a:r>
              <a:r>
                <a:rPr lang="en-US" altLang="ja-JP" sz="2000" baseline="-25000"/>
                <a:t>P</a:t>
              </a:r>
              <a:r>
                <a:rPr lang="en-US" altLang="ja-JP" sz="2000"/>
                <a:t>/V</a:t>
              </a:r>
              <a:r>
                <a:rPr lang="en-US" altLang="ja-JP" sz="2000" baseline="-25000"/>
                <a:t>S</a:t>
              </a:r>
              <a:endParaRPr lang="ja-JP" altLang="en-US" sz="2000" baseline="-25000"/>
            </a:p>
          </p:txBody>
        </p:sp>
        <p:sp>
          <p:nvSpPr>
            <p:cNvPr id="7178" name="テキスト ボックス 13"/>
            <p:cNvSpPr txBox="1">
              <a:spLocks noChangeArrowheads="1"/>
            </p:cNvSpPr>
            <p:nvPr/>
          </p:nvSpPr>
          <p:spPr bwMode="auto">
            <a:xfrm>
              <a:off x="509276" y="5661248"/>
              <a:ext cx="2364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Partial Molten Rocks </a:t>
              </a:r>
            </a:p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/ Magma Reservoir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7179" name="正方形/長方形 14"/>
            <p:cNvSpPr>
              <a:spLocks noChangeArrowheads="1"/>
            </p:cNvSpPr>
            <p:nvPr/>
          </p:nvSpPr>
          <p:spPr bwMode="auto">
            <a:xfrm>
              <a:off x="107504" y="5165576"/>
              <a:ext cx="3270578" cy="1214011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176" name="テキスト ボックス 3"/>
          <p:cNvSpPr txBox="1">
            <a:spLocks noChangeArrowheads="1"/>
          </p:cNvSpPr>
          <p:nvPr/>
        </p:nvSpPr>
        <p:spPr bwMode="auto">
          <a:xfrm>
            <a:off x="109538" y="2135188"/>
            <a:ext cx="3814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/>
              <a:t>Deep Low Frequency Earthquakes (DLF), which are often inferred to be related to magma activity, are located at the region of: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58922" y="64533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Nakamichi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et al. (2007)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"/>
          <p:cNvSpPr txBox="1">
            <a:spLocks noChangeArrowheads="1"/>
          </p:cNvSpPr>
          <p:nvPr/>
        </p:nvSpPr>
        <p:spPr bwMode="auto">
          <a:xfrm>
            <a:off x="1900562" y="115888"/>
            <a:ext cx="516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Shallow </a:t>
            </a:r>
            <a:r>
              <a:rPr lang="en-US" altLang="ja-JP" sz="2400" dirty="0"/>
              <a:t>Structure of </a:t>
            </a:r>
            <a:r>
              <a:rPr lang="en-US" altLang="ja-JP" sz="2400" dirty="0" smtClean="0"/>
              <a:t>Bandai Volcano</a:t>
            </a:r>
            <a:endParaRPr lang="ja-JP" altLang="en-US" sz="2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7950" y="2206625"/>
            <a:ext cx="31623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1600">
                <a:solidFill>
                  <a:srgbClr val="FF0000"/>
                </a:solidFill>
                <a:ea typeface="HGP創英角ｺﾞｼｯｸUB" pitchFamily="50" charset="-128"/>
              </a:rPr>
              <a:t>View of Mount Bandai from the north.  Large crater formed by  a sector collapse during the1888 Eruption</a:t>
            </a:r>
          </a:p>
        </p:txBody>
      </p:sp>
      <p:sp>
        <p:nvSpPr>
          <p:cNvPr id="8201" name="テキスト ボックス 11"/>
          <p:cNvSpPr txBox="1">
            <a:spLocks noChangeArrowheads="1"/>
          </p:cNvSpPr>
          <p:nvPr/>
        </p:nvSpPr>
        <p:spPr bwMode="auto">
          <a:xfrm>
            <a:off x="107950" y="3501008"/>
            <a:ext cx="28019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/>
              <a:t>High-velocity zone is recognized beneath the summit.  </a:t>
            </a:r>
            <a:endParaRPr lang="en-US" altLang="ja-JP" dirty="0" smtClean="0"/>
          </a:p>
          <a:p>
            <a:pPr algn="l" eaLnBrk="1" hangingPunct="1"/>
            <a:endParaRPr lang="en-US" altLang="ja-JP" dirty="0"/>
          </a:p>
          <a:p>
            <a:pPr algn="l" eaLnBrk="1" hangingPunct="1"/>
            <a:r>
              <a:rPr lang="en-US" altLang="ja-JP" dirty="0"/>
              <a:t>No evidence on magma chamber </a:t>
            </a:r>
            <a:r>
              <a:rPr lang="en-US" altLang="ja-JP" dirty="0" smtClean="0"/>
              <a:t>&amp; conduit at </a:t>
            </a:r>
            <a:r>
              <a:rPr lang="en-US" altLang="ja-JP" dirty="0"/>
              <a:t>shallow </a:t>
            </a:r>
            <a:r>
              <a:rPr lang="en-US" altLang="ja-JP" dirty="0" smtClean="0"/>
              <a:t>depths.</a:t>
            </a:r>
            <a:endParaRPr lang="en-US" altLang="ja-JP" dirty="0"/>
          </a:p>
          <a:p>
            <a:pPr algn="l" eaLnBrk="1" hangingPunct="1"/>
            <a:endParaRPr lang="en-US" altLang="ja-JP" dirty="0"/>
          </a:p>
          <a:p>
            <a:pPr algn="l" eaLnBrk="1" hangingPunct="1"/>
            <a:r>
              <a:rPr lang="en-US" altLang="ja-JP" dirty="0"/>
              <a:t>These are common features of active volcanoes.</a:t>
            </a:r>
          </a:p>
          <a:p>
            <a:pPr algn="l" eaLnBrk="1" hangingPunct="1"/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34283" y="6453336"/>
            <a:ext cx="23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Yamawaki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et al. (2004)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63928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4427538" y="976313"/>
            <a:ext cx="312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GPS, Tilt meter, Strain meter</a:t>
            </a: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5338" y="4533900"/>
            <a:ext cx="723265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000" dirty="0"/>
              <a:t>Spatial Distributions of Deformations enable us to estimate:</a:t>
            </a:r>
          </a:p>
          <a:p>
            <a:pPr algn="l">
              <a:defRPr/>
            </a:pPr>
            <a:endParaRPr lang="en-US" altLang="ja-JP" sz="2000" dirty="0"/>
          </a:p>
          <a:p>
            <a:pPr marL="342900" indent="-342900" algn="l">
              <a:buFontTx/>
              <a:buAutoNum type="arabicPeriod"/>
              <a:defRPr/>
            </a:pPr>
            <a:r>
              <a:rPr lang="en-US" altLang="ja-JP" sz="2000" dirty="0"/>
              <a:t>Locations of the pressure source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altLang="ja-JP" sz="2000" dirty="0"/>
              <a:t>Shape of the pressure source (Dike, Spherical, etc.)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altLang="ja-JP" sz="2000" dirty="0"/>
              <a:t>Strength of the pressure source (Volume Change)</a:t>
            </a:r>
          </a:p>
        </p:txBody>
      </p:sp>
      <p:sp>
        <p:nvSpPr>
          <p:cNvPr id="9221" name="テキスト ボックス 5"/>
          <p:cNvSpPr txBox="1">
            <a:spLocks noChangeArrowheads="1"/>
          </p:cNvSpPr>
          <p:nvPr/>
        </p:nvSpPr>
        <p:spPr bwMode="auto">
          <a:xfrm>
            <a:off x="323850" y="260350"/>
            <a:ext cx="831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Magma Locations are Detected by Geodetic Measurements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48874" y="188913"/>
            <a:ext cx="7510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400" dirty="0" smtClean="0">
                <a:latin typeface="+mn-lt"/>
              </a:rPr>
              <a:t>Failed Eruption: 1998 Activity of Iwate Volcano, </a:t>
            </a:r>
            <a:r>
              <a:rPr lang="en-US" altLang="ja-JP" sz="2400" dirty="0">
                <a:latin typeface="+mn-lt"/>
              </a:rPr>
              <a:t>Japan</a:t>
            </a:r>
          </a:p>
        </p:txBody>
      </p:sp>
      <p:pic>
        <p:nvPicPr>
          <p:cNvPr id="10243" name="Picture 12" descr="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58" y="1736725"/>
            <a:ext cx="511333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5"/>
          <p:cNvSpPr txBox="1">
            <a:spLocks noChangeArrowheads="1"/>
          </p:cNvSpPr>
          <p:nvPr/>
        </p:nvSpPr>
        <p:spPr bwMode="auto">
          <a:xfrm>
            <a:off x="179388" y="3648075"/>
            <a:ext cx="256352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b="1">
                <a:latin typeface="+mn-lt"/>
              </a:rPr>
              <a:t>Permanent stations</a:t>
            </a:r>
          </a:p>
          <a:p>
            <a:pPr algn="l" eaLnBrk="1" hangingPunct="1"/>
            <a:r>
              <a:rPr lang="en-US" altLang="ja-JP">
                <a:latin typeface="+mn-lt"/>
              </a:rPr>
              <a:t>Borehole </a:t>
            </a:r>
          </a:p>
          <a:p>
            <a:pPr algn="l" eaLnBrk="1" hangingPunct="1"/>
            <a:r>
              <a:rPr lang="en-US" altLang="ja-JP">
                <a:latin typeface="+mn-lt"/>
              </a:rPr>
              <a:t>  tilt &amp; strain</a:t>
            </a:r>
          </a:p>
          <a:p>
            <a:pPr algn="l" eaLnBrk="1" hangingPunct="1"/>
            <a:r>
              <a:rPr lang="en-US" altLang="ja-JP">
                <a:latin typeface="+mn-lt"/>
              </a:rPr>
              <a:t>  SP seismometer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250825" y="5334000"/>
            <a:ext cx="2557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b="1">
                <a:latin typeface="+mn-lt"/>
              </a:rPr>
              <a:t>&gt;20 SP seismometers</a:t>
            </a:r>
          </a:p>
          <a:p>
            <a:pPr algn="l" eaLnBrk="1" hangingPunct="1"/>
            <a:r>
              <a:rPr lang="en-US" altLang="ja-JP" b="1">
                <a:latin typeface="+mn-lt"/>
              </a:rPr>
              <a:t>6 STS-2 stations</a:t>
            </a:r>
          </a:p>
          <a:p>
            <a:pPr algn="l" eaLnBrk="1" hangingPunct="1"/>
            <a:r>
              <a:rPr lang="en-US" altLang="ja-JP" b="1">
                <a:latin typeface="+mn-lt"/>
              </a:rPr>
              <a:t>3 tilt&amp; strain meters</a:t>
            </a:r>
          </a:p>
          <a:p>
            <a:pPr algn="l" eaLnBrk="1" hangingPunct="1"/>
            <a:r>
              <a:rPr lang="en-US" altLang="ja-JP" b="1">
                <a:latin typeface="+mn-lt"/>
              </a:rPr>
              <a:t>&gt;10 GPS stations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69925"/>
            <a:ext cx="406876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1"/>
          <p:cNvSpPr txBox="1">
            <a:spLocks noChangeArrowheads="1"/>
          </p:cNvSpPr>
          <p:nvPr/>
        </p:nvSpPr>
        <p:spPr bwMode="auto">
          <a:xfrm>
            <a:off x="537590" y="908720"/>
            <a:ext cx="8358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2000" dirty="0">
                <a:solidFill>
                  <a:srgbClr val="FF0000"/>
                </a:solidFill>
              </a:rPr>
              <a:t>Magma rises up due to </a:t>
            </a:r>
            <a:r>
              <a:rPr lang="en-US" altLang="ja-JP" sz="2000" dirty="0" smtClean="0">
                <a:solidFill>
                  <a:srgbClr val="FF0000"/>
                </a:solidFill>
              </a:rPr>
              <a:t>buoyancy:</a:t>
            </a:r>
          </a:p>
          <a:p>
            <a:pPr algn="l" eaLnBrk="1" hangingPunct="1"/>
            <a:r>
              <a:rPr lang="en-US" altLang="ja-JP" sz="2000" dirty="0" smtClean="0"/>
              <a:t>Magma can migrate up when the density of magma is less than that of the surrounding rocks</a:t>
            </a:r>
            <a:endParaRPr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251356"/>
            <a:ext cx="900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Why the magma did not migrate upwar</a:t>
            </a:r>
            <a:r>
              <a:rPr lang="en-US" altLang="ja-JP" sz="2400" dirty="0" smtClean="0"/>
              <a:t>d but horizontally intrude?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9439</TotalTime>
  <Words>791</Words>
  <Application>Microsoft Office PowerPoint</Application>
  <PresentationFormat>画面に合わせる (4:3)</PresentationFormat>
  <Paragraphs>172</Paragraphs>
  <Slides>20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標準デザイン</vt:lpstr>
      <vt:lpstr>Review on Modern Volcanology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Tohoku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there any precursors of the 1998 failed magmatic eruption of Iwate volcano?</dc:title>
  <dc:creator>nishi</dc:creator>
  <cp:lastModifiedBy>nishi</cp:lastModifiedBy>
  <cp:revision>68</cp:revision>
  <dcterms:created xsi:type="dcterms:W3CDTF">2008-12-09T06:32:28Z</dcterms:created>
  <dcterms:modified xsi:type="dcterms:W3CDTF">2013-07-25T04:56:39Z</dcterms:modified>
</cp:coreProperties>
</file>