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.jpg" ContentType="image/jpeg"/>
  <Override PartName="/ppt/notesSlides/notesSlide4.xml" ContentType="application/vnd.openxmlformats-officedocument.presentationml.notesSlide+xml"/>
  <Override PartName="/ppt/media/image6.jpg" ContentType="image/jpe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82" r:id="rId4"/>
    <p:sldId id="273" r:id="rId5"/>
    <p:sldId id="283" r:id="rId6"/>
    <p:sldId id="281" r:id="rId7"/>
    <p:sldId id="284" r:id="rId8"/>
    <p:sldId id="285" r:id="rId9"/>
    <p:sldId id="286" r:id="rId10"/>
  </p:sldIdLst>
  <p:sldSz cx="10080625" cy="7559675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73949" y="283122"/>
            <a:ext cx="3027705" cy="467447"/>
          </a:xfrm>
          <a:prstGeom prst="rect">
            <a:avLst/>
          </a:prstGeom>
          <a:noFill/>
        </p:spPr>
        <p:txBody>
          <a:bodyPr vert="horz" lIns="83796" tIns="41898" rIns="83796" bIns="41898"/>
          <a:lstStyle>
            <a:lvl1pPr algn="l">
              <a:defRPr sz="1300" kern="0">
                <a:solidFill>
                  <a:srgbClr val="000000"/>
                </a:solidFill>
                <a:latin typeface="Takao Pゴシック" charset="0"/>
              </a:defRPr>
            </a:lvl1pPr>
          </a:lstStyle>
          <a:p>
            <a:pPr>
              <a:tabLst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98308" y="283122"/>
            <a:ext cx="3027705" cy="467447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>
            <a:lvl1pPr algn="r">
              <a:defRPr sz="1300" kern="0">
                <a:solidFill>
                  <a:srgbClr val="000000"/>
                </a:solidFill>
                <a:latin typeface="Takao Pゴシック" charset="0"/>
              </a:defRPr>
            </a:lvl1pPr>
          </a:lstStyle>
          <a:p>
            <a:pPr algn="r">
              <a:tabLst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05462" y="8875589"/>
            <a:ext cx="3027705" cy="467447"/>
          </a:xfrm>
          <a:prstGeom prst="rect">
            <a:avLst/>
          </a:prstGeom>
          <a:noFill/>
        </p:spPr>
        <p:txBody>
          <a:bodyPr vert="horz" lIns="83796" tIns="41898" rIns="83796" bIns="41898"/>
          <a:lstStyle>
            <a:lvl1pPr algn="l">
              <a:defRPr sz="1300" kern="0">
                <a:solidFill>
                  <a:srgbClr val="000000"/>
                </a:solidFill>
                <a:latin typeface="Takao Pゴシック" charset="0"/>
              </a:defRPr>
            </a:lvl1pPr>
          </a:lstStyle>
          <a:p>
            <a:pPr>
              <a:tabLst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98308" y="8875589"/>
            <a:ext cx="3027705" cy="467447"/>
          </a:xfrm>
          <a:prstGeom prst="rect">
            <a:avLst/>
          </a:prstGeom>
          <a:noFill/>
        </p:spPr>
        <p:txBody>
          <a:bodyPr vert="horz" lIns="83796" tIns="41898" rIns="83796" bIns="41898" rtlCol="0"/>
          <a:lstStyle>
            <a:lvl1pPr algn="r">
              <a:defRPr sz="1300" kern="0">
                <a:solidFill>
                  <a:srgbClr val="000000"/>
                </a:solidFill>
                <a:latin typeface="Takao Pゴシック" charset="0"/>
              </a:defRPr>
            </a:lvl1pPr>
          </a:lstStyle>
          <a:p>
            <a:pPr algn="r">
              <a:tabLst/>
            </a:pPr>
            <a:r>
              <a:rPr lang="en-US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20939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293" cy="496244"/>
          </a:xfrm>
          <a:prstGeom prst="rect">
            <a:avLst/>
          </a:prstGeom>
        </p:spPr>
        <p:txBody>
          <a:bodyPr wrap="square" lIns="0" tIns="0" rIns="0" bIns="0" anchorCtr="0"/>
          <a:lstStyle>
            <a:lvl1pPr algn="l">
              <a:defRPr sz="13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176" y="0"/>
            <a:ext cx="2948293" cy="496244"/>
          </a:xfrm>
          <a:prstGeom prst="rect">
            <a:avLst/>
          </a:prstGeom>
        </p:spPr>
        <p:txBody>
          <a:bodyPr wrap="square" lIns="0" tIns="0" rIns="0" bIns="0" anchorCtr="0"/>
          <a:lstStyle>
            <a:lvl1pPr algn="r">
              <a:defRPr sz="13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54063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wrap="square" lIns="0" tIns="0" rIns="0" bIns="0" anchor="ctr" anchorCtr="1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79" y="4717330"/>
            <a:ext cx="5435510" cy="4468874"/>
          </a:xfrm>
          <a:prstGeom prst="rect">
            <a:avLst/>
          </a:prstGeom>
        </p:spPr>
        <p:txBody>
          <a:bodyPr wrap="square" lIns="0" tIns="0" rIns="0" bIns="0" anchorCtr="0"/>
          <a:lstStyle/>
          <a:p>
            <a:pPr lvl="0"/>
            <a:r>
              <a:rPr lang="en-US" smtClean="0"/>
              <a:t>Click to edit the notes format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995"/>
            <a:ext cx="2948293" cy="496244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l">
              <a:defRPr sz="13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176" y="9434995"/>
            <a:ext cx="2948293" cy="496244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r">
              <a:defRPr sz="13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dirty="0" smtClean="0"/>
              <a:t>&lt;番号&gt;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5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indent="-216000" algn="l" defTabSz="914400" rtl="0" eaLnBrk="1" latinLnBrk="0" hangingPunct="1">
      <a:defRPr sz="2000" kern="1200">
        <a:solidFill>
          <a:srgbClr val="000000"/>
        </a:solidFill>
        <a:latin typeface="Takao Pゴシック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79479" y="4717330"/>
            <a:ext cx="5435510" cy="4385275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00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79479" y="4717330"/>
            <a:ext cx="5435510" cy="4385275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01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79479" y="4717330"/>
            <a:ext cx="5435510" cy="4385275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974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79479" y="4717330"/>
            <a:ext cx="5435510" cy="4385275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3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55650"/>
            <a:ext cx="4960937" cy="372268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679479" y="4717330"/>
            <a:ext cx="5435510" cy="4385275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41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>7/26/2013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>7/26/2013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>7/26/2013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598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/>
          <a:p>
            <a:r>
              <a:rPr lang="en-US" dirty="0" smtClean="0"/>
              <a:t>Click to edit the title text format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04000" y="1080000"/>
            <a:ext cx="9036000" cy="4989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Ctr="0"/>
          <a:lstStyle/>
          <a:p>
            <a:pPr lvl="0"/>
            <a:r>
              <a:rPr lang="en-US" smtClean="0"/>
              <a:t>Click to edit the outline text format</a:t>
            </a:r>
          </a:p>
          <a:p>
            <a:pPr lvl="1"/>
            <a:r>
              <a:rPr lang="en-US" smtClean="0"/>
              <a:t>Second Outline Level</a:t>
            </a:r>
          </a:p>
          <a:p>
            <a:pPr lvl="2"/>
            <a:r>
              <a:rPr lang="en-US" smtClean="0"/>
              <a:t>Third Outline Level</a:t>
            </a:r>
          </a:p>
          <a:p>
            <a:pPr lvl="3"/>
            <a:r>
              <a:rPr lang="en-US" smtClean="0"/>
              <a:t>Fourth Outline Level</a:t>
            </a:r>
          </a:p>
          <a:p>
            <a:pPr lvl="4"/>
            <a:r>
              <a:rPr lang="en-US" smtClean="0"/>
              <a:t>Fifth Outline Level</a:t>
            </a:r>
          </a:p>
          <a:p>
            <a:pPr lvl="5"/>
            <a:r>
              <a:rPr lang="en-US" smtClean="0"/>
              <a:t>Sixth Outline Level</a:t>
            </a:r>
          </a:p>
          <a:p>
            <a:pPr lvl="6"/>
            <a:r>
              <a:rPr lang="en-US" smtClean="0"/>
              <a:t>Seventh Outline Level</a:t>
            </a:r>
          </a:p>
          <a:p>
            <a:pPr lvl="7"/>
            <a:r>
              <a:rPr lang="en-US" smtClean="0"/>
              <a:t>Eighth Outline Level</a:t>
            </a:r>
          </a:p>
          <a:p>
            <a:pPr lvl="8"/>
            <a:r>
              <a:rPr lang="en-US" smtClean="0"/>
              <a:t>Ninth Outline Level</a:t>
            </a:r>
            <a:endParaRPr lang="en-US"/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Ctr="0"/>
          <a:lstStyle>
            <a:lvl1pPr algn="l">
              <a:defRPr lang="en-US"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tabLst/>
            </a:pPr>
            <a:fld id="{11859447-1FF1-4571-A7A1-75F1CAF7F5D9}" type="datetime1">
              <a:rPr lang="en-US" sz="1400" dirty="0" smtClean="0"/>
              <a:t>7/26/2013</a:t>
            </a:fld>
            <a:endParaRPr lang="en-US" sz="1400" dirty="0" smtClean="0"/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Ctr="0"/>
          <a:lstStyle>
            <a:lvl1pPr algn="ctr">
              <a:defRPr lang="en-US"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algn="ctr"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Ctr="0"/>
          <a:lstStyle>
            <a:lvl1pPr algn="r">
              <a:defRPr lang="en-US"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algn="r">
              <a:tabLst/>
            </a:pPr>
            <a:fld id="{763D1470-AB83-4C4C-B3B3-7F0C9DC8E8D6}" type="slidenum">
              <a:rPr lang="en-US" sz="1400" dirty="0" smtClean="0"/>
              <a:t>‹#›</a:t>
            </a:fld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buNone/>
        <a:defRPr sz="3600" kern="1200">
          <a:solidFill>
            <a:srgbClr val="000000"/>
          </a:solidFill>
          <a:latin typeface="Arial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15"/>
        </a:spcAft>
        <a:defRPr sz="2800" u="none" kern="1200">
          <a:solidFill>
            <a:srgbClr val="000000"/>
          </a:solidFill>
          <a:latin typeface="Arial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134"/>
        </a:spcAft>
        <a:defRPr sz="2400" u="none" kern="0" spc="0">
          <a:solidFill>
            <a:srgbClr val="000000"/>
          </a:solidFill>
          <a:latin typeface="Arial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851"/>
        </a:spcAft>
        <a:defRPr sz="2400" u="none" kern="0" spc="0">
          <a:solidFill>
            <a:srgbClr val="000000"/>
          </a:solidFill>
          <a:latin typeface="Arial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567"/>
        </a:spcAft>
        <a:defRPr sz="2400" u="none" kern="0" spc="0">
          <a:solidFill>
            <a:srgbClr val="000000"/>
          </a:solidFill>
          <a:latin typeface="Arial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spcAft>
          <a:spcPts val="284"/>
        </a:spcAft>
        <a:defRPr sz="2400" u="none" kern="0" spc="0">
          <a:solidFill>
            <a:srgbClr val="000000"/>
          </a:solidFill>
          <a:latin typeface="Times New Roman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spcAft>
          <a:spcPts val="284"/>
        </a:spcAft>
        <a:defRPr sz="2400" u="none" kern="0" spc="0">
          <a:solidFill>
            <a:srgbClr val="000000"/>
          </a:solidFill>
          <a:latin typeface="Times New Roman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spcAft>
          <a:spcPts val="284"/>
        </a:spcAft>
        <a:defRPr sz="2400" u="none" kern="0" spc="0">
          <a:solidFill>
            <a:srgbClr val="000000"/>
          </a:solidFill>
          <a:latin typeface="Times New Roman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spcAft>
          <a:spcPts val="284"/>
        </a:spcAft>
        <a:defRPr sz="2400" u="none" kern="0" spc="0">
          <a:solidFill>
            <a:srgbClr val="000000"/>
          </a:solidFill>
          <a:latin typeface="Times New Roman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spcAft>
          <a:spcPts val="284"/>
        </a:spcAft>
        <a:defRPr sz="2400" u="none" kern="0" spc="0">
          <a:solidFill>
            <a:srgbClr val="000000"/>
          </a:solidFill>
          <a:latin typeface="Times New Roman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57892" y="427037"/>
            <a:ext cx="9071640" cy="430887"/>
          </a:xfrm>
          <a:prstGeom prst="rect">
            <a:avLst/>
          </a:prstGeom>
          <a:noFill/>
          <a:ln/>
        </p:spPr>
        <p:txBody>
          <a:bodyPr wrap="square" lIns="0" tIns="0" rIns="0" bIns="0">
            <a:spAutoFit/>
          </a:bodyPr>
          <a:lstStyle/>
          <a:p>
            <a:r>
              <a:rPr lang="en-US" sz="2800" dirty="0" err="1" smtClean="0"/>
              <a:t>Muography</a:t>
            </a:r>
            <a:r>
              <a:rPr lang="en-US" sz="2800" dirty="0" smtClean="0"/>
              <a:t> in Showa-</a:t>
            </a:r>
            <a:r>
              <a:rPr lang="en-US" sz="2800" dirty="0" err="1" smtClean="0"/>
              <a:t>Shinzan</a:t>
            </a:r>
            <a:r>
              <a:rPr lang="en-US" sz="2800" dirty="0" smtClean="0"/>
              <a:t> Lava Dome</a:t>
            </a:r>
            <a:endParaRPr sz="2800" dirty="0" smtClean="0"/>
          </a:p>
        </p:txBody>
      </p:sp>
      <p:pic>
        <p:nvPicPr>
          <p:cNvPr id="4" name="Placeholder 3" descr="10000000000002C4000002129075CE2D.jp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2037869" y="1036637"/>
            <a:ext cx="5898043" cy="441960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/>
          <p:nvPr/>
        </p:nvSpPr>
        <p:spPr>
          <a:xfrm>
            <a:off x="1763712" y="5532437"/>
            <a:ext cx="6660000" cy="214164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kern="1200" dirty="0" smtClean="0">
                <a:solidFill>
                  <a:srgbClr val="000000"/>
                </a:solidFill>
                <a:latin typeface="Arial" charset="0"/>
              </a:rPr>
              <a:t>R. Nishiyama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kern="12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Earthquake Research Institute, University of Tokyo</a:t>
            </a:r>
            <a:endParaRPr lang="en-US" b="0" i="0" kern="12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26 July 2013,  MNR workshop 2013, Tokyo</a:t>
            </a:r>
            <a:endParaRPr lang="en-US" b="0" i="0" kern="12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04000" y="344520"/>
            <a:ext cx="9071640" cy="512280"/>
          </a:xfrm>
          <a:prstGeom prst="rect">
            <a:avLst/>
          </a:prstGeom>
          <a:noFill/>
          <a:ln/>
        </p:spPr>
        <p:txBody>
          <a:bodyPr wrap="square" lIns="0" tIns="0" rIns="0" bIns="0"/>
          <a:lstStyle/>
          <a:p>
            <a:r>
              <a:rPr dirty="0" smtClean="0"/>
              <a:t>Contents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504000" y="1080000"/>
            <a:ext cx="9036000" cy="4989600"/>
          </a:xfrm>
          <a:prstGeom prst="rect">
            <a:avLst/>
          </a:prstGeom>
          <a:noFill/>
          <a:ln/>
        </p:spPr>
        <p:txBody>
          <a:bodyPr wrap="square" lIns="0" tIns="0" rIns="0" bIns="0"/>
          <a:lstStyle/>
          <a:p>
            <a:pPr marL="514350" indent="-514350">
              <a:buAutoNum type="arabicPeriod"/>
            </a:pPr>
            <a:r>
              <a:rPr lang="en-US" dirty="0" smtClean="0"/>
              <a:t>Eruption History of Showa-</a:t>
            </a:r>
            <a:r>
              <a:rPr lang="en-US" dirty="0" err="1" smtClean="0"/>
              <a:t>Shinzan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Geophysical Surveys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(a). Precedent studies</a:t>
            </a:r>
          </a:p>
          <a:p>
            <a:pPr lvl="3"/>
            <a:r>
              <a:rPr lang="en-US" dirty="0"/>
              <a:t>	</a:t>
            </a:r>
            <a:r>
              <a:rPr lang="en-US" dirty="0" smtClean="0"/>
              <a:t>(b). </a:t>
            </a:r>
            <a:r>
              <a:rPr lang="en-US" dirty="0" err="1" smtClean="0"/>
              <a:t>Muography</a:t>
            </a:r>
            <a:r>
              <a:rPr lang="en-US" dirty="0"/>
              <a:t> </a:t>
            </a:r>
            <a:r>
              <a:rPr lang="en-US" dirty="0" smtClean="0"/>
              <a:t>in 2007 </a:t>
            </a:r>
          </a:p>
          <a:p>
            <a:pPr lvl="3"/>
            <a:r>
              <a:rPr lang="en-US" dirty="0"/>
              <a:t>	</a:t>
            </a:r>
            <a:r>
              <a:rPr lang="en-US" dirty="0" smtClean="0"/>
              <a:t>(c). Joint analysis of </a:t>
            </a:r>
            <a:r>
              <a:rPr lang="en-US" dirty="0" err="1" smtClean="0"/>
              <a:t>muography</a:t>
            </a:r>
            <a:r>
              <a:rPr lang="en-US" dirty="0" smtClean="0"/>
              <a:t> and gravity measurements</a:t>
            </a:r>
          </a:p>
          <a:p>
            <a:pPr lvl="3"/>
            <a:endParaRPr lang="en-US" dirty="0" smtClean="0"/>
          </a:p>
          <a:p>
            <a:pPr marL="514350" lvl="0" indent="-514350">
              <a:buFontTx/>
              <a:buAutoNum type="arabicPeriod"/>
            </a:pPr>
            <a:r>
              <a:rPr lang="en-US" altLang="ja-JP" dirty="0" smtClean="0"/>
              <a:t>Implication</a:t>
            </a:r>
          </a:p>
          <a:p>
            <a:pPr lvl="3"/>
            <a:r>
              <a:rPr lang="en-US" altLang="ja-JP" dirty="0"/>
              <a:t>	</a:t>
            </a:r>
            <a:r>
              <a:rPr lang="en-US" altLang="ja-JP" dirty="0" smtClean="0"/>
              <a:t>What we can say now</a:t>
            </a:r>
          </a:p>
          <a:p>
            <a:pPr lvl="3"/>
            <a:r>
              <a:rPr lang="en-US" altLang="ja-JP" dirty="0"/>
              <a:t>	</a:t>
            </a:r>
            <a:r>
              <a:rPr lang="en-US" altLang="ja-JP" dirty="0" smtClean="0"/>
              <a:t>What we want to see …</a:t>
            </a:r>
            <a:endParaRPr lang="en-US" altLang="ja-JP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marL="514350" indent="-514350">
              <a:buAutoNum type="arabicPeriod"/>
            </a:pPr>
            <a:endParaRPr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42300" y="333334"/>
            <a:ext cx="7126128" cy="512280"/>
          </a:xfrm>
          <a:prstGeom prst="rect">
            <a:avLst/>
          </a:prstGeom>
          <a:noFill/>
          <a:ln/>
        </p:spPr>
        <p:txBody>
          <a:bodyPr wrap="square" lIns="0" tIns="0" rIns="0" bIns="0"/>
          <a:lstStyle/>
          <a:p>
            <a:r>
              <a:rPr dirty="0" smtClean="0"/>
              <a:t>Showa-</a:t>
            </a:r>
            <a:r>
              <a:rPr dirty="0" err="1" smtClean="0"/>
              <a:t>Shinzan</a:t>
            </a:r>
            <a:r>
              <a:rPr dirty="0" smtClean="0"/>
              <a:t> Lava Dome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620712" y="1036637"/>
            <a:ext cx="9108000" cy="1828800"/>
          </a:xfrm>
          <a:prstGeom prst="rect">
            <a:avLst/>
          </a:prstGeom>
          <a:noFill/>
          <a:ln/>
        </p:spPr>
        <p:txBody>
          <a:bodyPr wrap="square" lIns="0" tIns="0" rIns="0" bIns="0"/>
          <a:lstStyle/>
          <a:p>
            <a:pPr>
              <a:lnSpc>
                <a:spcPts val="1200"/>
              </a:lnSpc>
            </a:pPr>
            <a:r>
              <a:rPr lang="en-US" sz="2400" dirty="0" smtClean="0"/>
              <a:t>Eruption history (Dec. 1943 ~ Sep. 1945, </a:t>
            </a:r>
            <a:r>
              <a:rPr lang="en-US" sz="2400" dirty="0" err="1" smtClean="0"/>
              <a:t>Usu</a:t>
            </a:r>
            <a:r>
              <a:rPr lang="en-US" sz="2400" dirty="0" smtClean="0"/>
              <a:t>)</a:t>
            </a:r>
          </a:p>
          <a:p>
            <a:pPr>
              <a:lnSpc>
                <a:spcPts val="1200"/>
              </a:lnSpc>
            </a:pPr>
            <a:endParaRPr lang="en-US" sz="2400" dirty="0" smtClean="0"/>
          </a:p>
          <a:p>
            <a:pPr>
              <a:lnSpc>
                <a:spcPts val="1200"/>
              </a:lnSpc>
            </a:pPr>
            <a:r>
              <a:rPr lang="en-US" sz="2400" dirty="0" smtClean="0"/>
              <a:t>(0). </a:t>
            </a:r>
            <a:r>
              <a:rPr lang="en-US" sz="2400" dirty="0"/>
              <a:t>w</a:t>
            </a:r>
            <a:r>
              <a:rPr lang="en-US" sz="2400" dirty="0" smtClean="0"/>
              <a:t>heat field</a:t>
            </a:r>
          </a:p>
          <a:p>
            <a:pPr>
              <a:lnSpc>
                <a:spcPts val="1200"/>
              </a:lnSpc>
            </a:pPr>
            <a:r>
              <a:rPr lang="en-US" sz="2400" dirty="0" smtClean="0"/>
              <a:t>(1). volcanic earthquakes and significant ground uplift</a:t>
            </a:r>
          </a:p>
          <a:p>
            <a:pPr>
              <a:lnSpc>
                <a:spcPts val="1200"/>
              </a:lnSpc>
            </a:pPr>
            <a:r>
              <a:rPr lang="en-US" sz="2400" dirty="0" smtClean="0"/>
              <a:t>(2). paroxysmal explosions at craters on the uplifted plateau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2400" dirty="0" smtClean="0"/>
              <a:t>(3). </a:t>
            </a:r>
            <a:r>
              <a:rPr lang="en-US" sz="2400" dirty="0" err="1" smtClean="0"/>
              <a:t>dacite</a:t>
            </a:r>
            <a:r>
              <a:rPr lang="en-US" sz="2400" dirty="0" smtClean="0"/>
              <a:t> magma extruded from below the plateau</a:t>
            </a:r>
          </a:p>
          <a:p>
            <a:endParaRPr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5912" y="7102475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Ctr="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15"/>
              </a:spcAft>
              <a:defRPr sz="2800" u="none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134"/>
              </a:spcAft>
              <a:defRPr sz="2400" u="none" kern="0" spc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851"/>
              </a:spcAft>
              <a:defRPr sz="2400" u="none" kern="0" spc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567"/>
              </a:spcAft>
              <a:defRPr sz="2400" u="none" kern="0" spc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Morphological development recorded by </a:t>
            </a:r>
            <a:r>
              <a:rPr lang="en-US" sz="1800" dirty="0" err="1" smtClean="0"/>
              <a:t>Mimatasu</a:t>
            </a:r>
            <a:r>
              <a:rPr lang="en-US" sz="1800" dirty="0"/>
              <a:t> </a:t>
            </a:r>
            <a:r>
              <a:rPr lang="en-US" sz="1800" dirty="0" smtClean="0"/>
              <a:t>[1962].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4" y="3186112"/>
            <a:ext cx="4617267" cy="3886200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2982912" y="4999037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2982912" y="5532437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2982912" y="5913437"/>
            <a:ext cx="0" cy="1295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1"/>
          <p:cNvSpPr/>
          <p:nvPr/>
        </p:nvSpPr>
        <p:spPr>
          <a:xfrm>
            <a:off x="3059111" y="5075237"/>
            <a:ext cx="2617789" cy="430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kern="1200" dirty="0" smtClean="0">
                <a:solidFill>
                  <a:srgbClr val="000000"/>
                </a:solidFill>
                <a:latin typeface="Arial" charset="0"/>
              </a:rPr>
              <a:t>(1). pre-volcanic stage </a:t>
            </a:r>
          </a:p>
        </p:txBody>
      </p:sp>
      <p:sp>
        <p:nvSpPr>
          <p:cNvPr id="19" name="TextBox 11"/>
          <p:cNvSpPr/>
          <p:nvPr/>
        </p:nvSpPr>
        <p:spPr>
          <a:xfrm>
            <a:off x="3059112" y="5559437"/>
            <a:ext cx="2895600" cy="430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kern="1200" dirty="0" smtClean="0">
                <a:solidFill>
                  <a:srgbClr val="000000"/>
                </a:solidFill>
                <a:latin typeface="Arial" charset="0"/>
              </a:rPr>
              <a:t>(2). paroxysmal eruption</a:t>
            </a:r>
          </a:p>
        </p:txBody>
      </p:sp>
      <p:sp>
        <p:nvSpPr>
          <p:cNvPr id="20" name="TextBox 11"/>
          <p:cNvSpPr/>
          <p:nvPr/>
        </p:nvSpPr>
        <p:spPr>
          <a:xfrm>
            <a:off x="3059112" y="6321437"/>
            <a:ext cx="2895600" cy="430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kern="1200" dirty="0" smtClean="0">
                <a:solidFill>
                  <a:srgbClr val="000000"/>
                </a:solidFill>
                <a:latin typeface="Arial" charset="0"/>
              </a:rPr>
              <a:t>(3).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evelopment of dome</a:t>
            </a:r>
            <a:endParaRPr lang="en-US" b="0" i="0" kern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11"/>
          <p:cNvSpPr/>
          <p:nvPr/>
        </p:nvSpPr>
        <p:spPr>
          <a:xfrm>
            <a:off x="849312" y="3006725"/>
            <a:ext cx="1921413" cy="73816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roof-mountain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kern="12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uplifted-plateau)</a:t>
            </a:r>
            <a:endParaRPr lang="en-US" b="0" i="0" kern="1200" dirty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2" name="Straight Connector 12"/>
          <p:cNvCxnSpPr/>
          <p:nvPr/>
        </p:nvCxnSpPr>
        <p:spPr>
          <a:xfrm>
            <a:off x="1916112" y="3598391"/>
            <a:ext cx="152132" cy="361208"/>
          </a:xfrm>
          <a:prstGeom prst="line">
            <a:avLst/>
          </a:prstGeom>
          <a:noFill/>
          <a:ln w="3600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12"/>
          <p:cNvCxnSpPr/>
          <p:nvPr/>
        </p:nvCxnSpPr>
        <p:spPr>
          <a:xfrm>
            <a:off x="3331113" y="3293996"/>
            <a:ext cx="152132" cy="361208"/>
          </a:xfrm>
          <a:prstGeom prst="line">
            <a:avLst/>
          </a:prstGeom>
          <a:noFill/>
          <a:ln w="3600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5" name="TextBox 11"/>
          <p:cNvSpPr/>
          <p:nvPr/>
        </p:nvSpPr>
        <p:spPr>
          <a:xfrm>
            <a:off x="2525712" y="3017837"/>
            <a:ext cx="2372788" cy="3055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dacite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lava dome</a:t>
            </a:r>
            <a:endParaRPr lang="en-US" b="0" i="0" kern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Box 11"/>
          <p:cNvSpPr/>
          <p:nvPr/>
        </p:nvSpPr>
        <p:spPr>
          <a:xfrm>
            <a:off x="7636118" y="2636837"/>
            <a:ext cx="2652982" cy="42780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Minakami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et al. [1951]</a:t>
            </a:r>
            <a:endParaRPr lang="en-US" b="0" i="0" kern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" name="Placeholder 3" descr="10000000000002C400000212C7CE1DD5.jpg"/>
          <p:cNvPicPr>
            <a:picLocks noGrp="1" noChangeAspect="1"/>
          </p:cNvPicPr>
          <p:nvPr/>
        </p:nvPicPr>
        <p:blipFill rotWithShape="1">
          <a:blip r:embed="rId4">
            <a:lum/>
          </a:blip>
          <a:srcRect t="23689" b="17143"/>
          <a:stretch/>
        </p:blipFill>
        <p:spPr>
          <a:xfrm>
            <a:off x="5485532" y="3274134"/>
            <a:ext cx="4301172" cy="1903256"/>
          </a:xfrm>
          <a:prstGeom prst="rect">
            <a:avLst/>
          </a:prstGeom>
          <a:ln>
            <a:noFill/>
          </a:ln>
        </p:spPr>
      </p:pic>
      <p:sp>
        <p:nvSpPr>
          <p:cNvPr id="28" name="TextBox 11"/>
          <p:cNvSpPr/>
          <p:nvPr/>
        </p:nvSpPr>
        <p:spPr>
          <a:xfrm>
            <a:off x="8444632" y="3778996"/>
            <a:ext cx="1921413" cy="38184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roof-mountain</a:t>
            </a:r>
            <a:endParaRPr lang="en-US" b="0" i="0" kern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Box 11"/>
          <p:cNvSpPr/>
          <p:nvPr/>
        </p:nvSpPr>
        <p:spPr>
          <a:xfrm>
            <a:off x="6626804" y="3311624"/>
            <a:ext cx="1994908" cy="343579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dacite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lava dome</a:t>
            </a:r>
            <a:endParaRPr lang="en-US" b="0" i="0" kern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792912" y="4364065"/>
            <a:ext cx="1423120" cy="9636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Straight Connector 12"/>
          <p:cNvCxnSpPr/>
          <p:nvPr/>
        </p:nvCxnSpPr>
        <p:spPr>
          <a:xfrm flipH="1">
            <a:off x="7262092" y="4727200"/>
            <a:ext cx="242380" cy="1033837"/>
          </a:xfrm>
          <a:prstGeom prst="line">
            <a:avLst/>
          </a:prstGeom>
          <a:noFill/>
          <a:ln w="36000">
            <a:solidFill>
              <a:srgbClr val="000000"/>
            </a:solidFill>
            <a:headEnd type="triangle" w="lg" len="lg"/>
          </a:ln>
        </p:spPr>
        <p:style>
          <a:lnRef idx="2">
            <a:schemeClr val="dk1"/>
          </a:lnRef>
          <a:fillRef idx="1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5" name="TextBox 11"/>
          <p:cNvSpPr/>
          <p:nvPr/>
        </p:nvSpPr>
        <p:spPr>
          <a:xfrm>
            <a:off x="5802312" y="5608637"/>
            <a:ext cx="4572001" cy="145403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size &amp; shape of conduit 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density (porosity) variation ?</a:t>
            </a:r>
            <a:endParaRPr lang="en-US" sz="2400" b="1" i="0" kern="12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6" name="Placeholder 3" descr="10000201000009AF00000DB40C06DF13.png"/>
          <p:cNvPicPr>
            <a:picLocks noGrp="1" noChangeAspect="1"/>
          </p:cNvPicPr>
          <p:nvPr/>
        </p:nvPicPr>
        <p:blipFill rotWithShape="1">
          <a:blip r:embed="rId5">
            <a:lum/>
          </a:blip>
          <a:srcRect t="46717"/>
          <a:stretch/>
        </p:blipFill>
        <p:spPr>
          <a:xfrm rot="5400000">
            <a:off x="7826325" y="-79220"/>
            <a:ext cx="2749444" cy="2073069"/>
          </a:xfrm>
          <a:prstGeom prst="rect">
            <a:avLst/>
          </a:prstGeom>
          <a:ln>
            <a:noFill/>
          </a:ln>
        </p:spPr>
      </p:pic>
      <p:sp>
        <p:nvSpPr>
          <p:cNvPr id="37" name="星 5 36"/>
          <p:cNvSpPr/>
          <p:nvPr/>
        </p:nvSpPr>
        <p:spPr>
          <a:xfrm>
            <a:off x="9445662" y="374084"/>
            <a:ext cx="242850" cy="20535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35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04000" y="344520"/>
            <a:ext cx="9071640" cy="512280"/>
          </a:xfrm>
          <a:prstGeom prst="rect">
            <a:avLst/>
          </a:prstGeom>
          <a:noFill/>
          <a:ln/>
        </p:spPr>
        <p:txBody>
          <a:bodyPr wrap="square" lIns="0" tIns="0" rIns="0" bIns="0"/>
          <a:lstStyle/>
          <a:p>
            <a:r>
              <a:rPr lang="en-US" dirty="0" smtClean="0"/>
              <a:t>Precedent geophysical surveys</a:t>
            </a:r>
            <a:endParaRPr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28600" y="1085400"/>
            <a:ext cx="4735512" cy="619963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sz="2400" dirty="0"/>
              <a:t>s</a:t>
            </a:r>
            <a:r>
              <a:rPr kumimoji="1" lang="en-US" altLang="ja-JP" sz="2400" dirty="0" smtClean="0"/>
              <a:t>eismic survey</a:t>
            </a:r>
            <a:r>
              <a:rPr kumimoji="1" lang="en-US" altLang="ja-JP" sz="2400" dirty="0"/>
              <a:t> </a:t>
            </a:r>
            <a:r>
              <a:rPr kumimoji="1" lang="en-US" altLang="ja-JP" sz="1800" dirty="0" smtClean="0"/>
              <a:t>(</a:t>
            </a:r>
            <a:r>
              <a:rPr kumimoji="1" lang="en-US" altLang="ja-JP" sz="1800" dirty="0" err="1" smtClean="0"/>
              <a:t>Nemoto</a:t>
            </a:r>
            <a:r>
              <a:rPr kumimoji="1" lang="en-US" altLang="ja-JP" sz="1800" dirty="0" smtClean="0"/>
              <a:t> et al., 1957)</a:t>
            </a:r>
          </a:p>
          <a:p>
            <a:endParaRPr kumimoji="1" lang="en-US" altLang="ja-JP" sz="1800" dirty="0"/>
          </a:p>
          <a:p>
            <a:endParaRPr kumimoji="1" lang="en-US" altLang="ja-JP" sz="1800" dirty="0" smtClean="0"/>
          </a:p>
          <a:p>
            <a:endParaRPr kumimoji="1" lang="en-US" altLang="ja-JP" sz="1800" dirty="0"/>
          </a:p>
          <a:p>
            <a:endParaRPr kumimoji="1" lang="en-US" altLang="ja-JP" sz="1800" dirty="0" smtClean="0"/>
          </a:p>
          <a:p>
            <a:endParaRPr kumimoji="1" lang="en-US" altLang="ja-JP" sz="1800" dirty="0"/>
          </a:p>
          <a:p>
            <a:endParaRPr kumimoji="1" lang="en-US" altLang="ja-JP" sz="1800" dirty="0" smtClean="0"/>
          </a:p>
          <a:p>
            <a:endParaRPr kumimoji="1" lang="en-US" altLang="ja-JP" sz="1800" dirty="0"/>
          </a:p>
          <a:p>
            <a:endParaRPr kumimoji="1" lang="en-US" altLang="ja-JP" sz="1800" dirty="0" smtClean="0"/>
          </a:p>
          <a:p>
            <a:endParaRPr kumimoji="1" lang="en-US" altLang="ja-JP" sz="1800" dirty="0"/>
          </a:p>
          <a:p>
            <a:endParaRPr kumimoji="1" lang="en-US" altLang="ja-JP" sz="1800" dirty="0" smtClean="0"/>
          </a:p>
          <a:p>
            <a:endParaRPr kumimoji="1" lang="en-US" altLang="ja-JP" sz="1800" dirty="0"/>
          </a:p>
          <a:p>
            <a:r>
              <a:rPr kumimoji="1" lang="en-US" altLang="ja-JP" sz="1800" dirty="0" smtClean="0"/>
              <a:t>Reflection of seismic wave at magma-soil boundary.</a:t>
            </a:r>
          </a:p>
          <a:p>
            <a:endParaRPr kumimoji="1" lang="en-US" altLang="ja-JP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1493837"/>
            <a:ext cx="4572000" cy="46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二等辺三角形 6"/>
          <p:cNvSpPr/>
          <p:nvPr/>
        </p:nvSpPr>
        <p:spPr>
          <a:xfrm>
            <a:off x="468312" y="1749874"/>
            <a:ext cx="1447800" cy="2590800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78404" y="5380037"/>
            <a:ext cx="3429000" cy="4572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5040312" y="1085400"/>
            <a:ext cx="4735512" cy="2313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Ctr="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15"/>
              </a:spcAft>
              <a:defRPr sz="280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13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851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567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dirty="0" smtClean="0"/>
              <a:t>geomagnetic survey                           		</a:t>
            </a:r>
            <a:r>
              <a:rPr kumimoji="1" lang="en-US" altLang="ja-JP" sz="1800" dirty="0" smtClean="0"/>
              <a:t>(Nishida and </a:t>
            </a:r>
            <a:r>
              <a:rPr kumimoji="1" lang="en-US" altLang="ja-JP" sz="1800" dirty="0" err="1" smtClean="0"/>
              <a:t>Miyajima</a:t>
            </a:r>
            <a:r>
              <a:rPr kumimoji="1" lang="en-US" altLang="ja-JP" sz="1800" dirty="0" smtClean="0"/>
              <a:t>., JVGR, 1984)</a:t>
            </a:r>
          </a:p>
          <a:p>
            <a:endParaRPr kumimoji="1" lang="en-US" altLang="ja-JP" sz="1800" dirty="0" smtClean="0"/>
          </a:p>
          <a:p>
            <a:r>
              <a:rPr lang="en-US" altLang="ja-JP" sz="1800" dirty="0" smtClean="0"/>
              <a:t>“The </a:t>
            </a:r>
            <a:r>
              <a:rPr lang="en-US" altLang="ja-JP" sz="1800" dirty="0"/>
              <a:t>root of the lave dome of Mt. Showa-</a:t>
            </a:r>
            <a:r>
              <a:rPr lang="en-US" altLang="ja-JP" sz="1800" dirty="0" err="1"/>
              <a:t>Shinzan</a:t>
            </a:r>
            <a:r>
              <a:rPr lang="en-US" altLang="ja-JP" sz="1800" dirty="0"/>
              <a:t> has almost the same diameter as that of the dome exposed on the earth's </a:t>
            </a:r>
            <a:r>
              <a:rPr lang="en-US" altLang="ja-JP" sz="1800" dirty="0" smtClean="0"/>
              <a:t>surface.”</a:t>
            </a:r>
            <a:endParaRPr kumimoji="1" lang="en-US" altLang="ja-JP" sz="1800" dirty="0" smtClean="0"/>
          </a:p>
        </p:txBody>
      </p:sp>
      <p:sp>
        <p:nvSpPr>
          <p:cNvPr id="16" name="コンテンツ プレースホルダー 5"/>
          <p:cNvSpPr txBox="1">
            <a:spLocks/>
          </p:cNvSpPr>
          <p:nvPr/>
        </p:nvSpPr>
        <p:spPr>
          <a:xfrm>
            <a:off x="5040312" y="3551238"/>
            <a:ext cx="4735512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Ctr="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15"/>
              </a:spcAft>
              <a:defRPr sz="280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13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851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567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spcAft>
                <a:spcPts val="284"/>
              </a:spcAft>
              <a:defRPr sz="2400" u="none" kern="0" spc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dirty="0"/>
              <a:t>g</a:t>
            </a:r>
            <a:r>
              <a:rPr kumimoji="1" lang="en-US" altLang="ja-JP" sz="2400" dirty="0" smtClean="0"/>
              <a:t>ravity survey           </a:t>
            </a:r>
            <a:r>
              <a:rPr kumimoji="1" lang="en-US" altLang="ja-JP" sz="1800" dirty="0" smtClean="0"/>
              <a:t>(</a:t>
            </a:r>
            <a:r>
              <a:rPr kumimoji="1" lang="en-US" altLang="ja-JP" sz="1800" dirty="0" err="1" smtClean="0"/>
              <a:t>Nemoto</a:t>
            </a:r>
            <a:r>
              <a:rPr kumimoji="1" lang="en-US" altLang="ja-JP" sz="1800" dirty="0" smtClean="0"/>
              <a:t> et al., 1957)</a:t>
            </a:r>
          </a:p>
          <a:p>
            <a:r>
              <a:rPr kumimoji="1" lang="en-US" altLang="ja-JP" sz="1800" dirty="0"/>
              <a:t> </a:t>
            </a:r>
            <a:r>
              <a:rPr kumimoji="1" lang="en-US" altLang="ja-JP" sz="1800" dirty="0" smtClean="0"/>
              <a:t>1 </a:t>
            </a:r>
            <a:r>
              <a:rPr kumimoji="1" lang="en-US" altLang="ja-JP" sz="1800" dirty="0" err="1" smtClean="0"/>
              <a:t>mgal</a:t>
            </a:r>
            <a:r>
              <a:rPr kumimoji="1" lang="en-US" altLang="ja-JP" sz="1800" dirty="0" smtClean="0"/>
              <a:t> positive </a:t>
            </a:r>
            <a:r>
              <a:rPr kumimoji="1" lang="en-US" altLang="ja-JP" sz="1800" dirty="0" err="1" smtClean="0"/>
              <a:t>Bouguer</a:t>
            </a:r>
            <a:r>
              <a:rPr kumimoji="1" lang="en-US" altLang="ja-JP" sz="1800" dirty="0" smtClean="0"/>
              <a:t> anomaly on the top of the dome.</a:t>
            </a:r>
          </a:p>
        </p:txBody>
      </p:sp>
      <p:sp>
        <p:nvSpPr>
          <p:cNvPr id="17" name="TextBox 11"/>
          <p:cNvSpPr/>
          <p:nvPr/>
        </p:nvSpPr>
        <p:spPr>
          <a:xfrm>
            <a:off x="5649911" y="5989637"/>
            <a:ext cx="4572001" cy="145403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Shape of lava plugs have been studied by various studies.</a:t>
            </a:r>
            <a:endParaRPr lang="en-US" sz="2400" b="1" i="0" kern="1200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Muography</a:t>
            </a:r>
            <a:r>
              <a:rPr kumimoji="1" lang="en-US" altLang="ja-JP" dirty="0" smtClean="0"/>
              <a:t> in 2007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20" y="3475037"/>
            <a:ext cx="6248400" cy="3898900"/>
          </a:xfr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30" y="1375172"/>
            <a:ext cx="5462164" cy="188175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591924" y="2576400"/>
            <a:ext cx="2410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/>
              <a:t>Average density profile</a:t>
            </a:r>
          </a:p>
          <a:p>
            <a:r>
              <a:rPr kumimoji="1" lang="en-US" altLang="ja-JP" dirty="0" smtClean="0"/>
              <a:t>Tanaka et al., GRL, 2007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849312" y="4541837"/>
            <a:ext cx="3200400" cy="3810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897312" y="4922837"/>
            <a:ext cx="1752600" cy="208643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573712" y="5151437"/>
            <a:ext cx="2293618" cy="2730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04000" y="344520"/>
            <a:ext cx="9071640" cy="512280"/>
          </a:xfrm>
          <a:prstGeom prst="rect">
            <a:avLst/>
          </a:prstGeom>
          <a:noFill/>
          <a:ln/>
        </p:spPr>
        <p:txBody>
          <a:bodyPr wrap="square" lIns="0" tIns="0" rIns="0" bIns="0"/>
          <a:lstStyle/>
          <a:p>
            <a:r>
              <a:rPr lang="en-US" dirty="0" smtClean="0"/>
              <a:t>Joint analysis: </a:t>
            </a:r>
            <a:r>
              <a:rPr lang="en-US" dirty="0" err="1" smtClean="0"/>
              <a:t>muography</a:t>
            </a:r>
            <a:r>
              <a:rPr lang="en-US" dirty="0" smtClean="0"/>
              <a:t> + gravity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3D</a:t>
            </a:r>
            <a:endParaRPr dirty="0" smtClean="0"/>
          </a:p>
        </p:txBody>
      </p:sp>
      <p:pic>
        <p:nvPicPr>
          <p:cNvPr id="6" name="Placeholder 3" descr="1000000000000280000001AB0DCE897A.jp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48118" y="3017837"/>
            <a:ext cx="3349194" cy="2234586"/>
          </a:xfrm>
          <a:prstGeom prst="rect">
            <a:avLst/>
          </a:prstGeom>
          <a:ln>
            <a:noFill/>
          </a:ln>
        </p:spPr>
      </p:pic>
      <p:sp>
        <p:nvSpPr>
          <p:cNvPr id="9" name="TextBox 4"/>
          <p:cNvSpPr/>
          <p:nvPr/>
        </p:nvSpPr>
        <p:spPr>
          <a:xfrm>
            <a:off x="1573548" y="2958748"/>
            <a:ext cx="3048000" cy="345449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Gravity data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kern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r="22609" b="41236"/>
          <a:stretch/>
        </p:blipFill>
        <p:spPr>
          <a:xfrm>
            <a:off x="1727123" y="4863748"/>
            <a:ext cx="2781553" cy="238405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12" y="1539198"/>
            <a:ext cx="4038600" cy="1391326"/>
          </a:xfrm>
          <a:prstGeom prst="rect">
            <a:avLst/>
          </a:prstGeom>
        </p:spPr>
      </p:pic>
      <p:sp>
        <p:nvSpPr>
          <p:cNvPr id="11" name="TextBox 4"/>
          <p:cNvSpPr/>
          <p:nvPr/>
        </p:nvSpPr>
        <p:spPr>
          <a:xfrm>
            <a:off x="811212" y="1154412"/>
            <a:ext cx="3048000" cy="345449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muography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data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kern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laceholder 3" descr="10000000000002A60000041AF7011909.png"/>
          <p:cNvPicPr>
            <a:picLocks noGrp="1"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5802312" y="909101"/>
            <a:ext cx="4092681" cy="6338702"/>
          </a:xfrm>
          <a:prstGeom prst="rect">
            <a:avLst/>
          </a:prstGeom>
          <a:ln>
            <a:noFill/>
          </a:ln>
        </p:spPr>
      </p:pic>
      <p:sp>
        <p:nvSpPr>
          <p:cNvPr id="14" name="右矢印 13"/>
          <p:cNvSpPr/>
          <p:nvPr/>
        </p:nvSpPr>
        <p:spPr>
          <a:xfrm>
            <a:off x="4354512" y="3475037"/>
            <a:ext cx="1219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Box 4"/>
          <p:cNvSpPr/>
          <p:nvPr/>
        </p:nvSpPr>
        <p:spPr>
          <a:xfrm>
            <a:off x="5573712" y="884237"/>
            <a:ext cx="4506913" cy="4011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You can see details in my afternoon talk.</a:t>
            </a:r>
            <a:endParaRPr lang="en-US" sz="2400" b="0" i="0" kern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Box 4"/>
          <p:cNvSpPr/>
          <p:nvPr/>
        </p:nvSpPr>
        <p:spPr>
          <a:xfrm>
            <a:off x="6777024" y="7207292"/>
            <a:ext cx="3346795" cy="4011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Nishiyama et al. submitting.</a:t>
            </a:r>
            <a:endParaRPr lang="en-US" sz="2400" b="0" i="0" kern="12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17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Implications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712" y="1080000"/>
            <a:ext cx="5410200" cy="4989600"/>
          </a:xfrm>
        </p:spPr>
        <p:txBody>
          <a:bodyPr/>
          <a:lstStyle/>
          <a:p>
            <a:r>
              <a:rPr kumimoji="1" lang="en-US" altLang="ja-JP" sz="2400" dirty="0" smtClean="0"/>
              <a:t>Uplifted plateau (east, low density)</a:t>
            </a:r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Dome region (west, high density)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 smtClean="0"/>
              <a:t>Two significant high density anomalies</a:t>
            </a:r>
          </a:p>
          <a:p>
            <a:r>
              <a:rPr kumimoji="1" lang="en-US" altLang="ja-JP" sz="2400" dirty="0" smtClean="0"/>
              <a:t>H1: solidified lava stuck in a vent</a:t>
            </a:r>
          </a:p>
          <a:p>
            <a:r>
              <a:rPr kumimoji="1" lang="en-US" altLang="ja-JP" sz="2400" dirty="0" smtClean="0"/>
              <a:t>H2: </a:t>
            </a:r>
            <a:endParaRPr kumimoji="1" lang="en-US" altLang="ja-JP" sz="2400" dirty="0"/>
          </a:p>
        </p:txBody>
      </p:sp>
      <p:pic>
        <p:nvPicPr>
          <p:cNvPr id="4" name="Placeholder 3" descr="10000000000002A60000041AF7011909.png"/>
          <p:cNvPicPr>
            <a:picLocks noGrp="1"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5878512" y="1071608"/>
            <a:ext cx="3907979" cy="6052637"/>
          </a:xfrm>
          <a:prstGeom prst="rect">
            <a:avLst/>
          </a:prstGeom>
          <a:ln>
            <a:noFill/>
          </a:ln>
        </p:spPr>
      </p:pic>
      <p:sp>
        <p:nvSpPr>
          <p:cNvPr id="5" name="上下矢印 4"/>
          <p:cNvSpPr/>
          <p:nvPr/>
        </p:nvSpPr>
        <p:spPr>
          <a:xfrm>
            <a:off x="1992312" y="1570037"/>
            <a:ext cx="609600" cy="533400"/>
          </a:xfrm>
          <a:prstGeom prst="upDownArrow">
            <a:avLst>
              <a:gd name="adj1" fmla="val 37302"/>
              <a:gd name="adj2" fmla="val 24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2" y="5075237"/>
            <a:ext cx="5312706" cy="1961695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1382712" y="4999037"/>
            <a:ext cx="22098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36756" y="5290785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H2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applications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■ </a:t>
            </a:r>
            <a:r>
              <a:rPr kumimoji="1" lang="en-US" altLang="ja-JP" dirty="0" smtClean="0"/>
              <a:t>3D density map </a:t>
            </a:r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3D porosity map</a:t>
            </a:r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Non-invasive measurement of porosity inside the vent.</a:t>
            </a:r>
            <a:r>
              <a:rPr kumimoji="1" lang="en-US" altLang="ja-JP" dirty="0"/>
              <a:t>  </a:t>
            </a:r>
            <a:r>
              <a:rPr kumimoji="1" lang="en-US" altLang="ja-JP" sz="2000" dirty="0" smtClean="0"/>
              <a:t>(c.f. </a:t>
            </a:r>
            <a:r>
              <a:rPr kumimoji="1" lang="en-US" altLang="ja-JP" sz="2000" dirty="0" err="1" smtClean="0"/>
              <a:t>Stasiuk</a:t>
            </a:r>
            <a:r>
              <a:rPr kumimoji="1" lang="en-US" altLang="ja-JP" sz="2000" dirty="0" smtClean="0"/>
              <a:t> et al., BV 1996)</a:t>
            </a:r>
          </a:p>
        </p:txBody>
      </p:sp>
      <p:pic>
        <p:nvPicPr>
          <p:cNvPr id="2050" name="Picture 2" descr="\phi = 1-\frac{\rho_{\text{bulk}}}{\rho_{\text{particle}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55" y="1722437"/>
            <a:ext cx="239485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53827" y="1581705"/>
            <a:ext cx="1134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measured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45112" y="2038905"/>
            <a:ext cx="1884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f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rom composition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4811712" y="1798637"/>
            <a:ext cx="533400" cy="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4811712" y="2255837"/>
            <a:ext cx="533400" cy="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049" y="3752357"/>
            <a:ext cx="6698422" cy="34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you.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" y="1012336"/>
            <a:ext cx="3943747" cy="29578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1" y="4465637"/>
            <a:ext cx="3943748" cy="29578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29" y="4431327"/>
            <a:ext cx="3989496" cy="299212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29" y="1049664"/>
            <a:ext cx="3989496" cy="2957810"/>
          </a:xfrm>
          <a:prstGeom prst="rect">
            <a:avLst/>
          </a:prstGeom>
        </p:spPr>
      </p:pic>
      <p:pic>
        <p:nvPicPr>
          <p:cNvPr id="8" name="Placeholder 3" descr="1000000000000280000001AB0DCE897A.jpg"/>
          <p:cNvPicPr>
            <a:picLocks noGrp="1"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3215167" y="2965189"/>
            <a:ext cx="3882545" cy="25904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6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298</Words>
  <Application>Microsoft Office PowerPoint</Application>
  <PresentationFormat>ユーザー設定</PresentationFormat>
  <Paragraphs>80</Paragraphs>
  <Slides>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MS P????</vt:lpstr>
      <vt:lpstr>Takao Pゴシック</vt:lpstr>
      <vt:lpstr>Arial</vt:lpstr>
      <vt:lpstr>Calibri</vt:lpstr>
      <vt:lpstr>Times New Roman</vt:lpstr>
      <vt:lpstr>Office Theme</vt:lpstr>
      <vt:lpstr>Muography in Showa-Shinzan Lava Dome</vt:lpstr>
      <vt:lpstr>Contents</vt:lpstr>
      <vt:lpstr>Showa-Shinzan Lava Dome</vt:lpstr>
      <vt:lpstr>Precedent geophysical surveys</vt:lpstr>
      <vt:lpstr>Muography in 2007</vt:lpstr>
      <vt:lpstr>Joint analysis: muography + gravity → 3D</vt:lpstr>
      <vt:lpstr>Implications</vt:lpstr>
      <vt:lpstr>future applications</vt:lpstr>
      <vt:lpstr>Thank you.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nishiyama</dc:creator>
  <cp:lastModifiedBy>nishiyama</cp:lastModifiedBy>
  <cp:revision>49</cp:revision>
  <cp:lastPrinted>2013-07-18T09:14:09Z</cp:lastPrinted>
  <dcterms:created xsi:type="dcterms:W3CDTF">2006-08-16T00:00:00Z</dcterms:created>
  <dcterms:modified xsi:type="dcterms:W3CDTF">2013-07-26T02:22:39Z</dcterms:modified>
</cp:coreProperties>
</file>