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40233600" cy="40233600"/>
  <p:notesSz cx="6858000" cy="9144000"/>
  <p:defaultTextStyle>
    <a:defPPr>
      <a:defRPr lang="en-US"/>
    </a:defPPr>
    <a:lvl1pPr marL="0" algn="l" defTabSz="2298261" rtl="0" eaLnBrk="1" latinLnBrk="0" hangingPunct="1">
      <a:defRPr sz="9100" kern="1200">
        <a:solidFill>
          <a:schemeClr val="tx1"/>
        </a:solidFill>
        <a:latin typeface="+mn-lt"/>
        <a:ea typeface="+mn-ea"/>
        <a:cs typeface="+mn-cs"/>
      </a:defRPr>
    </a:lvl1pPr>
    <a:lvl2pPr marL="2298261" algn="l" defTabSz="2298261" rtl="0" eaLnBrk="1" latinLnBrk="0" hangingPunct="1">
      <a:defRPr sz="9100" kern="1200">
        <a:solidFill>
          <a:schemeClr val="tx1"/>
        </a:solidFill>
        <a:latin typeface="+mn-lt"/>
        <a:ea typeface="+mn-ea"/>
        <a:cs typeface="+mn-cs"/>
      </a:defRPr>
    </a:lvl2pPr>
    <a:lvl3pPr marL="4596522" algn="l" defTabSz="2298261" rtl="0" eaLnBrk="1" latinLnBrk="0" hangingPunct="1">
      <a:defRPr sz="9100" kern="1200">
        <a:solidFill>
          <a:schemeClr val="tx1"/>
        </a:solidFill>
        <a:latin typeface="+mn-lt"/>
        <a:ea typeface="+mn-ea"/>
        <a:cs typeface="+mn-cs"/>
      </a:defRPr>
    </a:lvl3pPr>
    <a:lvl4pPr marL="6894788" algn="l" defTabSz="2298261" rtl="0" eaLnBrk="1" latinLnBrk="0" hangingPunct="1">
      <a:defRPr sz="9100" kern="1200">
        <a:solidFill>
          <a:schemeClr val="tx1"/>
        </a:solidFill>
        <a:latin typeface="+mn-lt"/>
        <a:ea typeface="+mn-ea"/>
        <a:cs typeface="+mn-cs"/>
      </a:defRPr>
    </a:lvl4pPr>
    <a:lvl5pPr marL="9193048" algn="l" defTabSz="2298261" rtl="0" eaLnBrk="1" latinLnBrk="0" hangingPunct="1">
      <a:defRPr sz="9100" kern="1200">
        <a:solidFill>
          <a:schemeClr val="tx1"/>
        </a:solidFill>
        <a:latin typeface="+mn-lt"/>
        <a:ea typeface="+mn-ea"/>
        <a:cs typeface="+mn-cs"/>
      </a:defRPr>
    </a:lvl5pPr>
    <a:lvl6pPr marL="11491309" algn="l" defTabSz="2298261" rtl="0" eaLnBrk="1" latinLnBrk="0" hangingPunct="1">
      <a:defRPr sz="9100" kern="1200">
        <a:solidFill>
          <a:schemeClr val="tx1"/>
        </a:solidFill>
        <a:latin typeface="+mn-lt"/>
        <a:ea typeface="+mn-ea"/>
        <a:cs typeface="+mn-cs"/>
      </a:defRPr>
    </a:lvl6pPr>
    <a:lvl7pPr marL="13789570" algn="l" defTabSz="2298261" rtl="0" eaLnBrk="1" latinLnBrk="0" hangingPunct="1">
      <a:defRPr sz="9100" kern="1200">
        <a:solidFill>
          <a:schemeClr val="tx1"/>
        </a:solidFill>
        <a:latin typeface="+mn-lt"/>
        <a:ea typeface="+mn-ea"/>
        <a:cs typeface="+mn-cs"/>
      </a:defRPr>
    </a:lvl7pPr>
    <a:lvl8pPr marL="16087831" algn="l" defTabSz="2298261" rtl="0" eaLnBrk="1" latinLnBrk="0" hangingPunct="1">
      <a:defRPr sz="9100" kern="1200">
        <a:solidFill>
          <a:schemeClr val="tx1"/>
        </a:solidFill>
        <a:latin typeface="+mn-lt"/>
        <a:ea typeface="+mn-ea"/>
        <a:cs typeface="+mn-cs"/>
      </a:defRPr>
    </a:lvl8pPr>
    <a:lvl9pPr marL="18386097" algn="l" defTabSz="2298261" rtl="0" eaLnBrk="1" latinLnBrk="0" hangingPunct="1">
      <a:defRPr sz="9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53" autoAdjust="0"/>
  </p:normalViewPr>
  <p:slideViewPr>
    <p:cSldViewPr>
      <p:cViewPr>
        <p:scale>
          <a:sx n="100" d="100"/>
          <a:sy n="100" d="100"/>
        </p:scale>
        <p:origin x="6592" y="-80"/>
      </p:cViewPr>
      <p:guideLst>
        <p:guide orient="horz" pos="13248"/>
        <p:guide pos="1133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93BD8-39BA-5041-A8B0-B24C4031FA23}" type="datetimeFigureOut">
              <a:rPr lang="en-US" smtClean="0"/>
              <a:t>3/11/13</a:t>
            </a:fld>
            <a:endParaRPr lang="en-US"/>
          </a:p>
        </p:txBody>
      </p:sp>
      <p:sp>
        <p:nvSpPr>
          <p:cNvPr id="4" name="Slide Image Placeholder 3"/>
          <p:cNvSpPr>
            <a:spLocks noGrp="1" noRot="1" noChangeAspect="1"/>
          </p:cNvSpPr>
          <p:nvPr>
            <p:ph type="sldImg" idx="2"/>
          </p:nvPr>
        </p:nvSpPr>
        <p:spPr>
          <a:xfrm>
            <a:off x="1714500" y="685800"/>
            <a:ext cx="3429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E205A8-E752-E741-9543-0D860858CD8F}" type="slidenum">
              <a:rPr lang="en-US" smtClean="0"/>
              <a:t>‹#›</a:t>
            </a:fld>
            <a:endParaRPr lang="en-US"/>
          </a:p>
        </p:txBody>
      </p:sp>
    </p:spTree>
    <p:extLst>
      <p:ext uri="{BB962C8B-B14F-4D97-AF65-F5344CB8AC3E}">
        <p14:creationId xmlns:p14="http://schemas.microsoft.com/office/powerpoint/2010/main" val="3603019648"/>
      </p:ext>
    </p:extLst>
  </p:cSld>
  <p:clrMap bg1="lt1" tx1="dk1" bg2="lt2" tx2="dk2" accent1="accent1" accent2="accent2" accent3="accent3" accent4="accent4" accent5="accent5" accent6="accent6" hlink="hlink" folHlink="folHlink"/>
  <p:notesStyle>
    <a:lvl1pPr marL="0" algn="l" defTabSz="2298261" rtl="0" eaLnBrk="1" latinLnBrk="0" hangingPunct="1">
      <a:defRPr sz="6000" kern="1200">
        <a:solidFill>
          <a:schemeClr val="tx1"/>
        </a:solidFill>
        <a:latin typeface="+mn-lt"/>
        <a:ea typeface="+mn-ea"/>
        <a:cs typeface="+mn-cs"/>
      </a:defRPr>
    </a:lvl1pPr>
    <a:lvl2pPr marL="2298261" algn="l" defTabSz="2298261" rtl="0" eaLnBrk="1" latinLnBrk="0" hangingPunct="1">
      <a:defRPr sz="6000" kern="1200">
        <a:solidFill>
          <a:schemeClr val="tx1"/>
        </a:solidFill>
        <a:latin typeface="+mn-lt"/>
        <a:ea typeface="+mn-ea"/>
        <a:cs typeface="+mn-cs"/>
      </a:defRPr>
    </a:lvl2pPr>
    <a:lvl3pPr marL="4596522" algn="l" defTabSz="2298261" rtl="0" eaLnBrk="1" latinLnBrk="0" hangingPunct="1">
      <a:defRPr sz="6000" kern="1200">
        <a:solidFill>
          <a:schemeClr val="tx1"/>
        </a:solidFill>
        <a:latin typeface="+mn-lt"/>
        <a:ea typeface="+mn-ea"/>
        <a:cs typeface="+mn-cs"/>
      </a:defRPr>
    </a:lvl3pPr>
    <a:lvl4pPr marL="6894788" algn="l" defTabSz="2298261" rtl="0" eaLnBrk="1" latinLnBrk="0" hangingPunct="1">
      <a:defRPr sz="6000" kern="1200">
        <a:solidFill>
          <a:schemeClr val="tx1"/>
        </a:solidFill>
        <a:latin typeface="+mn-lt"/>
        <a:ea typeface="+mn-ea"/>
        <a:cs typeface="+mn-cs"/>
      </a:defRPr>
    </a:lvl4pPr>
    <a:lvl5pPr marL="9193048" algn="l" defTabSz="2298261" rtl="0" eaLnBrk="1" latinLnBrk="0" hangingPunct="1">
      <a:defRPr sz="6000" kern="1200">
        <a:solidFill>
          <a:schemeClr val="tx1"/>
        </a:solidFill>
        <a:latin typeface="+mn-lt"/>
        <a:ea typeface="+mn-ea"/>
        <a:cs typeface="+mn-cs"/>
      </a:defRPr>
    </a:lvl5pPr>
    <a:lvl6pPr marL="11491309" algn="l" defTabSz="2298261" rtl="0" eaLnBrk="1" latinLnBrk="0" hangingPunct="1">
      <a:defRPr sz="6000" kern="1200">
        <a:solidFill>
          <a:schemeClr val="tx1"/>
        </a:solidFill>
        <a:latin typeface="+mn-lt"/>
        <a:ea typeface="+mn-ea"/>
        <a:cs typeface="+mn-cs"/>
      </a:defRPr>
    </a:lvl6pPr>
    <a:lvl7pPr marL="13789570" algn="l" defTabSz="2298261" rtl="0" eaLnBrk="1" latinLnBrk="0" hangingPunct="1">
      <a:defRPr sz="6000" kern="1200">
        <a:solidFill>
          <a:schemeClr val="tx1"/>
        </a:solidFill>
        <a:latin typeface="+mn-lt"/>
        <a:ea typeface="+mn-ea"/>
        <a:cs typeface="+mn-cs"/>
      </a:defRPr>
    </a:lvl7pPr>
    <a:lvl8pPr marL="16087831" algn="l" defTabSz="2298261" rtl="0" eaLnBrk="1" latinLnBrk="0" hangingPunct="1">
      <a:defRPr sz="6000" kern="1200">
        <a:solidFill>
          <a:schemeClr val="tx1"/>
        </a:solidFill>
        <a:latin typeface="+mn-lt"/>
        <a:ea typeface="+mn-ea"/>
        <a:cs typeface="+mn-cs"/>
      </a:defRPr>
    </a:lvl8pPr>
    <a:lvl9pPr marL="18386097" algn="l" defTabSz="2298261" rtl="0" eaLnBrk="1" latinLnBrk="0" hangingPunct="1">
      <a:defRPr sz="6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2498502"/>
            <a:ext cx="34198560" cy="8624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22799040"/>
            <a:ext cx="28163520" cy="10281920"/>
          </a:xfrm>
        </p:spPr>
        <p:txBody>
          <a:bodyPr/>
          <a:lstStyle>
            <a:lvl1pPr marL="0" indent="0" algn="ctr">
              <a:buNone/>
              <a:defRPr>
                <a:solidFill>
                  <a:schemeClr val="tx1">
                    <a:tint val="75000"/>
                  </a:schemeClr>
                </a:solidFill>
              </a:defRPr>
            </a:lvl1pPr>
            <a:lvl2pPr marL="2298261" indent="0" algn="ctr">
              <a:buNone/>
              <a:defRPr>
                <a:solidFill>
                  <a:schemeClr val="tx1">
                    <a:tint val="75000"/>
                  </a:schemeClr>
                </a:solidFill>
              </a:defRPr>
            </a:lvl2pPr>
            <a:lvl3pPr marL="4596522" indent="0" algn="ctr">
              <a:buNone/>
              <a:defRPr>
                <a:solidFill>
                  <a:schemeClr val="tx1">
                    <a:tint val="75000"/>
                  </a:schemeClr>
                </a:solidFill>
              </a:defRPr>
            </a:lvl3pPr>
            <a:lvl4pPr marL="6894788" indent="0" algn="ctr">
              <a:buNone/>
              <a:defRPr>
                <a:solidFill>
                  <a:schemeClr val="tx1">
                    <a:tint val="75000"/>
                  </a:schemeClr>
                </a:solidFill>
              </a:defRPr>
            </a:lvl4pPr>
            <a:lvl5pPr marL="9193048" indent="0" algn="ctr">
              <a:buNone/>
              <a:defRPr>
                <a:solidFill>
                  <a:schemeClr val="tx1">
                    <a:tint val="75000"/>
                  </a:schemeClr>
                </a:solidFill>
              </a:defRPr>
            </a:lvl5pPr>
            <a:lvl6pPr marL="11491309" indent="0" algn="ctr">
              <a:buNone/>
              <a:defRPr>
                <a:solidFill>
                  <a:schemeClr val="tx1">
                    <a:tint val="75000"/>
                  </a:schemeClr>
                </a:solidFill>
              </a:defRPr>
            </a:lvl6pPr>
            <a:lvl7pPr marL="13789570" indent="0" algn="ctr">
              <a:buNone/>
              <a:defRPr>
                <a:solidFill>
                  <a:schemeClr val="tx1">
                    <a:tint val="75000"/>
                  </a:schemeClr>
                </a:solidFill>
              </a:defRPr>
            </a:lvl7pPr>
            <a:lvl8pPr marL="16087831" indent="0" algn="ctr">
              <a:buNone/>
              <a:defRPr>
                <a:solidFill>
                  <a:schemeClr val="tx1">
                    <a:tint val="75000"/>
                  </a:schemeClr>
                </a:solidFill>
              </a:defRPr>
            </a:lvl8pPr>
            <a:lvl9pPr marL="183860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80EBB5-4C7D-A448-A03D-57E26F9088FC}"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375045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0EBB5-4C7D-A448-A03D-57E26F9088FC}"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83685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169360" y="1611218"/>
            <a:ext cx="9052560" cy="3432894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11680" y="1611218"/>
            <a:ext cx="26487120" cy="343289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0EBB5-4C7D-A448-A03D-57E26F9088FC}"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2349345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0EBB5-4C7D-A448-A03D-57E26F9088FC}"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216128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5853816"/>
            <a:ext cx="34198560" cy="7990840"/>
          </a:xfrm>
        </p:spPr>
        <p:txBody>
          <a:bodyPr anchor="t"/>
          <a:lstStyle>
            <a:lvl1pPr algn="l">
              <a:defRPr sz="201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7052725"/>
            <a:ext cx="34198560" cy="8801097"/>
          </a:xfrm>
        </p:spPr>
        <p:txBody>
          <a:bodyPr anchor="b"/>
          <a:lstStyle>
            <a:lvl1pPr marL="0" indent="0">
              <a:buNone/>
              <a:defRPr sz="10100">
                <a:solidFill>
                  <a:schemeClr val="tx1">
                    <a:tint val="75000"/>
                  </a:schemeClr>
                </a:solidFill>
              </a:defRPr>
            </a:lvl1pPr>
            <a:lvl2pPr marL="2298261" indent="0">
              <a:buNone/>
              <a:defRPr sz="9100">
                <a:solidFill>
                  <a:schemeClr val="tx1">
                    <a:tint val="75000"/>
                  </a:schemeClr>
                </a:solidFill>
              </a:defRPr>
            </a:lvl2pPr>
            <a:lvl3pPr marL="4596522" indent="0">
              <a:buNone/>
              <a:defRPr sz="8000">
                <a:solidFill>
                  <a:schemeClr val="tx1">
                    <a:tint val="75000"/>
                  </a:schemeClr>
                </a:solidFill>
              </a:defRPr>
            </a:lvl3pPr>
            <a:lvl4pPr marL="6894788" indent="0">
              <a:buNone/>
              <a:defRPr sz="7000">
                <a:solidFill>
                  <a:schemeClr val="tx1">
                    <a:tint val="75000"/>
                  </a:schemeClr>
                </a:solidFill>
              </a:defRPr>
            </a:lvl4pPr>
            <a:lvl5pPr marL="9193048" indent="0">
              <a:buNone/>
              <a:defRPr sz="7000">
                <a:solidFill>
                  <a:schemeClr val="tx1">
                    <a:tint val="75000"/>
                  </a:schemeClr>
                </a:solidFill>
              </a:defRPr>
            </a:lvl5pPr>
            <a:lvl6pPr marL="11491309" indent="0">
              <a:buNone/>
              <a:defRPr sz="7000">
                <a:solidFill>
                  <a:schemeClr val="tx1">
                    <a:tint val="75000"/>
                  </a:schemeClr>
                </a:solidFill>
              </a:defRPr>
            </a:lvl6pPr>
            <a:lvl7pPr marL="13789570" indent="0">
              <a:buNone/>
              <a:defRPr sz="7000">
                <a:solidFill>
                  <a:schemeClr val="tx1">
                    <a:tint val="75000"/>
                  </a:schemeClr>
                </a:solidFill>
              </a:defRPr>
            </a:lvl7pPr>
            <a:lvl8pPr marL="16087831" indent="0">
              <a:buNone/>
              <a:defRPr sz="7000">
                <a:solidFill>
                  <a:schemeClr val="tx1">
                    <a:tint val="75000"/>
                  </a:schemeClr>
                </a:solidFill>
              </a:defRPr>
            </a:lvl8pPr>
            <a:lvl9pPr marL="18386097" indent="0">
              <a:buNone/>
              <a:defRPr sz="7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80EBB5-4C7D-A448-A03D-57E26F9088FC}"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166434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11680" y="9387843"/>
            <a:ext cx="17769840" cy="26552316"/>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452080" y="9387843"/>
            <a:ext cx="17769840" cy="26552316"/>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80EBB5-4C7D-A448-A03D-57E26F9088FC}" type="datetimeFigureOut">
              <a:rPr lang="en-US" smtClean="0"/>
              <a:t>3/11/13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806225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9005996"/>
            <a:ext cx="17776827" cy="3753270"/>
          </a:xfrm>
        </p:spPr>
        <p:txBody>
          <a:bodyPr anchor="b"/>
          <a:lstStyle>
            <a:lvl1pPr marL="0" indent="0">
              <a:buNone/>
              <a:defRPr sz="12100" b="1"/>
            </a:lvl1pPr>
            <a:lvl2pPr marL="2298261" indent="0">
              <a:buNone/>
              <a:defRPr sz="10100" b="1"/>
            </a:lvl2pPr>
            <a:lvl3pPr marL="4596522" indent="0">
              <a:buNone/>
              <a:defRPr sz="9100" b="1"/>
            </a:lvl3pPr>
            <a:lvl4pPr marL="6894788" indent="0">
              <a:buNone/>
              <a:defRPr sz="8000" b="1"/>
            </a:lvl4pPr>
            <a:lvl5pPr marL="9193048" indent="0">
              <a:buNone/>
              <a:defRPr sz="8000" b="1"/>
            </a:lvl5pPr>
            <a:lvl6pPr marL="11491309" indent="0">
              <a:buNone/>
              <a:defRPr sz="8000" b="1"/>
            </a:lvl6pPr>
            <a:lvl7pPr marL="13789570" indent="0">
              <a:buNone/>
              <a:defRPr sz="8000" b="1"/>
            </a:lvl7pPr>
            <a:lvl8pPr marL="16087831" indent="0">
              <a:buNone/>
              <a:defRPr sz="8000" b="1"/>
            </a:lvl8pPr>
            <a:lvl9pPr marL="18386097" indent="0">
              <a:buNone/>
              <a:defRPr sz="8000" b="1"/>
            </a:lvl9pPr>
          </a:lstStyle>
          <a:p>
            <a:pPr lvl="0"/>
            <a:r>
              <a:rPr lang="en-US" smtClean="0"/>
              <a:t>Click to edit Master text styles</a:t>
            </a:r>
          </a:p>
        </p:txBody>
      </p:sp>
      <p:sp>
        <p:nvSpPr>
          <p:cNvPr id="4" name="Content Placeholder 3"/>
          <p:cNvSpPr>
            <a:spLocks noGrp="1"/>
          </p:cNvSpPr>
          <p:nvPr>
            <p:ph sz="half" idx="2"/>
          </p:nvPr>
        </p:nvSpPr>
        <p:spPr>
          <a:xfrm>
            <a:off x="2011680" y="12759266"/>
            <a:ext cx="17776827" cy="23180890"/>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9005996"/>
            <a:ext cx="17783810" cy="3753270"/>
          </a:xfrm>
        </p:spPr>
        <p:txBody>
          <a:bodyPr anchor="b"/>
          <a:lstStyle>
            <a:lvl1pPr marL="0" indent="0">
              <a:buNone/>
              <a:defRPr sz="12100" b="1"/>
            </a:lvl1pPr>
            <a:lvl2pPr marL="2298261" indent="0">
              <a:buNone/>
              <a:defRPr sz="10100" b="1"/>
            </a:lvl2pPr>
            <a:lvl3pPr marL="4596522" indent="0">
              <a:buNone/>
              <a:defRPr sz="9100" b="1"/>
            </a:lvl3pPr>
            <a:lvl4pPr marL="6894788" indent="0">
              <a:buNone/>
              <a:defRPr sz="8000" b="1"/>
            </a:lvl4pPr>
            <a:lvl5pPr marL="9193048" indent="0">
              <a:buNone/>
              <a:defRPr sz="8000" b="1"/>
            </a:lvl5pPr>
            <a:lvl6pPr marL="11491309" indent="0">
              <a:buNone/>
              <a:defRPr sz="8000" b="1"/>
            </a:lvl6pPr>
            <a:lvl7pPr marL="13789570" indent="0">
              <a:buNone/>
              <a:defRPr sz="8000" b="1"/>
            </a:lvl7pPr>
            <a:lvl8pPr marL="16087831" indent="0">
              <a:buNone/>
              <a:defRPr sz="8000" b="1"/>
            </a:lvl8pPr>
            <a:lvl9pPr marL="18386097" indent="0">
              <a:buNone/>
              <a:defRPr sz="8000" b="1"/>
            </a:lvl9pPr>
          </a:lstStyle>
          <a:p>
            <a:pPr lvl="0"/>
            <a:r>
              <a:rPr lang="en-US" smtClean="0"/>
              <a:t>Click to edit Master text styles</a:t>
            </a:r>
          </a:p>
        </p:txBody>
      </p:sp>
      <p:sp>
        <p:nvSpPr>
          <p:cNvPr id="6" name="Content Placeholder 5"/>
          <p:cNvSpPr>
            <a:spLocks noGrp="1"/>
          </p:cNvSpPr>
          <p:nvPr>
            <p:ph sz="quarter" idx="4"/>
          </p:nvPr>
        </p:nvSpPr>
        <p:spPr>
          <a:xfrm>
            <a:off x="20438112" y="12759266"/>
            <a:ext cx="17783810" cy="23180890"/>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80EBB5-4C7D-A448-A03D-57E26F9088FC}" type="datetimeFigureOut">
              <a:rPr lang="en-US" smtClean="0"/>
              <a:t>3/11/13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413148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80EBB5-4C7D-A448-A03D-57E26F9088FC}" type="datetimeFigureOut">
              <a:rPr lang="en-US" smtClean="0"/>
              <a:t>3/11/13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326388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EBB5-4C7D-A448-A03D-57E26F9088FC}" type="datetimeFigureOut">
              <a:rPr lang="en-US" smtClean="0"/>
              <a:t>3/11/13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396550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7" y="1601893"/>
            <a:ext cx="13236577" cy="6817360"/>
          </a:xfrm>
        </p:spPr>
        <p:txBody>
          <a:bodyPr anchor="b"/>
          <a:lstStyle>
            <a:lvl1pPr algn="l">
              <a:defRPr sz="10100" b="1"/>
            </a:lvl1pPr>
          </a:lstStyle>
          <a:p>
            <a:r>
              <a:rPr lang="en-US" smtClean="0"/>
              <a:t>Click to edit Master title style</a:t>
            </a:r>
            <a:endParaRPr lang="en-US"/>
          </a:p>
        </p:txBody>
      </p:sp>
      <p:sp>
        <p:nvSpPr>
          <p:cNvPr id="3" name="Content Placeholder 2"/>
          <p:cNvSpPr>
            <a:spLocks noGrp="1"/>
          </p:cNvSpPr>
          <p:nvPr>
            <p:ph idx="1"/>
          </p:nvPr>
        </p:nvSpPr>
        <p:spPr>
          <a:xfrm>
            <a:off x="15730220" y="1601902"/>
            <a:ext cx="22491700" cy="34338263"/>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7" y="8419262"/>
            <a:ext cx="13236577" cy="27520903"/>
          </a:xfrm>
        </p:spPr>
        <p:txBody>
          <a:bodyPr/>
          <a:lstStyle>
            <a:lvl1pPr marL="0" indent="0">
              <a:buNone/>
              <a:defRPr sz="7000"/>
            </a:lvl1pPr>
            <a:lvl2pPr marL="2298261" indent="0">
              <a:buNone/>
              <a:defRPr sz="6000"/>
            </a:lvl2pPr>
            <a:lvl3pPr marL="4596522" indent="0">
              <a:buNone/>
              <a:defRPr sz="5000"/>
            </a:lvl3pPr>
            <a:lvl4pPr marL="6894788" indent="0">
              <a:buNone/>
              <a:defRPr sz="4500"/>
            </a:lvl4pPr>
            <a:lvl5pPr marL="9193048" indent="0">
              <a:buNone/>
              <a:defRPr sz="4500"/>
            </a:lvl5pPr>
            <a:lvl6pPr marL="11491309" indent="0">
              <a:buNone/>
              <a:defRPr sz="4500"/>
            </a:lvl6pPr>
            <a:lvl7pPr marL="13789570" indent="0">
              <a:buNone/>
              <a:defRPr sz="4500"/>
            </a:lvl7pPr>
            <a:lvl8pPr marL="16087831" indent="0">
              <a:buNone/>
              <a:defRPr sz="4500"/>
            </a:lvl8pPr>
            <a:lvl9pPr marL="18386097"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BB5-4C7D-A448-A03D-57E26F9088FC}" type="datetimeFigureOut">
              <a:rPr lang="en-US" smtClean="0"/>
              <a:t>3/11/13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189382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8163520"/>
            <a:ext cx="24140160" cy="3324863"/>
          </a:xfrm>
        </p:spPr>
        <p:txBody>
          <a:bodyPr anchor="b"/>
          <a:lstStyle>
            <a:lvl1pPr algn="l">
              <a:defRPr sz="10100" b="1"/>
            </a:lvl1pPr>
          </a:lstStyle>
          <a:p>
            <a:r>
              <a:rPr lang="en-US" smtClean="0"/>
              <a:t>Click to edit Master title style</a:t>
            </a:r>
            <a:endParaRPr lang="en-US"/>
          </a:p>
        </p:txBody>
      </p:sp>
      <p:sp>
        <p:nvSpPr>
          <p:cNvPr id="3" name="Picture Placeholder 2"/>
          <p:cNvSpPr>
            <a:spLocks noGrp="1"/>
          </p:cNvSpPr>
          <p:nvPr>
            <p:ph type="pic" idx="1"/>
          </p:nvPr>
        </p:nvSpPr>
        <p:spPr>
          <a:xfrm>
            <a:off x="7886067" y="3594947"/>
            <a:ext cx="24140160" cy="24140160"/>
          </a:xfrm>
        </p:spPr>
        <p:txBody>
          <a:bodyPr/>
          <a:lstStyle>
            <a:lvl1pPr marL="0" indent="0">
              <a:buNone/>
              <a:defRPr sz="16100"/>
            </a:lvl1pPr>
            <a:lvl2pPr marL="2298261" indent="0">
              <a:buNone/>
              <a:defRPr sz="14100"/>
            </a:lvl2pPr>
            <a:lvl3pPr marL="4596522" indent="0">
              <a:buNone/>
              <a:defRPr sz="12100"/>
            </a:lvl3pPr>
            <a:lvl4pPr marL="6894788" indent="0">
              <a:buNone/>
              <a:defRPr sz="10100"/>
            </a:lvl4pPr>
            <a:lvl5pPr marL="9193048" indent="0">
              <a:buNone/>
              <a:defRPr sz="10100"/>
            </a:lvl5pPr>
            <a:lvl6pPr marL="11491309" indent="0">
              <a:buNone/>
              <a:defRPr sz="10100"/>
            </a:lvl6pPr>
            <a:lvl7pPr marL="13789570" indent="0">
              <a:buNone/>
              <a:defRPr sz="10100"/>
            </a:lvl7pPr>
            <a:lvl8pPr marL="16087831" indent="0">
              <a:buNone/>
              <a:defRPr sz="10100"/>
            </a:lvl8pPr>
            <a:lvl9pPr marL="18386097" indent="0">
              <a:buNone/>
              <a:defRPr sz="10100"/>
            </a:lvl9pPr>
          </a:lstStyle>
          <a:p>
            <a:endParaRPr lang="en-US"/>
          </a:p>
        </p:txBody>
      </p:sp>
      <p:sp>
        <p:nvSpPr>
          <p:cNvPr id="4" name="Text Placeholder 3"/>
          <p:cNvSpPr>
            <a:spLocks noGrp="1"/>
          </p:cNvSpPr>
          <p:nvPr>
            <p:ph type="body" sz="half" idx="2"/>
          </p:nvPr>
        </p:nvSpPr>
        <p:spPr>
          <a:xfrm>
            <a:off x="7886067" y="31488383"/>
            <a:ext cx="24140160" cy="4721857"/>
          </a:xfrm>
        </p:spPr>
        <p:txBody>
          <a:bodyPr/>
          <a:lstStyle>
            <a:lvl1pPr marL="0" indent="0">
              <a:buNone/>
              <a:defRPr sz="7000"/>
            </a:lvl1pPr>
            <a:lvl2pPr marL="2298261" indent="0">
              <a:buNone/>
              <a:defRPr sz="6000"/>
            </a:lvl2pPr>
            <a:lvl3pPr marL="4596522" indent="0">
              <a:buNone/>
              <a:defRPr sz="5000"/>
            </a:lvl3pPr>
            <a:lvl4pPr marL="6894788" indent="0">
              <a:buNone/>
              <a:defRPr sz="4500"/>
            </a:lvl4pPr>
            <a:lvl5pPr marL="9193048" indent="0">
              <a:buNone/>
              <a:defRPr sz="4500"/>
            </a:lvl5pPr>
            <a:lvl6pPr marL="11491309" indent="0">
              <a:buNone/>
              <a:defRPr sz="4500"/>
            </a:lvl6pPr>
            <a:lvl7pPr marL="13789570" indent="0">
              <a:buNone/>
              <a:defRPr sz="4500"/>
            </a:lvl7pPr>
            <a:lvl8pPr marL="16087831" indent="0">
              <a:buNone/>
              <a:defRPr sz="4500"/>
            </a:lvl8pPr>
            <a:lvl9pPr marL="18386097"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BB5-4C7D-A448-A03D-57E26F9088FC}" type="datetimeFigureOut">
              <a:rPr lang="en-US" smtClean="0"/>
              <a:t>3/11/13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1329B-5F10-AA4E-846B-DAD41C6F012D}" type="slidenum">
              <a:rPr lang="en-US" smtClean="0"/>
              <a:t>‹#›</a:t>
            </a:fld>
            <a:endParaRPr lang="en-US"/>
          </a:p>
        </p:txBody>
      </p:sp>
    </p:spTree>
    <p:extLst>
      <p:ext uri="{BB962C8B-B14F-4D97-AF65-F5344CB8AC3E}">
        <p14:creationId xmlns:p14="http://schemas.microsoft.com/office/powerpoint/2010/main" val="1459403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611210"/>
            <a:ext cx="36210240" cy="6705600"/>
          </a:xfrm>
          <a:prstGeom prst="rect">
            <a:avLst/>
          </a:prstGeom>
        </p:spPr>
        <p:txBody>
          <a:bodyPr vert="horz" lIns="459650" tIns="229828" rIns="459650" bIns="2298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9387843"/>
            <a:ext cx="36210240" cy="26552316"/>
          </a:xfrm>
          <a:prstGeom prst="rect">
            <a:avLst/>
          </a:prstGeom>
        </p:spPr>
        <p:txBody>
          <a:bodyPr vert="horz" lIns="459650" tIns="229828" rIns="459650" bIns="2298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37290595"/>
            <a:ext cx="9387840" cy="2142067"/>
          </a:xfrm>
          <a:prstGeom prst="rect">
            <a:avLst/>
          </a:prstGeom>
        </p:spPr>
        <p:txBody>
          <a:bodyPr vert="horz" lIns="459650" tIns="229828" rIns="459650" bIns="229828" rtlCol="0" anchor="ctr"/>
          <a:lstStyle>
            <a:lvl1pPr algn="l">
              <a:defRPr sz="6000">
                <a:solidFill>
                  <a:schemeClr val="tx1">
                    <a:tint val="75000"/>
                  </a:schemeClr>
                </a:solidFill>
              </a:defRPr>
            </a:lvl1pPr>
          </a:lstStyle>
          <a:p>
            <a:fld id="{8080EBB5-4C7D-A448-A03D-57E26F9088FC}" type="datetimeFigureOut">
              <a:rPr lang="en-US" smtClean="0"/>
              <a:t>3/11/13</a:t>
            </a:fld>
            <a:endParaRPr lang="en-US"/>
          </a:p>
        </p:txBody>
      </p:sp>
      <p:sp>
        <p:nvSpPr>
          <p:cNvPr id="5" name="Footer Placeholder 4"/>
          <p:cNvSpPr>
            <a:spLocks noGrp="1"/>
          </p:cNvSpPr>
          <p:nvPr>
            <p:ph type="ftr" sz="quarter" idx="3"/>
          </p:nvPr>
        </p:nvSpPr>
        <p:spPr>
          <a:xfrm>
            <a:off x="13746480" y="37290595"/>
            <a:ext cx="12740640" cy="2142067"/>
          </a:xfrm>
          <a:prstGeom prst="rect">
            <a:avLst/>
          </a:prstGeom>
        </p:spPr>
        <p:txBody>
          <a:bodyPr vert="horz" lIns="459650" tIns="229828" rIns="459650" bIns="229828" rtlCol="0" anchor="ctr"/>
          <a:lstStyle>
            <a:lvl1pPr algn="ctr">
              <a:defRPr sz="6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37290595"/>
            <a:ext cx="9387840" cy="2142067"/>
          </a:xfrm>
          <a:prstGeom prst="rect">
            <a:avLst/>
          </a:prstGeom>
        </p:spPr>
        <p:txBody>
          <a:bodyPr vert="horz" lIns="459650" tIns="229828" rIns="459650" bIns="229828" rtlCol="0" anchor="ctr"/>
          <a:lstStyle>
            <a:lvl1pPr algn="r">
              <a:defRPr sz="6000">
                <a:solidFill>
                  <a:schemeClr val="tx1">
                    <a:tint val="75000"/>
                  </a:schemeClr>
                </a:solidFill>
              </a:defRPr>
            </a:lvl1pPr>
          </a:lstStyle>
          <a:p>
            <a:fld id="{24D1329B-5F10-AA4E-846B-DAD41C6F012D}" type="slidenum">
              <a:rPr lang="en-US" smtClean="0"/>
              <a:t>‹#›</a:t>
            </a:fld>
            <a:endParaRPr lang="en-US"/>
          </a:p>
        </p:txBody>
      </p:sp>
    </p:spTree>
    <p:extLst>
      <p:ext uri="{BB962C8B-B14F-4D97-AF65-F5344CB8AC3E}">
        <p14:creationId xmlns:p14="http://schemas.microsoft.com/office/powerpoint/2010/main" val="3793033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98261" rtl="0" eaLnBrk="1" latinLnBrk="0" hangingPunct="1">
        <a:spcBef>
          <a:spcPct val="0"/>
        </a:spcBef>
        <a:buNone/>
        <a:defRPr sz="22100" kern="1200">
          <a:solidFill>
            <a:schemeClr val="tx1"/>
          </a:solidFill>
          <a:latin typeface="+mj-lt"/>
          <a:ea typeface="+mj-ea"/>
          <a:cs typeface="+mj-cs"/>
        </a:defRPr>
      </a:lvl1pPr>
    </p:titleStyle>
    <p:bodyStyle>
      <a:lvl1pPr marL="1723694" indent="-1723694" algn="l" defTabSz="2298261" rtl="0" eaLnBrk="1" latinLnBrk="0" hangingPunct="1">
        <a:spcBef>
          <a:spcPct val="20000"/>
        </a:spcBef>
        <a:buFont typeface="Arial"/>
        <a:buChar char="•"/>
        <a:defRPr sz="16100" kern="1200">
          <a:solidFill>
            <a:schemeClr val="tx1"/>
          </a:solidFill>
          <a:latin typeface="+mn-lt"/>
          <a:ea typeface="+mn-ea"/>
          <a:cs typeface="+mn-cs"/>
        </a:defRPr>
      </a:lvl1pPr>
      <a:lvl2pPr marL="3734677" indent="-1436416" algn="l" defTabSz="2298261" rtl="0" eaLnBrk="1" latinLnBrk="0" hangingPunct="1">
        <a:spcBef>
          <a:spcPct val="20000"/>
        </a:spcBef>
        <a:buFont typeface="Arial"/>
        <a:buChar char="–"/>
        <a:defRPr sz="14100" kern="1200">
          <a:solidFill>
            <a:schemeClr val="tx1"/>
          </a:solidFill>
          <a:latin typeface="+mn-lt"/>
          <a:ea typeface="+mn-ea"/>
          <a:cs typeface="+mn-cs"/>
        </a:defRPr>
      </a:lvl2pPr>
      <a:lvl3pPr marL="5745655" indent="-1149133" algn="l" defTabSz="2298261" rtl="0" eaLnBrk="1" latinLnBrk="0" hangingPunct="1">
        <a:spcBef>
          <a:spcPct val="20000"/>
        </a:spcBef>
        <a:buFont typeface="Arial"/>
        <a:buChar char="•"/>
        <a:defRPr sz="12100" kern="1200">
          <a:solidFill>
            <a:schemeClr val="tx1"/>
          </a:solidFill>
          <a:latin typeface="+mn-lt"/>
          <a:ea typeface="+mn-ea"/>
          <a:cs typeface="+mn-cs"/>
        </a:defRPr>
      </a:lvl3pPr>
      <a:lvl4pPr marL="8043915" indent="-1149133" algn="l" defTabSz="2298261" rtl="0" eaLnBrk="1" latinLnBrk="0" hangingPunct="1">
        <a:spcBef>
          <a:spcPct val="20000"/>
        </a:spcBef>
        <a:buFont typeface="Arial"/>
        <a:buChar char="–"/>
        <a:defRPr sz="10100" kern="1200">
          <a:solidFill>
            <a:schemeClr val="tx1"/>
          </a:solidFill>
          <a:latin typeface="+mn-lt"/>
          <a:ea typeface="+mn-ea"/>
          <a:cs typeface="+mn-cs"/>
        </a:defRPr>
      </a:lvl4pPr>
      <a:lvl5pPr marL="10342176" indent="-1149133" algn="l" defTabSz="2298261" rtl="0" eaLnBrk="1" latinLnBrk="0" hangingPunct="1">
        <a:spcBef>
          <a:spcPct val="20000"/>
        </a:spcBef>
        <a:buFont typeface="Arial"/>
        <a:buChar char="»"/>
        <a:defRPr sz="10100" kern="1200">
          <a:solidFill>
            <a:schemeClr val="tx1"/>
          </a:solidFill>
          <a:latin typeface="+mn-lt"/>
          <a:ea typeface="+mn-ea"/>
          <a:cs typeface="+mn-cs"/>
        </a:defRPr>
      </a:lvl5pPr>
      <a:lvl6pPr marL="12640442" indent="-1149133" algn="l" defTabSz="2298261" rtl="0" eaLnBrk="1" latinLnBrk="0" hangingPunct="1">
        <a:spcBef>
          <a:spcPct val="20000"/>
        </a:spcBef>
        <a:buFont typeface="Arial"/>
        <a:buChar char="•"/>
        <a:defRPr sz="10100" kern="1200">
          <a:solidFill>
            <a:schemeClr val="tx1"/>
          </a:solidFill>
          <a:latin typeface="+mn-lt"/>
          <a:ea typeface="+mn-ea"/>
          <a:cs typeface="+mn-cs"/>
        </a:defRPr>
      </a:lvl6pPr>
      <a:lvl7pPr marL="14938703" indent="-1149133" algn="l" defTabSz="2298261" rtl="0" eaLnBrk="1" latinLnBrk="0" hangingPunct="1">
        <a:spcBef>
          <a:spcPct val="20000"/>
        </a:spcBef>
        <a:buFont typeface="Arial"/>
        <a:buChar char="•"/>
        <a:defRPr sz="10100" kern="1200">
          <a:solidFill>
            <a:schemeClr val="tx1"/>
          </a:solidFill>
          <a:latin typeface="+mn-lt"/>
          <a:ea typeface="+mn-ea"/>
          <a:cs typeface="+mn-cs"/>
        </a:defRPr>
      </a:lvl7pPr>
      <a:lvl8pPr marL="17236964" indent="-1149133" algn="l" defTabSz="2298261" rtl="0" eaLnBrk="1" latinLnBrk="0" hangingPunct="1">
        <a:spcBef>
          <a:spcPct val="20000"/>
        </a:spcBef>
        <a:buFont typeface="Arial"/>
        <a:buChar char="•"/>
        <a:defRPr sz="10100" kern="1200">
          <a:solidFill>
            <a:schemeClr val="tx1"/>
          </a:solidFill>
          <a:latin typeface="+mn-lt"/>
          <a:ea typeface="+mn-ea"/>
          <a:cs typeface="+mn-cs"/>
        </a:defRPr>
      </a:lvl8pPr>
      <a:lvl9pPr marL="19535225" indent="-1149133" algn="l" defTabSz="2298261" rtl="0" eaLnBrk="1" latinLnBrk="0" hangingPunct="1">
        <a:spcBef>
          <a:spcPct val="20000"/>
        </a:spcBef>
        <a:buFont typeface="Arial"/>
        <a:buChar char="•"/>
        <a:defRPr sz="10100" kern="1200">
          <a:solidFill>
            <a:schemeClr val="tx1"/>
          </a:solidFill>
          <a:latin typeface="+mn-lt"/>
          <a:ea typeface="+mn-ea"/>
          <a:cs typeface="+mn-cs"/>
        </a:defRPr>
      </a:lvl9pPr>
    </p:bodyStyle>
    <p:otherStyle>
      <a:defPPr>
        <a:defRPr lang="en-US"/>
      </a:defPPr>
      <a:lvl1pPr marL="0" algn="l" defTabSz="2298261" rtl="0" eaLnBrk="1" latinLnBrk="0" hangingPunct="1">
        <a:defRPr sz="9100" kern="1200">
          <a:solidFill>
            <a:schemeClr val="tx1"/>
          </a:solidFill>
          <a:latin typeface="+mn-lt"/>
          <a:ea typeface="+mn-ea"/>
          <a:cs typeface="+mn-cs"/>
        </a:defRPr>
      </a:lvl1pPr>
      <a:lvl2pPr marL="2298261" algn="l" defTabSz="2298261" rtl="0" eaLnBrk="1" latinLnBrk="0" hangingPunct="1">
        <a:defRPr sz="9100" kern="1200">
          <a:solidFill>
            <a:schemeClr val="tx1"/>
          </a:solidFill>
          <a:latin typeface="+mn-lt"/>
          <a:ea typeface="+mn-ea"/>
          <a:cs typeface="+mn-cs"/>
        </a:defRPr>
      </a:lvl2pPr>
      <a:lvl3pPr marL="4596522" algn="l" defTabSz="2298261" rtl="0" eaLnBrk="1" latinLnBrk="0" hangingPunct="1">
        <a:defRPr sz="9100" kern="1200">
          <a:solidFill>
            <a:schemeClr val="tx1"/>
          </a:solidFill>
          <a:latin typeface="+mn-lt"/>
          <a:ea typeface="+mn-ea"/>
          <a:cs typeface="+mn-cs"/>
        </a:defRPr>
      </a:lvl3pPr>
      <a:lvl4pPr marL="6894788" algn="l" defTabSz="2298261" rtl="0" eaLnBrk="1" latinLnBrk="0" hangingPunct="1">
        <a:defRPr sz="9100" kern="1200">
          <a:solidFill>
            <a:schemeClr val="tx1"/>
          </a:solidFill>
          <a:latin typeface="+mn-lt"/>
          <a:ea typeface="+mn-ea"/>
          <a:cs typeface="+mn-cs"/>
        </a:defRPr>
      </a:lvl4pPr>
      <a:lvl5pPr marL="9193048" algn="l" defTabSz="2298261" rtl="0" eaLnBrk="1" latinLnBrk="0" hangingPunct="1">
        <a:defRPr sz="9100" kern="1200">
          <a:solidFill>
            <a:schemeClr val="tx1"/>
          </a:solidFill>
          <a:latin typeface="+mn-lt"/>
          <a:ea typeface="+mn-ea"/>
          <a:cs typeface="+mn-cs"/>
        </a:defRPr>
      </a:lvl5pPr>
      <a:lvl6pPr marL="11491309" algn="l" defTabSz="2298261" rtl="0" eaLnBrk="1" latinLnBrk="0" hangingPunct="1">
        <a:defRPr sz="9100" kern="1200">
          <a:solidFill>
            <a:schemeClr val="tx1"/>
          </a:solidFill>
          <a:latin typeface="+mn-lt"/>
          <a:ea typeface="+mn-ea"/>
          <a:cs typeface="+mn-cs"/>
        </a:defRPr>
      </a:lvl6pPr>
      <a:lvl7pPr marL="13789570" algn="l" defTabSz="2298261" rtl="0" eaLnBrk="1" latinLnBrk="0" hangingPunct="1">
        <a:defRPr sz="9100" kern="1200">
          <a:solidFill>
            <a:schemeClr val="tx1"/>
          </a:solidFill>
          <a:latin typeface="+mn-lt"/>
          <a:ea typeface="+mn-ea"/>
          <a:cs typeface="+mn-cs"/>
        </a:defRPr>
      </a:lvl7pPr>
      <a:lvl8pPr marL="16087831" algn="l" defTabSz="2298261" rtl="0" eaLnBrk="1" latinLnBrk="0" hangingPunct="1">
        <a:defRPr sz="9100" kern="1200">
          <a:solidFill>
            <a:schemeClr val="tx1"/>
          </a:solidFill>
          <a:latin typeface="+mn-lt"/>
          <a:ea typeface="+mn-ea"/>
          <a:cs typeface="+mn-cs"/>
        </a:defRPr>
      </a:lvl8pPr>
      <a:lvl9pPr marL="18386097" algn="l" defTabSz="2298261"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tiff"/><Relationship Id="rId20" Type="http://schemas.openxmlformats.org/officeDocument/2006/relationships/image" Target="../media/image19.png"/><Relationship Id="rId21" Type="http://schemas.openxmlformats.org/officeDocument/2006/relationships/image" Target="../media/image20.jpg"/><Relationship Id="rId22" Type="http://schemas.openxmlformats.org/officeDocument/2006/relationships/image" Target="../media/image21.emf"/><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jpg"/><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tDnDiag">
          <a:fgClr>
            <a:schemeClr val="bg1"/>
          </a:fgClr>
          <a:bgClr>
            <a:prstClr val="white"/>
          </a:bgClr>
        </a:pattFill>
        <a:effectLst/>
      </p:bgPr>
    </p:bg>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27127200" y="29413200"/>
            <a:ext cx="12730866" cy="1209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9806" tIns="229903" rIns="459806" bIns="229903">
            <a:spAutoFit/>
          </a:bodyPr>
          <a:lstStyle>
            <a:lvl1pPr marL="342900" indent="-342900">
              <a:defRPr sz="2400">
                <a:solidFill>
                  <a:schemeClr val="tx1"/>
                </a:solidFill>
                <a:latin typeface="Arial" charset="0"/>
                <a:ea typeface="ＭＳ Ｐゴシック" charset="0"/>
                <a:cs typeface="ＭＳ Ｐゴシック" charset="0"/>
              </a:defRPr>
            </a:lvl1pPr>
            <a:lvl2pPr marL="7429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a:r>
              <a:rPr lang="en-US" sz="3600" b="1" dirty="0" smtClean="0">
                <a:solidFill>
                  <a:srgbClr val="000000"/>
                </a:solidFill>
                <a:latin typeface="+mj-lt"/>
              </a:rPr>
              <a:t>Summary</a:t>
            </a:r>
          </a:p>
          <a:p>
            <a:pPr marL="0" indent="0"/>
            <a:r>
              <a:rPr lang="en-US" sz="3600" dirty="0" smtClean="0">
                <a:solidFill>
                  <a:srgbClr val="000000"/>
                </a:solidFill>
                <a:latin typeface="+mj-lt"/>
              </a:rPr>
              <a:t>Muon </a:t>
            </a:r>
            <a:r>
              <a:rPr lang="en-US" sz="3600" dirty="0">
                <a:solidFill>
                  <a:srgbClr val="000000"/>
                </a:solidFill>
                <a:latin typeface="+mj-lt"/>
              </a:rPr>
              <a:t>Tomography is an entirely new class of planetary instrumentation that is ideally suited to address key areas in Mars science, such as:</a:t>
            </a:r>
          </a:p>
          <a:p>
            <a:pPr lvl="1">
              <a:buFont typeface="Arial" charset="0"/>
              <a:buChar char="•"/>
            </a:pPr>
            <a:r>
              <a:rPr lang="en-US" sz="3600" dirty="0">
                <a:solidFill>
                  <a:srgbClr val="000000"/>
                </a:solidFill>
                <a:latin typeface="+mj-lt"/>
              </a:rPr>
              <a:t> the search for life and habitable environments,</a:t>
            </a:r>
          </a:p>
          <a:p>
            <a:pPr lvl="1">
              <a:buFont typeface="Arial" charset="0"/>
              <a:buChar char="•"/>
            </a:pPr>
            <a:r>
              <a:rPr lang="en-US" sz="3600" dirty="0">
                <a:solidFill>
                  <a:srgbClr val="000000"/>
                </a:solidFill>
                <a:latin typeface="+mj-lt"/>
              </a:rPr>
              <a:t> the distribution and state of water and ice, and </a:t>
            </a:r>
          </a:p>
          <a:p>
            <a:pPr lvl="1">
              <a:buFont typeface="Arial" charset="0"/>
              <a:buChar char="•"/>
            </a:pPr>
            <a:r>
              <a:rPr lang="en-US" sz="3600" dirty="0">
                <a:solidFill>
                  <a:srgbClr val="000000"/>
                </a:solidFill>
                <a:latin typeface="+mj-lt"/>
              </a:rPr>
              <a:t> the level of geologic activity on Mars today</a:t>
            </a:r>
            <a:r>
              <a:rPr lang="en-US" sz="3600" dirty="0" smtClean="0">
                <a:solidFill>
                  <a:srgbClr val="000000"/>
                </a:solidFill>
                <a:latin typeface="+mj-lt"/>
              </a:rPr>
              <a:t>.</a:t>
            </a:r>
            <a:endParaRPr lang="en-US" sz="3600" dirty="0">
              <a:solidFill>
                <a:srgbClr val="000000"/>
              </a:solidFill>
              <a:latin typeface="+mj-lt"/>
            </a:endParaRPr>
          </a:p>
          <a:p>
            <a:pPr marL="0" indent="0"/>
            <a:r>
              <a:rPr lang="en-US" sz="3600" dirty="0">
                <a:solidFill>
                  <a:srgbClr val="000000"/>
                </a:solidFill>
                <a:latin typeface="+mj-lt"/>
              </a:rPr>
              <a:t>   and address a key priority of the decadal survey and MEPAG. </a:t>
            </a:r>
          </a:p>
          <a:p>
            <a:pPr lvl="1">
              <a:buFont typeface="Arial" charset="0"/>
              <a:buChar char="•"/>
            </a:pPr>
            <a:r>
              <a:rPr lang="en-US" sz="3600" dirty="0">
                <a:solidFill>
                  <a:srgbClr val="000000"/>
                </a:solidFill>
                <a:latin typeface="+mj-lt"/>
              </a:rPr>
              <a:t> </a:t>
            </a:r>
            <a:r>
              <a:rPr lang="en-US" sz="3600" i="1" dirty="0">
                <a:solidFill>
                  <a:srgbClr val="000000"/>
                </a:solidFill>
                <a:latin typeface="+mj-lt"/>
              </a:rPr>
              <a:t>To detect deep and shallow subsurface habitable </a:t>
            </a:r>
            <a:r>
              <a:rPr lang="en-US" sz="3600" i="1" dirty="0" smtClean="0">
                <a:solidFill>
                  <a:srgbClr val="000000"/>
                </a:solidFill>
                <a:latin typeface="+mj-lt"/>
              </a:rPr>
              <a:t>environments</a:t>
            </a:r>
          </a:p>
          <a:p>
            <a:pPr lvl="1"/>
            <a:endParaRPr lang="en-US" sz="3600" i="1" dirty="0" smtClean="0">
              <a:solidFill>
                <a:srgbClr val="000000"/>
              </a:solidFill>
              <a:latin typeface="+mj-lt"/>
            </a:endParaRPr>
          </a:p>
          <a:p>
            <a:r>
              <a:rPr lang="en-US" sz="3600" b="1" dirty="0" smtClean="0">
                <a:solidFill>
                  <a:srgbClr val="000000"/>
                </a:solidFill>
                <a:latin typeface="+mj-lt"/>
              </a:rPr>
              <a:t>References</a:t>
            </a:r>
            <a:r>
              <a:rPr lang="en-US" sz="3600" dirty="0" smtClean="0">
                <a:solidFill>
                  <a:srgbClr val="000000"/>
                </a:solidFill>
                <a:latin typeface="+mj-lt"/>
              </a:rPr>
              <a:t>: </a:t>
            </a:r>
            <a:r>
              <a:rPr lang="en-US" sz="3600" dirty="0" smtClean="0">
                <a:latin typeface="+mj-lt"/>
              </a:rPr>
              <a:t>[</a:t>
            </a:r>
            <a:r>
              <a:rPr lang="en-US" sz="3600" dirty="0">
                <a:latin typeface="+mj-lt"/>
              </a:rPr>
              <a:t>1] Tanaka, H., et. al. (2008) Am. Jour. Sci., V. 308, 843-850. [2] Tanaka, H., et. al. (2009) </a:t>
            </a:r>
            <a:r>
              <a:rPr lang="en-US" sz="3600" dirty="0" err="1">
                <a:latin typeface="+mj-lt"/>
              </a:rPr>
              <a:t>Geophys</a:t>
            </a:r>
            <a:r>
              <a:rPr lang="en-US" sz="3600" dirty="0">
                <a:latin typeface="+mj-lt"/>
              </a:rPr>
              <a:t>. Res. </a:t>
            </a:r>
            <a:r>
              <a:rPr lang="en-US" sz="3600" dirty="0" err="1">
                <a:latin typeface="+mj-lt"/>
              </a:rPr>
              <a:t>Lett</a:t>
            </a:r>
            <a:r>
              <a:rPr lang="en-US" sz="3600" dirty="0">
                <a:latin typeface="+mj-lt"/>
              </a:rPr>
              <a:t>., V 36 L01304. [3] Tanaka, H., et. al. (2007) Icarus 191 603-</a:t>
            </a:r>
            <a:r>
              <a:rPr lang="en-US" sz="3600" dirty="0" smtClean="0">
                <a:latin typeface="+mj-lt"/>
              </a:rPr>
              <a:t>615. [</a:t>
            </a:r>
            <a:r>
              <a:rPr lang="en-US" sz="3600" dirty="0">
                <a:latin typeface="+mj-lt"/>
              </a:rPr>
              <a:t>4] </a:t>
            </a:r>
            <a:r>
              <a:rPr lang="en-US" sz="3600" dirty="0" err="1">
                <a:latin typeface="+mj-lt"/>
              </a:rPr>
              <a:t>Kedar</a:t>
            </a:r>
            <a:r>
              <a:rPr lang="en-US" sz="3600" dirty="0">
                <a:latin typeface="+mj-lt"/>
              </a:rPr>
              <a:t>, S., Tanaka, H. K. M., Naudet, C. J., Jones, C. E., </a:t>
            </a:r>
            <a:r>
              <a:rPr lang="en-US" sz="3600" dirty="0" err="1">
                <a:latin typeface="+mj-lt"/>
              </a:rPr>
              <a:t>Plaut</a:t>
            </a:r>
            <a:r>
              <a:rPr lang="en-US" sz="3600" dirty="0">
                <a:latin typeface="+mj-lt"/>
              </a:rPr>
              <a:t>, J. P., and Webb, F. H., Muon radiography for exploration of Mars geology, </a:t>
            </a:r>
            <a:r>
              <a:rPr lang="en-US" sz="3600" dirty="0" err="1">
                <a:latin typeface="+mj-lt"/>
              </a:rPr>
              <a:t>Geosci</a:t>
            </a:r>
            <a:r>
              <a:rPr lang="en-US" sz="3600" dirty="0">
                <a:latin typeface="+mj-lt"/>
              </a:rPr>
              <a:t>. </a:t>
            </a:r>
            <a:r>
              <a:rPr lang="en-US" sz="3600" dirty="0" err="1">
                <a:latin typeface="+mj-lt"/>
              </a:rPr>
              <a:t>Instrum</a:t>
            </a:r>
            <a:r>
              <a:rPr lang="en-US" sz="3600" dirty="0">
                <a:latin typeface="+mj-lt"/>
              </a:rPr>
              <a:t>. Method. Data Syst. Discuss., 2, 829–853, 2012</a:t>
            </a:r>
          </a:p>
          <a:p>
            <a:r>
              <a:rPr lang="en-US" sz="3600" dirty="0">
                <a:latin typeface="+mj-lt"/>
              </a:rPr>
              <a:t> </a:t>
            </a:r>
          </a:p>
          <a:p>
            <a:r>
              <a:rPr lang="en-US" sz="3600" dirty="0" smtClean="0">
                <a:latin typeface="+mj-lt"/>
              </a:rPr>
              <a:t>  </a:t>
            </a:r>
            <a:endParaRPr lang="en-US" sz="3600" dirty="0">
              <a:latin typeface="+mj-lt"/>
            </a:endParaRPr>
          </a:p>
          <a:p>
            <a:pPr lvl="1"/>
            <a:endParaRPr lang="en-US" sz="3600" i="1" dirty="0">
              <a:solidFill>
                <a:srgbClr val="000000"/>
              </a:solidFill>
              <a:latin typeface="+mj-lt"/>
            </a:endParaRPr>
          </a:p>
        </p:txBody>
      </p:sp>
      <p:sp>
        <p:nvSpPr>
          <p:cNvPr id="3" name="Slide Number Placeholder 2"/>
          <p:cNvSpPr>
            <a:spLocks noGrp="1"/>
          </p:cNvSpPr>
          <p:nvPr>
            <p:ph type="sldNum" sz="quarter" idx="12"/>
          </p:nvPr>
        </p:nvSpPr>
        <p:spPr>
          <a:xfrm>
            <a:off x="37886640" y="37104320"/>
            <a:ext cx="2011680" cy="2682240"/>
          </a:xfrm>
        </p:spPr>
        <p:txBody>
          <a:bodyPr/>
          <a:lstStyle/>
          <a:p>
            <a:pPr>
              <a:defRPr/>
            </a:pPr>
            <a:r>
              <a:rPr lang="en-US" dirty="0" smtClean="0">
                <a:solidFill>
                  <a:srgbClr val="FFFFFF"/>
                </a:solidFill>
              </a:rPr>
              <a:t>.</a:t>
            </a:r>
            <a:fld id="{8B444AD3-459D-D245-96F2-A262034F7552}" type="slidenum">
              <a:rPr lang="en-US" smtClean="0">
                <a:solidFill>
                  <a:srgbClr val="FFFFFF"/>
                </a:solidFill>
              </a:rPr>
              <a:pPr>
                <a:defRPr/>
              </a:pPr>
              <a:t>1</a:t>
            </a:fld>
            <a:endParaRPr lang="en-US" dirty="0">
              <a:solidFill>
                <a:srgbClr val="FFFFFF"/>
              </a:solidFill>
            </a:endParaRPr>
          </a:p>
        </p:txBody>
      </p:sp>
      <p:pic>
        <p:nvPicPr>
          <p:cNvPr id="6" name="Picture 5" descr="nasa_logo(220x18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3600" y="838200"/>
            <a:ext cx="3614303" cy="3619639"/>
          </a:xfrm>
          <a:prstGeom prst="rect">
            <a:avLst/>
          </a:prstGeom>
        </p:spPr>
      </p:pic>
      <p:sp>
        <p:nvSpPr>
          <p:cNvPr id="7" name="TextBox 6"/>
          <p:cNvSpPr txBox="1"/>
          <p:nvPr/>
        </p:nvSpPr>
        <p:spPr>
          <a:xfrm>
            <a:off x="0" y="457200"/>
            <a:ext cx="4391079" cy="1079849"/>
          </a:xfrm>
          <a:prstGeom prst="rect">
            <a:avLst/>
          </a:prstGeom>
          <a:noFill/>
        </p:spPr>
        <p:txBody>
          <a:bodyPr wrap="none" lIns="459806" tIns="229903" rIns="459806" bIns="229903" rtlCol="0">
            <a:spAutoFit/>
          </a:bodyPr>
          <a:lstStyle/>
          <a:p>
            <a:r>
              <a:rPr lang="en-US" sz="2000" b="1" dirty="0">
                <a:solidFill>
                  <a:srgbClr val="000000"/>
                </a:solidFill>
              </a:rPr>
              <a:t>Jet Propulsion Laboratory</a:t>
            </a:r>
          </a:p>
          <a:p>
            <a:r>
              <a:rPr lang="en-US" sz="2000" dirty="0">
                <a:solidFill>
                  <a:srgbClr val="000000"/>
                </a:solidFill>
              </a:rPr>
              <a:t>California Institute of </a:t>
            </a:r>
            <a:r>
              <a:rPr lang="en-US" sz="2000" dirty="0" smtClean="0">
                <a:solidFill>
                  <a:srgbClr val="000000"/>
                </a:solidFill>
              </a:rPr>
              <a:t>Technology</a:t>
            </a:r>
            <a:endParaRPr lang="en-US" sz="2000" dirty="0">
              <a:solidFill>
                <a:srgbClr val="000000"/>
              </a:solidFill>
            </a:endParaRPr>
          </a:p>
        </p:txBody>
      </p:sp>
      <p:sp>
        <p:nvSpPr>
          <p:cNvPr id="8" name="Footer Placeholder 3"/>
          <p:cNvSpPr>
            <a:spLocks noGrp="1"/>
          </p:cNvSpPr>
          <p:nvPr>
            <p:ph type="ftr" sz="quarter" idx="11"/>
          </p:nvPr>
        </p:nvSpPr>
        <p:spPr>
          <a:xfrm>
            <a:off x="8717280" y="37998400"/>
            <a:ext cx="20452080" cy="1788160"/>
          </a:xfrm>
        </p:spPr>
        <p:txBody>
          <a:bodyPr/>
          <a:lstStyle/>
          <a:p>
            <a:pPr>
              <a:defRPr/>
            </a:pPr>
            <a:r>
              <a:rPr lang="en-US" dirty="0">
                <a:solidFill>
                  <a:srgbClr val="FFFFFF"/>
                </a:solidFill>
              </a:rPr>
              <a:t>International Workshop on </a:t>
            </a:r>
            <a:r>
              <a:rPr lang="en-US" sz="2000" dirty="0">
                <a:solidFill>
                  <a:srgbClr val="FFFFFF"/>
                </a:solidFill>
              </a:rPr>
              <a:t>High Energy Geophysics </a:t>
            </a:r>
            <a:r>
              <a:rPr lang="en-US" dirty="0">
                <a:solidFill>
                  <a:srgbClr val="FFFFFF"/>
                </a:solidFill>
              </a:rPr>
              <a:t>2011</a:t>
            </a:r>
          </a:p>
        </p:txBody>
      </p:sp>
      <p:sp>
        <p:nvSpPr>
          <p:cNvPr id="2" name="TextBox 1"/>
          <p:cNvSpPr txBox="1"/>
          <p:nvPr/>
        </p:nvSpPr>
        <p:spPr>
          <a:xfrm>
            <a:off x="-152400" y="39395400"/>
            <a:ext cx="11141599" cy="1387626"/>
          </a:xfrm>
          <a:prstGeom prst="rect">
            <a:avLst/>
          </a:prstGeom>
          <a:noFill/>
        </p:spPr>
        <p:txBody>
          <a:bodyPr wrap="none" lIns="459806" tIns="229903" rIns="459806" bIns="229903" rtlCol="0">
            <a:spAutoFit/>
          </a:bodyPr>
          <a:lstStyle/>
          <a:p>
            <a:r>
              <a:rPr lang="en-US" sz="2000" dirty="0">
                <a:latin typeface="HelveticaNeue LT 45 Light"/>
                <a:cs typeface="HelveticaNeue LT 45 Light"/>
              </a:rPr>
              <a:t>Copyright </a:t>
            </a:r>
            <a:r>
              <a:rPr lang="en-US" sz="2000" dirty="0" smtClean="0">
                <a:latin typeface="HelveticaNeue LT 45 Light"/>
                <a:cs typeface="HelveticaNeue LT 45 Light"/>
              </a:rPr>
              <a:t>2013 </a:t>
            </a:r>
            <a:r>
              <a:rPr lang="en-US" sz="2000" dirty="0">
                <a:latin typeface="HelveticaNeue LT 45 Light"/>
                <a:cs typeface="HelveticaNeue LT 45 Light"/>
              </a:rPr>
              <a:t>California Institute of Technology. Government sponsorship acknowledged</a:t>
            </a:r>
          </a:p>
          <a:p>
            <a:endParaRPr lang="en-US" sz="4000" dirty="0"/>
          </a:p>
        </p:txBody>
      </p:sp>
      <p:sp>
        <p:nvSpPr>
          <p:cNvPr id="4" name="TextBox 3"/>
          <p:cNvSpPr txBox="1"/>
          <p:nvPr/>
        </p:nvSpPr>
        <p:spPr>
          <a:xfrm>
            <a:off x="0" y="457200"/>
            <a:ext cx="40233600" cy="4339650"/>
          </a:xfrm>
          <a:prstGeom prst="rect">
            <a:avLst/>
          </a:prstGeom>
          <a:gradFill flip="none" rotWithShape="1">
            <a:gsLst>
              <a:gs pos="0">
                <a:schemeClr val="accent1">
                  <a:tint val="50000"/>
                  <a:satMod val="300000"/>
                  <a:alpha val="15000"/>
                </a:schemeClr>
              </a:gs>
              <a:gs pos="35000">
                <a:schemeClr val="accent1">
                  <a:tint val="37000"/>
                  <a:satMod val="300000"/>
                  <a:alpha val="15000"/>
                </a:schemeClr>
              </a:gs>
              <a:gs pos="100000">
                <a:schemeClr val="accent1">
                  <a:tint val="15000"/>
                  <a:satMod val="350000"/>
                  <a:alpha val="15000"/>
                </a:schemeClr>
              </a:gs>
            </a:gsLst>
            <a:lin ang="162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600" dirty="0" smtClean="0"/>
              <a:t>Interrogating the Martian Subsurface using Muon Radiography</a:t>
            </a:r>
          </a:p>
          <a:p>
            <a:pPr algn="ctr"/>
            <a:r>
              <a:rPr lang="en-US" sz="6000" dirty="0"/>
              <a:t>C. Naudet</a:t>
            </a:r>
            <a:r>
              <a:rPr lang="en-US" sz="6000" baseline="30000" dirty="0"/>
              <a:t>1</a:t>
            </a:r>
            <a:r>
              <a:rPr lang="en-US" sz="6000" dirty="0"/>
              <a:t>, H. Tanaka</a:t>
            </a:r>
            <a:r>
              <a:rPr lang="en-US" sz="6000" baseline="30000" dirty="0"/>
              <a:t>2</a:t>
            </a:r>
            <a:r>
              <a:rPr lang="en-US" sz="6000" dirty="0"/>
              <a:t>, S. Kedar</a:t>
            </a:r>
            <a:r>
              <a:rPr lang="en-US" sz="6000" baseline="30000" dirty="0"/>
              <a:t>1</a:t>
            </a:r>
            <a:r>
              <a:rPr lang="en-US" sz="6000" dirty="0"/>
              <a:t>, J. Plaut</a:t>
            </a:r>
            <a:r>
              <a:rPr lang="en-US" sz="6000" baseline="30000" dirty="0"/>
              <a:t>1</a:t>
            </a:r>
            <a:r>
              <a:rPr lang="en-US" sz="6000" dirty="0"/>
              <a:t>, C. E. Jones</a:t>
            </a:r>
            <a:r>
              <a:rPr lang="en-US" sz="6000" baseline="30000" dirty="0"/>
              <a:t>1</a:t>
            </a:r>
            <a:r>
              <a:rPr lang="en-US" sz="6000" dirty="0"/>
              <a:t>, and F. H. Webb</a:t>
            </a:r>
            <a:r>
              <a:rPr lang="en-US" sz="6000" baseline="30000" dirty="0"/>
              <a:t>1</a:t>
            </a:r>
            <a:r>
              <a:rPr lang="en-US" sz="6000" dirty="0"/>
              <a:t>, </a:t>
            </a:r>
            <a:endParaRPr lang="en-US" sz="6000" dirty="0" smtClean="0"/>
          </a:p>
          <a:p>
            <a:pPr algn="ctr"/>
            <a:r>
              <a:rPr lang="en-US" sz="6000" baseline="30000" dirty="0" smtClean="0"/>
              <a:t>1</a:t>
            </a:r>
            <a:r>
              <a:rPr lang="en-US" sz="6000" dirty="0" smtClean="0"/>
              <a:t>Jet </a:t>
            </a:r>
            <a:r>
              <a:rPr lang="en-US" sz="6000" dirty="0"/>
              <a:t>Propulsion Laboratory, California Institute of Technology, 4800 Oak Grove Dr., Pasadena, CA, </a:t>
            </a:r>
            <a:endParaRPr lang="en-US" sz="6000" dirty="0" smtClean="0"/>
          </a:p>
          <a:p>
            <a:pPr algn="ctr">
              <a:tabLst>
                <a:tab pos="63500" algn="dec"/>
              </a:tabLst>
            </a:pPr>
            <a:r>
              <a:rPr lang="en-US" sz="6000" baseline="30000" dirty="0" smtClean="0"/>
              <a:t> </a:t>
            </a:r>
            <a:r>
              <a:rPr lang="en-US" sz="6000" baseline="30000" dirty="0"/>
              <a:t>2</a:t>
            </a:r>
            <a:r>
              <a:rPr lang="en-US" sz="6000" dirty="0"/>
              <a:t>Earthquake Research Institute, University of </a:t>
            </a:r>
            <a:r>
              <a:rPr lang="en-US" sz="6000" dirty="0" smtClean="0"/>
              <a:t>Tokyo</a:t>
            </a:r>
            <a:endParaRPr lang="en-US" sz="6000" dirty="0"/>
          </a:p>
        </p:txBody>
      </p:sp>
      <p:sp>
        <p:nvSpPr>
          <p:cNvPr id="5" name="TextBox 4"/>
          <p:cNvSpPr txBox="1"/>
          <p:nvPr/>
        </p:nvSpPr>
        <p:spPr>
          <a:xfrm>
            <a:off x="381000" y="5029200"/>
            <a:ext cx="13110690" cy="8402302"/>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a:t>Introduction:</a:t>
            </a:r>
            <a:r>
              <a:rPr lang="en-US" sz="3600" dirty="0"/>
              <a:t>  Muon radiography is a technique that uses naturally occurring showers of muons, generated by cosmic rays, to image the interior of geological structures in much the same way as standard X-ray radiography.  Unlike gamma rays and neutrons that penetrate only a few meters of rock, muons can traverse through up to several kilometers of a geological target.  Recent developments [1] and applications [2] of the technique to terrestrial volcanoes, caves, and mines have demonstrated that a low-power, passive muon detector can image deep into kilometer-scale geological structures and provide unprecedentedly crisp density profile images of their interior.  Preliminary estimates of muon production on Mars [3] indicate that the near-horizontal Martian muon flux, which is used for muon radiography of surface features, is at least as strong as that on Earth, making the technique suitable for geological exploration of Mars</a:t>
            </a:r>
            <a:r>
              <a:rPr lang="en-US" sz="3600" dirty="0" smtClean="0"/>
              <a:t>.</a:t>
            </a:r>
            <a:endParaRPr lang="en-US" sz="3600" dirty="0"/>
          </a:p>
        </p:txBody>
      </p:sp>
      <p:sp>
        <p:nvSpPr>
          <p:cNvPr id="9" name="TextBox 8"/>
          <p:cNvSpPr txBox="1"/>
          <p:nvPr/>
        </p:nvSpPr>
        <p:spPr>
          <a:xfrm>
            <a:off x="1751667" y="19563159"/>
            <a:ext cx="15765003" cy="2308324"/>
          </a:xfrm>
          <a:prstGeom prst="rect">
            <a:avLst/>
          </a:prstGeom>
          <a:noFill/>
        </p:spPr>
        <p:txBody>
          <a:bodyPr wrap="square" rtlCol="0">
            <a:spAutoFit/>
          </a:bodyPr>
          <a:lstStyle/>
          <a:p>
            <a:r>
              <a:rPr lang="en-US" sz="4800" dirty="0" smtClean="0">
                <a:solidFill>
                  <a:srgbClr val="FFFFFF"/>
                </a:solidFill>
              </a:rPr>
              <a:t>Muons are omnipresent negatively charged particles. On Earth and on Mars they are do not interact strongly with matter, so those wit</a:t>
            </a:r>
          </a:p>
        </p:txBody>
      </p:sp>
      <p:grpSp>
        <p:nvGrpSpPr>
          <p:cNvPr id="16" name="Group 15"/>
          <p:cNvGrpSpPr/>
          <p:nvPr/>
        </p:nvGrpSpPr>
        <p:grpSpPr>
          <a:xfrm>
            <a:off x="8046130" y="21137214"/>
            <a:ext cx="4102100" cy="3067223"/>
            <a:chOff x="4724400" y="685800"/>
            <a:chExt cx="4102100" cy="3067223"/>
          </a:xfrm>
        </p:grpSpPr>
        <p:pic>
          <p:nvPicPr>
            <p:cNvPr id="17" name="Picture 16" descr="Muon_Radiography_Schemati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685800"/>
              <a:ext cx="4102100" cy="3067223"/>
            </a:xfrm>
            <a:prstGeom prst="rect">
              <a:avLst/>
            </a:prstGeom>
          </p:spPr>
        </p:pic>
        <p:sp>
          <p:nvSpPr>
            <p:cNvPr id="18" name="Rectangle 17"/>
            <p:cNvSpPr/>
            <p:nvPr/>
          </p:nvSpPr>
          <p:spPr bwMode="auto">
            <a:xfrm>
              <a:off x="4800600" y="3429000"/>
              <a:ext cx="6858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Rectangle 18"/>
            <p:cNvSpPr/>
            <p:nvPr/>
          </p:nvSpPr>
          <p:spPr bwMode="auto">
            <a:xfrm>
              <a:off x="6781800" y="2743200"/>
              <a:ext cx="7620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20" name="Picture 19" descr="Tanaka1.Fake_Muogra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199" y="23145724"/>
            <a:ext cx="3560081" cy="24475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4" name="Group 23"/>
          <p:cNvGrpSpPr/>
          <p:nvPr/>
        </p:nvGrpSpPr>
        <p:grpSpPr>
          <a:xfrm>
            <a:off x="8991600" y="15240000"/>
            <a:ext cx="4731434" cy="5176111"/>
            <a:chOff x="6172200" y="3429000"/>
            <a:chExt cx="2819400" cy="3170704"/>
          </a:xfrm>
        </p:grpSpPr>
        <p:pic>
          <p:nvPicPr>
            <p:cNvPr id="29" name="Picture 28" descr="crhitsea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609" y="3434147"/>
              <a:ext cx="2541488" cy="3165557"/>
            </a:xfrm>
            <a:prstGeom prst="rect">
              <a:avLst/>
            </a:prstGeom>
          </p:spPr>
        </p:pic>
        <p:sp>
          <p:nvSpPr>
            <p:cNvPr id="30" name="Rectangle 29"/>
            <p:cNvSpPr/>
            <p:nvPr/>
          </p:nvSpPr>
          <p:spPr bwMode="auto">
            <a:xfrm>
              <a:off x="6172200" y="3429000"/>
              <a:ext cx="2819400" cy="30480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0" name="TextBox 9"/>
          <p:cNvSpPr txBox="1"/>
          <p:nvPr/>
        </p:nvSpPr>
        <p:spPr>
          <a:xfrm>
            <a:off x="285797" y="15042998"/>
            <a:ext cx="8696253" cy="6186310"/>
          </a:xfrm>
          <a:prstGeom prst="rect">
            <a:avLst/>
          </a:prstGeom>
          <a:noFill/>
        </p:spPr>
        <p:txBody>
          <a:bodyPr wrap="square" rtlCol="0">
            <a:spAutoFit/>
          </a:bodyPr>
          <a:lstStyle/>
          <a:p>
            <a:pPr algn="ctr"/>
            <a:r>
              <a:rPr lang="en-US" sz="3600" b="1" dirty="0" smtClean="0"/>
              <a:t>How does Muon Tomography Work?</a:t>
            </a:r>
          </a:p>
          <a:p>
            <a:r>
              <a:rPr lang="en-US" sz="3600" dirty="0" smtClean="0"/>
              <a:t>Muons are omnipresent charged particles. On Earth and on Mars they are generated from the decay of secondary particles created when galactic cosmic rays interact with matter in the planet’s atmosphere. Muons do not interact strongly with matter, so those with high </a:t>
            </a:r>
            <a:r>
              <a:rPr lang="en-US" sz="3600" dirty="0">
                <a:solidFill>
                  <a:srgbClr val="000000"/>
                </a:solidFill>
              </a:rPr>
              <a:t>e</a:t>
            </a:r>
            <a:r>
              <a:rPr lang="en-US" sz="3600" dirty="0" smtClean="0">
                <a:solidFill>
                  <a:srgbClr val="000000"/>
                </a:solidFill>
              </a:rPr>
              <a:t>nergy  can travel long distances before decaying, penetrating deep into rock.</a:t>
            </a:r>
          </a:p>
          <a:p>
            <a:endParaRPr lang="en-US" sz="3600" dirty="0" smtClean="0">
              <a:solidFill>
                <a:srgbClr val="000000"/>
              </a:solidFill>
            </a:endParaRPr>
          </a:p>
          <a:p>
            <a:endParaRPr lang="en-US" sz="3600" dirty="0"/>
          </a:p>
        </p:txBody>
      </p:sp>
      <p:cxnSp>
        <p:nvCxnSpPr>
          <p:cNvPr id="33" name="Straight Connector 32"/>
          <p:cNvCxnSpPr/>
          <p:nvPr/>
        </p:nvCxnSpPr>
        <p:spPr bwMode="auto">
          <a:xfrm flipH="1">
            <a:off x="9831995" y="22106705"/>
            <a:ext cx="1272000" cy="815032"/>
          </a:xfrm>
          <a:prstGeom prst="line">
            <a:avLst/>
          </a:prstGeom>
          <a:solidFill>
            <a:schemeClr val="accent1"/>
          </a:solidFill>
          <a:ln w="28575" cap="flat" cmpd="sng" algn="ctr">
            <a:solidFill>
              <a:srgbClr val="FFFF00"/>
            </a:solidFill>
            <a:prstDash val="sysDash"/>
            <a:round/>
            <a:headEnd type="none" w="med" len="med"/>
            <a:tailEnd type="none" w="med" len="med"/>
          </a:ln>
          <a:effectLst/>
        </p:spPr>
      </p:cxnSp>
      <p:sp>
        <p:nvSpPr>
          <p:cNvPr id="34" name="Explosion 1 33"/>
          <p:cNvSpPr/>
          <p:nvPr/>
        </p:nvSpPr>
        <p:spPr bwMode="auto">
          <a:xfrm>
            <a:off x="9719890" y="22825605"/>
            <a:ext cx="152400" cy="192263"/>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a:lstStyle/>
          <a:p>
            <a:endParaRPr lang="en-US"/>
          </a:p>
        </p:txBody>
      </p:sp>
      <p:sp>
        <p:nvSpPr>
          <p:cNvPr id="35" name="Explosion 1 34"/>
          <p:cNvSpPr/>
          <p:nvPr/>
        </p:nvSpPr>
        <p:spPr bwMode="auto">
          <a:xfrm>
            <a:off x="8717280" y="23494144"/>
            <a:ext cx="152399" cy="184207"/>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a:lstStyle/>
          <a:p>
            <a:endParaRPr lang="en-US"/>
          </a:p>
        </p:txBody>
      </p:sp>
      <p:cxnSp>
        <p:nvCxnSpPr>
          <p:cNvPr id="40" name="Straight Connector 39"/>
          <p:cNvCxnSpPr/>
          <p:nvPr/>
        </p:nvCxnSpPr>
        <p:spPr bwMode="auto">
          <a:xfrm flipH="1">
            <a:off x="11741853" y="20953443"/>
            <a:ext cx="1272000" cy="815032"/>
          </a:xfrm>
          <a:prstGeom prst="line">
            <a:avLst/>
          </a:prstGeom>
          <a:solidFill>
            <a:schemeClr val="accent1"/>
          </a:solidFill>
          <a:ln w="28575" cap="flat" cmpd="sng" algn="ctr">
            <a:solidFill>
              <a:srgbClr val="FFFF00"/>
            </a:solidFill>
            <a:prstDash val="sysDash"/>
            <a:round/>
            <a:headEnd type="none" w="med" len="med"/>
            <a:tailEnd type="none" w="med" len="med"/>
          </a:ln>
          <a:effectLst/>
        </p:spPr>
      </p:cxnSp>
      <p:cxnSp>
        <p:nvCxnSpPr>
          <p:cNvPr id="41" name="Straight Connector 40"/>
          <p:cNvCxnSpPr/>
          <p:nvPr/>
        </p:nvCxnSpPr>
        <p:spPr bwMode="auto">
          <a:xfrm flipH="1">
            <a:off x="8559995" y="22921737"/>
            <a:ext cx="1272000" cy="815032"/>
          </a:xfrm>
          <a:prstGeom prst="line">
            <a:avLst/>
          </a:prstGeom>
          <a:solidFill>
            <a:schemeClr val="accent1"/>
          </a:solidFill>
          <a:ln w="28575" cap="flat" cmpd="sng" algn="ctr">
            <a:solidFill>
              <a:srgbClr val="FFFF00"/>
            </a:solidFill>
            <a:prstDash val="sysDash"/>
            <a:round/>
            <a:headEnd type="none" w="med" len="med"/>
            <a:tailEnd type="none" w="med" len="med"/>
          </a:ln>
          <a:effectLst/>
        </p:spPr>
      </p:cxnSp>
      <p:sp>
        <p:nvSpPr>
          <p:cNvPr id="28676" name="TextBox 28675"/>
          <p:cNvSpPr txBox="1"/>
          <p:nvPr/>
        </p:nvSpPr>
        <p:spPr>
          <a:xfrm>
            <a:off x="12285306" y="21055875"/>
            <a:ext cx="1858847" cy="1631216"/>
          </a:xfrm>
          <a:prstGeom prst="rect">
            <a:avLst/>
          </a:prstGeom>
          <a:noFill/>
        </p:spPr>
        <p:txBody>
          <a:bodyPr wrap="square" rtlCol="0">
            <a:spAutoFit/>
          </a:bodyPr>
          <a:lstStyle/>
          <a:p>
            <a:r>
              <a:rPr lang="en-US" sz="2000" dirty="0" smtClean="0"/>
              <a:t>Horizontal Cosmic</a:t>
            </a:r>
          </a:p>
          <a:p>
            <a:r>
              <a:rPr lang="en-US" sz="2000" dirty="0" smtClean="0"/>
              <a:t>Rays penetrate target</a:t>
            </a:r>
          </a:p>
          <a:p>
            <a:r>
              <a:rPr lang="en-US" sz="2000" dirty="0"/>
              <a:t>f</a:t>
            </a:r>
            <a:r>
              <a:rPr lang="en-US" sz="2000" dirty="0" smtClean="0"/>
              <a:t>rom one side</a:t>
            </a:r>
            <a:endParaRPr lang="en-US" sz="2000" dirty="0"/>
          </a:p>
        </p:txBody>
      </p:sp>
      <p:sp>
        <p:nvSpPr>
          <p:cNvPr id="28677" name="TextBox 28676"/>
          <p:cNvSpPr txBox="1"/>
          <p:nvPr/>
        </p:nvSpPr>
        <p:spPr>
          <a:xfrm>
            <a:off x="473595" y="23273631"/>
            <a:ext cx="4302299" cy="1631216"/>
          </a:xfrm>
          <a:prstGeom prst="rect">
            <a:avLst/>
          </a:prstGeom>
          <a:noFill/>
        </p:spPr>
        <p:txBody>
          <a:bodyPr wrap="square" rtlCol="0">
            <a:spAutoFit/>
          </a:bodyPr>
          <a:lstStyle/>
          <a:p>
            <a:r>
              <a:rPr lang="en-US" sz="2000" dirty="0" smtClean="0"/>
              <a:t>A density profile of the target is calculated by convolving muon counts per pixel (</a:t>
            </a:r>
            <a:r>
              <a:rPr lang="en-US" sz="2000" dirty="0" err="1" smtClean="0"/>
              <a:t>muogram</a:t>
            </a:r>
            <a:r>
              <a:rPr lang="en-US" sz="2000" dirty="0" smtClean="0"/>
              <a:t>) with knowledge of target area topography and nominal material properties</a:t>
            </a:r>
            <a:r>
              <a:rPr lang="en-US" sz="2000" dirty="0" smtClean="0">
                <a:solidFill>
                  <a:srgbClr val="BFBFBF"/>
                </a:solidFill>
              </a:rPr>
              <a:t>.</a:t>
            </a:r>
          </a:p>
        </p:txBody>
      </p:sp>
      <p:sp>
        <p:nvSpPr>
          <p:cNvPr id="28678" name="TextBox 28677"/>
          <p:cNvSpPr txBox="1"/>
          <p:nvPr/>
        </p:nvSpPr>
        <p:spPr>
          <a:xfrm>
            <a:off x="3511016" y="20953443"/>
            <a:ext cx="3977800" cy="2308324"/>
          </a:xfrm>
          <a:prstGeom prst="rect">
            <a:avLst/>
          </a:prstGeom>
          <a:noFill/>
        </p:spPr>
        <p:txBody>
          <a:bodyPr wrap="square" rtlCol="0">
            <a:spAutoFit/>
          </a:bodyPr>
          <a:lstStyle/>
          <a:p>
            <a:r>
              <a:rPr lang="en-US" sz="2000" dirty="0" smtClean="0">
                <a:solidFill>
                  <a:srgbClr val="000000"/>
                </a:solidFill>
              </a:rPr>
              <a:t>Detector comprised of two arrays of orthogonally oriented scintillation counters (</a:t>
            </a:r>
            <a:r>
              <a:rPr lang="en-US" sz="2000" dirty="0" err="1" smtClean="0">
                <a:solidFill>
                  <a:srgbClr val="000000"/>
                </a:solidFill>
              </a:rPr>
              <a:t>hodoscope</a:t>
            </a:r>
            <a:r>
              <a:rPr lang="en-US" sz="2000" dirty="0" smtClean="0">
                <a:solidFill>
                  <a:srgbClr val="000000"/>
                </a:solidFill>
              </a:rPr>
              <a:t>) that enables tracking  of the incoming </a:t>
            </a:r>
            <a:r>
              <a:rPr lang="en-US" sz="2000" dirty="0" err="1" smtClean="0">
                <a:solidFill>
                  <a:srgbClr val="000000"/>
                </a:solidFill>
              </a:rPr>
              <a:t>muons’</a:t>
            </a:r>
            <a:r>
              <a:rPr lang="en-US" sz="2000" dirty="0" smtClean="0">
                <a:solidFill>
                  <a:srgbClr val="000000"/>
                </a:solidFill>
              </a:rPr>
              <a:t> paths is placed to observe target from a distance.</a:t>
            </a:r>
            <a:endParaRPr kumimoji="0" lang="en-US" sz="2000" b="0" i="0" u="none" strike="noStrike" cap="none" normalizeH="0" baseline="0" dirty="0" smtClean="0">
              <a:ln>
                <a:noFill/>
              </a:ln>
              <a:solidFill>
                <a:srgbClr val="000000"/>
              </a:solidFill>
              <a:effectLst/>
              <a:ea typeface="ＭＳ Ｐゴシック" charset="-128"/>
              <a:cs typeface="ＭＳ Ｐゴシック" charset="-128"/>
            </a:endParaRPr>
          </a:p>
          <a:p>
            <a:endParaRPr lang="en-US" sz="2400" dirty="0"/>
          </a:p>
        </p:txBody>
      </p:sp>
      <p:sp>
        <p:nvSpPr>
          <p:cNvPr id="28679" name="TextBox 28678"/>
          <p:cNvSpPr txBox="1"/>
          <p:nvPr/>
        </p:nvSpPr>
        <p:spPr>
          <a:xfrm>
            <a:off x="6519760" y="24689820"/>
            <a:ext cx="1232379" cy="400110"/>
          </a:xfrm>
          <a:prstGeom prst="rect">
            <a:avLst/>
          </a:prstGeom>
          <a:noFill/>
          <a:scene3d>
            <a:camera prst="perspectiveFront" fov="2700000">
              <a:rot lat="540000" lon="2100000" rev="0"/>
            </a:camera>
            <a:lightRig rig="threePt" dir="t"/>
          </a:scene3d>
        </p:spPr>
        <p:txBody>
          <a:bodyPr wrap="none" rtlCol="0">
            <a:spAutoFit/>
          </a:bodyPr>
          <a:lstStyle/>
          <a:p>
            <a:r>
              <a:rPr lang="en-US" sz="2000" b="1" dirty="0" err="1" smtClean="0">
                <a:ln>
                  <a:solidFill>
                    <a:schemeClr val="bg1"/>
                  </a:solidFill>
                </a:ln>
                <a:solidFill>
                  <a:srgbClr val="000000"/>
                </a:solidFill>
              </a:rPr>
              <a:t>Muogram</a:t>
            </a:r>
            <a:endParaRPr lang="en-US" sz="2000" b="1" dirty="0">
              <a:solidFill>
                <a:srgbClr val="000000"/>
              </a:solidFill>
            </a:endParaRPr>
          </a:p>
        </p:txBody>
      </p:sp>
      <p:sp>
        <p:nvSpPr>
          <p:cNvPr id="28680" name="TextBox 28679"/>
          <p:cNvSpPr txBox="1"/>
          <p:nvPr/>
        </p:nvSpPr>
        <p:spPr>
          <a:xfrm rot="21411542">
            <a:off x="3597914" y="26055802"/>
            <a:ext cx="1749197" cy="1800493"/>
          </a:xfrm>
          <a:prstGeom prst="rect">
            <a:avLst/>
          </a:prstGeom>
          <a:noFill/>
          <a:scene3d>
            <a:camera prst="orthographicFront">
              <a:rot lat="540000" lon="2100000" rev="0"/>
            </a:camera>
            <a:lightRig rig="threePt" dir="t"/>
          </a:scene3d>
        </p:spPr>
        <p:txBody>
          <a:bodyPr wrap="none" rtlCol="0">
            <a:spAutoFit/>
          </a:bodyPr>
          <a:lstStyle/>
          <a:p>
            <a:r>
              <a:rPr lang="en-US" sz="2000" b="1" dirty="0" smtClean="0">
                <a:ln>
                  <a:solidFill>
                    <a:schemeClr val="bg1"/>
                  </a:solidFill>
                </a:ln>
              </a:rPr>
              <a:t>Density Profile</a:t>
            </a:r>
          </a:p>
          <a:p>
            <a:endParaRPr lang="en-US" b="1" dirty="0"/>
          </a:p>
        </p:txBody>
      </p:sp>
      <p:sp>
        <p:nvSpPr>
          <p:cNvPr id="47" name="Rectangle 46"/>
          <p:cNvSpPr/>
          <p:nvPr/>
        </p:nvSpPr>
        <p:spPr>
          <a:xfrm>
            <a:off x="1219200" y="29260800"/>
            <a:ext cx="11682847" cy="646331"/>
          </a:xfrm>
          <a:prstGeom prst="rect">
            <a:avLst/>
          </a:prstGeom>
        </p:spPr>
        <p:txBody>
          <a:bodyPr wrap="square">
            <a:spAutoFit/>
          </a:bodyPr>
          <a:lstStyle/>
          <a:p>
            <a:pPr algn="ctr"/>
            <a:r>
              <a:rPr lang="en-US" sz="3600" b="1" kern="1200" dirty="0">
                <a:solidFill>
                  <a:srgbClr val="000000"/>
                </a:solidFill>
              </a:rPr>
              <a:t>Recent </a:t>
            </a:r>
            <a:r>
              <a:rPr lang="en-US" sz="3600" b="1" kern="1200" dirty="0" smtClean="0">
                <a:solidFill>
                  <a:srgbClr val="000000"/>
                </a:solidFill>
              </a:rPr>
              <a:t>volcano studies  using cosmic </a:t>
            </a:r>
            <a:r>
              <a:rPr lang="en-US" sz="3600" b="1" kern="1200" dirty="0">
                <a:solidFill>
                  <a:srgbClr val="000000"/>
                </a:solidFill>
              </a:rPr>
              <a:t>ray </a:t>
            </a:r>
            <a:r>
              <a:rPr lang="en-US" sz="3600" b="1" kern="1200" dirty="0" smtClean="0">
                <a:solidFill>
                  <a:srgbClr val="000000"/>
                </a:solidFill>
              </a:rPr>
              <a:t>muon tomography</a:t>
            </a:r>
            <a:endParaRPr lang="en-US" sz="3600" b="1" kern="1200" dirty="0">
              <a:solidFill>
                <a:srgbClr val="000000"/>
              </a:solidFill>
            </a:endParaRPr>
          </a:p>
        </p:txBody>
      </p:sp>
      <p:sp>
        <p:nvSpPr>
          <p:cNvPr id="48" name="Rectangle 47"/>
          <p:cNvSpPr/>
          <p:nvPr/>
        </p:nvSpPr>
        <p:spPr>
          <a:xfrm>
            <a:off x="2385908" y="27862164"/>
            <a:ext cx="4923576" cy="707886"/>
          </a:xfrm>
          <a:prstGeom prst="rect">
            <a:avLst/>
          </a:prstGeom>
          <a:scene3d>
            <a:camera prst="perspectiveFront">
              <a:rot lat="540000" lon="2100000" rev="0"/>
            </a:camera>
            <a:lightRig rig="threePt" dir="t"/>
          </a:scene3d>
        </p:spPr>
        <p:txBody>
          <a:bodyPr wrap="square">
            <a:spAutoFit/>
          </a:bodyPr>
          <a:lstStyle/>
          <a:p>
            <a:r>
              <a:rPr lang="en-US" sz="2000" kern="1200" dirty="0" smtClean="0">
                <a:solidFill>
                  <a:srgbClr val="000000"/>
                </a:solidFill>
              </a:rPr>
              <a:t>Small </a:t>
            </a:r>
            <a:r>
              <a:rPr lang="en-US" sz="2000" kern="1200" dirty="0">
                <a:solidFill>
                  <a:srgbClr val="000000"/>
                </a:solidFill>
              </a:rPr>
              <a:t>density variations detected with a single detector (Satsuma-</a:t>
            </a:r>
            <a:r>
              <a:rPr lang="en-US" sz="2000" kern="1200" dirty="0" err="1">
                <a:solidFill>
                  <a:srgbClr val="000000"/>
                </a:solidFill>
              </a:rPr>
              <a:t>Iwojima</a:t>
            </a:r>
            <a:r>
              <a:rPr lang="en-US" sz="2000" kern="1200" dirty="0">
                <a:solidFill>
                  <a:srgbClr val="000000"/>
                </a:solidFill>
              </a:rPr>
              <a:t> Volcano)</a:t>
            </a:r>
          </a:p>
        </p:txBody>
      </p:sp>
      <p:sp>
        <p:nvSpPr>
          <p:cNvPr id="49" name="TextBox 48"/>
          <p:cNvSpPr txBox="1"/>
          <p:nvPr/>
        </p:nvSpPr>
        <p:spPr>
          <a:xfrm>
            <a:off x="681987" y="30179184"/>
            <a:ext cx="4093907" cy="707886"/>
          </a:xfrm>
          <a:prstGeom prst="rect">
            <a:avLst/>
          </a:prstGeom>
          <a:noFill/>
        </p:spPr>
        <p:txBody>
          <a:bodyPr wrap="square" rtlCol="0">
            <a:spAutoFit/>
          </a:bodyPr>
          <a:lstStyle/>
          <a:p>
            <a:r>
              <a:rPr lang="en-US" sz="2000" kern="1200" dirty="0" smtClean="0">
                <a:solidFill>
                  <a:srgbClr val="4F6228"/>
                </a:solidFill>
              </a:rPr>
              <a:t>Two detectors yield a 3D tomography of the density anomaly   (Mt. Asama)</a:t>
            </a:r>
            <a:endParaRPr lang="en-US" sz="2000" kern="1200" dirty="0">
              <a:solidFill>
                <a:srgbClr val="4F6228"/>
              </a:solidFill>
            </a:endParaRPr>
          </a:p>
        </p:txBody>
      </p:sp>
      <p:grpSp>
        <p:nvGrpSpPr>
          <p:cNvPr id="51" name="Group 50"/>
          <p:cNvGrpSpPr/>
          <p:nvPr/>
        </p:nvGrpSpPr>
        <p:grpSpPr>
          <a:xfrm>
            <a:off x="2560696" y="24683895"/>
            <a:ext cx="4470401" cy="3178269"/>
            <a:chOff x="524934" y="1337734"/>
            <a:chExt cx="4470401" cy="3070950"/>
          </a:xfrm>
          <a:scene3d>
            <a:camera prst="perspectiveLeft">
              <a:rot lat="540000" lon="2100000" rev="0"/>
            </a:camera>
            <a:lightRig rig="threePt" dir="t"/>
          </a:scene3d>
        </p:grpSpPr>
        <p:pic>
          <p:nvPicPr>
            <p:cNvPr id="52" name="Picture 51" descr="Tanaka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4" y="1490134"/>
              <a:ext cx="3566510" cy="2369530"/>
            </a:xfrm>
            <a:prstGeom prst="rect">
              <a:avLst/>
            </a:prstGeom>
            <a:sp3d>
              <a:bevelT/>
            </a:sp3d>
          </p:spPr>
        </p:pic>
        <p:grpSp>
          <p:nvGrpSpPr>
            <p:cNvPr id="53" name="Group 52"/>
            <p:cNvGrpSpPr/>
            <p:nvPr/>
          </p:nvGrpSpPr>
          <p:grpSpPr>
            <a:xfrm>
              <a:off x="524934" y="1337734"/>
              <a:ext cx="4470401" cy="3070950"/>
              <a:chOff x="70088" y="863688"/>
              <a:chExt cx="4648200" cy="2976764"/>
            </a:xfrm>
          </p:grpSpPr>
          <p:grpSp>
            <p:nvGrpSpPr>
              <p:cNvPr id="54" name="Group 53"/>
              <p:cNvGrpSpPr/>
              <p:nvPr/>
            </p:nvGrpSpPr>
            <p:grpSpPr>
              <a:xfrm>
                <a:off x="730658" y="1447800"/>
                <a:ext cx="3870683" cy="2392652"/>
                <a:chOff x="730658" y="1447800"/>
                <a:chExt cx="3870683" cy="2392652"/>
              </a:xfrm>
            </p:grpSpPr>
            <p:grpSp>
              <p:nvGrpSpPr>
                <p:cNvPr id="57" name="Group 56"/>
                <p:cNvGrpSpPr/>
                <p:nvPr/>
              </p:nvGrpSpPr>
              <p:grpSpPr>
                <a:xfrm>
                  <a:off x="838200" y="1447800"/>
                  <a:ext cx="3216852" cy="337901"/>
                  <a:chOff x="609600" y="1752600"/>
                  <a:chExt cx="3505200" cy="381000"/>
                </a:xfrm>
              </p:grpSpPr>
              <p:cxnSp>
                <p:nvCxnSpPr>
                  <p:cNvPr id="64" name="Straight Arrow Connector 63"/>
                  <p:cNvCxnSpPr/>
                  <p:nvPr/>
                </p:nvCxnSpPr>
                <p:spPr bwMode="auto">
                  <a:xfrm>
                    <a:off x="609600" y="2133600"/>
                    <a:ext cx="3505200" cy="0"/>
                  </a:xfrm>
                  <a:prstGeom prst="straightConnector1">
                    <a:avLst/>
                  </a:prstGeom>
                  <a:solidFill>
                    <a:schemeClr val="accent1"/>
                  </a:solidFill>
                  <a:ln w="9525" cap="flat" cmpd="sng" algn="ctr">
                    <a:solidFill>
                      <a:schemeClr val="bg1"/>
                    </a:solidFill>
                    <a:prstDash val="solid"/>
                    <a:round/>
                    <a:headEnd type="arrow"/>
                    <a:tailEnd type="arrow"/>
                  </a:ln>
                  <a:effectLst/>
                </p:spPr>
              </p:cxnSp>
              <p:sp>
                <p:nvSpPr>
                  <p:cNvPr id="65" name="TextBox 64"/>
                  <p:cNvSpPr txBox="1"/>
                  <p:nvPr/>
                </p:nvSpPr>
                <p:spPr>
                  <a:xfrm>
                    <a:off x="2027601" y="1752600"/>
                    <a:ext cx="620745" cy="369332"/>
                  </a:xfrm>
                  <a:prstGeom prst="rect">
                    <a:avLst/>
                  </a:prstGeom>
                  <a:noFill/>
                </p:spPr>
                <p:txBody>
                  <a:bodyPr wrap="none" rtlCol="0">
                    <a:spAutoFit/>
                  </a:bodyPr>
                  <a:lstStyle/>
                  <a:p>
                    <a:r>
                      <a:rPr lang="en-US" sz="1800" dirty="0" smtClean="0">
                        <a:solidFill>
                          <a:schemeClr val="bg1"/>
                        </a:solidFill>
                      </a:rPr>
                      <a:t>2km</a:t>
                    </a:r>
                    <a:endParaRPr lang="en-US" sz="1800" dirty="0">
                      <a:solidFill>
                        <a:schemeClr val="bg1"/>
                      </a:solidFill>
                    </a:endParaRPr>
                  </a:p>
                </p:txBody>
              </p:sp>
            </p:grpSp>
            <p:grpSp>
              <p:nvGrpSpPr>
                <p:cNvPr id="58" name="Group 57"/>
                <p:cNvGrpSpPr/>
                <p:nvPr/>
              </p:nvGrpSpPr>
              <p:grpSpPr>
                <a:xfrm>
                  <a:off x="730658" y="2130843"/>
                  <a:ext cx="699394" cy="327553"/>
                  <a:chOff x="609600" y="2667000"/>
                  <a:chExt cx="762085" cy="369332"/>
                </a:xfrm>
              </p:grpSpPr>
              <p:cxnSp>
                <p:nvCxnSpPr>
                  <p:cNvPr id="62" name="Straight Arrow Connector 61"/>
                  <p:cNvCxnSpPr/>
                  <p:nvPr/>
                </p:nvCxnSpPr>
                <p:spPr bwMode="auto">
                  <a:xfrm>
                    <a:off x="609600" y="2714655"/>
                    <a:ext cx="0" cy="304800"/>
                  </a:xfrm>
                  <a:prstGeom prst="straightConnector1">
                    <a:avLst/>
                  </a:prstGeom>
                  <a:solidFill>
                    <a:schemeClr val="accent1"/>
                  </a:solidFill>
                  <a:ln w="9525" cap="flat" cmpd="sng" algn="ctr">
                    <a:solidFill>
                      <a:srgbClr val="FFFFFF"/>
                    </a:solidFill>
                    <a:prstDash val="solid"/>
                    <a:round/>
                    <a:headEnd type="arrow"/>
                    <a:tailEnd type="arrow"/>
                  </a:ln>
                  <a:effectLst/>
                </p:spPr>
              </p:cxnSp>
              <p:sp>
                <p:nvSpPr>
                  <p:cNvPr id="63" name="TextBox 62"/>
                  <p:cNvSpPr txBox="1"/>
                  <p:nvPr/>
                </p:nvSpPr>
                <p:spPr>
                  <a:xfrm>
                    <a:off x="609600" y="2667000"/>
                    <a:ext cx="762085" cy="369332"/>
                  </a:xfrm>
                  <a:prstGeom prst="rect">
                    <a:avLst/>
                  </a:prstGeom>
                  <a:noFill/>
                </p:spPr>
                <p:txBody>
                  <a:bodyPr wrap="none" rtlCol="0">
                    <a:spAutoFit/>
                  </a:bodyPr>
                  <a:lstStyle/>
                  <a:p>
                    <a:r>
                      <a:rPr lang="en-US" sz="1800" dirty="0" smtClean="0">
                        <a:solidFill>
                          <a:schemeClr val="bg1"/>
                        </a:solidFill>
                      </a:rPr>
                      <a:t>100m</a:t>
                    </a:r>
                    <a:endParaRPr lang="en-US" sz="1800" dirty="0">
                      <a:solidFill>
                        <a:schemeClr val="bg1"/>
                      </a:solidFill>
                    </a:endParaRPr>
                  </a:p>
                </p:txBody>
              </p:sp>
            </p:grpSp>
            <p:sp>
              <p:nvSpPr>
                <p:cNvPr id="59" name="TextBox 58"/>
                <p:cNvSpPr txBox="1"/>
                <p:nvPr/>
              </p:nvSpPr>
              <p:spPr>
                <a:xfrm>
                  <a:off x="1669792" y="3482447"/>
                  <a:ext cx="1702993" cy="358005"/>
                </a:xfrm>
                <a:prstGeom prst="rect">
                  <a:avLst/>
                </a:prstGeom>
                <a:noFill/>
              </p:spPr>
              <p:txBody>
                <a:bodyPr wrap="none" rtlCol="0">
                  <a:spAutoFit/>
                </a:bodyPr>
                <a:lstStyle/>
                <a:p>
                  <a:r>
                    <a:rPr lang="en-US" sz="1800" dirty="0" smtClean="0">
                      <a:solidFill>
                        <a:srgbClr val="4F6228"/>
                      </a:solidFill>
                    </a:rPr>
                    <a:t>Density (g/cm</a:t>
                  </a:r>
                  <a:r>
                    <a:rPr lang="en-US" sz="1800" baseline="30000" dirty="0" smtClean="0">
                      <a:solidFill>
                        <a:srgbClr val="4F6228"/>
                      </a:solidFill>
                    </a:rPr>
                    <a:t>3</a:t>
                  </a:r>
                  <a:r>
                    <a:rPr lang="en-US" sz="1800" dirty="0" smtClean="0">
                      <a:solidFill>
                        <a:srgbClr val="FFFFFF"/>
                      </a:solidFill>
                    </a:rPr>
                    <a:t>)</a:t>
                  </a:r>
                  <a:endParaRPr lang="en-US" sz="1800" dirty="0">
                    <a:solidFill>
                      <a:srgbClr val="FFFFFF"/>
                    </a:solidFill>
                  </a:endParaRPr>
                </a:p>
              </p:txBody>
            </p:sp>
            <p:pic>
              <p:nvPicPr>
                <p:cNvPr id="60" name="Picture 59" descr="Tanaka1_Scale.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153" y="3362261"/>
                  <a:ext cx="2816693" cy="159336"/>
                </a:xfrm>
                <a:prstGeom prst="rect">
                  <a:avLst/>
                </a:prstGeom>
              </p:spPr>
            </p:pic>
            <p:sp>
              <p:nvSpPr>
                <p:cNvPr id="61" name="TextBox 60"/>
                <p:cNvSpPr txBox="1"/>
                <p:nvPr/>
              </p:nvSpPr>
              <p:spPr>
                <a:xfrm>
                  <a:off x="3810000" y="3276600"/>
                  <a:ext cx="791341" cy="358005"/>
                </a:xfrm>
                <a:prstGeom prst="rect">
                  <a:avLst/>
                </a:prstGeom>
                <a:noFill/>
              </p:spPr>
              <p:txBody>
                <a:bodyPr wrap="none" rtlCol="0">
                  <a:spAutoFit/>
                </a:bodyPr>
                <a:lstStyle/>
                <a:p>
                  <a:r>
                    <a:rPr lang="en-US" sz="1800" dirty="0" smtClean="0">
                      <a:solidFill>
                        <a:srgbClr val="4F6228"/>
                      </a:solidFill>
                    </a:rPr>
                    <a:t>1.96 &lt;</a:t>
                  </a:r>
                  <a:endParaRPr lang="en-US" sz="1800" dirty="0">
                    <a:solidFill>
                      <a:srgbClr val="4F6228"/>
                    </a:solidFill>
                  </a:endParaRPr>
                </a:p>
              </p:txBody>
            </p:sp>
          </p:grpSp>
          <p:sp>
            <p:nvSpPr>
              <p:cNvPr id="55" name="TextBox 54"/>
              <p:cNvSpPr txBox="1"/>
              <p:nvPr/>
            </p:nvSpPr>
            <p:spPr>
              <a:xfrm>
                <a:off x="280744" y="3276600"/>
                <a:ext cx="791341" cy="358005"/>
              </a:xfrm>
              <a:prstGeom prst="rect">
                <a:avLst/>
              </a:prstGeom>
              <a:noFill/>
            </p:spPr>
            <p:txBody>
              <a:bodyPr wrap="none" rtlCol="0">
                <a:spAutoFit/>
              </a:bodyPr>
              <a:lstStyle/>
              <a:p>
                <a:r>
                  <a:rPr lang="en-US" sz="1800" dirty="0" smtClean="0">
                    <a:solidFill>
                      <a:srgbClr val="4F6228"/>
                    </a:solidFill>
                  </a:rPr>
                  <a:t>&lt; 1.75</a:t>
                </a:r>
                <a:endParaRPr lang="en-US" sz="1800" dirty="0">
                  <a:solidFill>
                    <a:srgbClr val="4F6228"/>
                  </a:solidFill>
                </a:endParaRPr>
              </a:p>
            </p:txBody>
          </p:sp>
          <p:sp>
            <p:nvSpPr>
              <p:cNvPr id="56" name="TextBox 55"/>
              <p:cNvSpPr txBox="1"/>
              <p:nvPr/>
            </p:nvSpPr>
            <p:spPr>
              <a:xfrm>
                <a:off x="70088" y="863688"/>
                <a:ext cx="4648200" cy="265944"/>
              </a:xfrm>
              <a:prstGeom prst="rect">
                <a:avLst/>
              </a:prstGeom>
              <a:noFill/>
            </p:spPr>
            <p:txBody>
              <a:bodyPr wrap="square" rtlCol="0">
                <a:spAutoFit/>
              </a:bodyPr>
              <a:lstStyle/>
              <a:p>
                <a:endParaRPr lang="en-US" sz="1600" dirty="0">
                  <a:solidFill>
                    <a:srgbClr val="4F6228"/>
                  </a:solidFill>
                </a:endParaRPr>
              </a:p>
            </p:txBody>
          </p:sp>
        </p:grpSp>
      </p:grpSp>
      <p:sp>
        <p:nvSpPr>
          <p:cNvPr id="66" name="TextBox 65"/>
          <p:cNvSpPr txBox="1"/>
          <p:nvPr/>
        </p:nvSpPr>
        <p:spPr>
          <a:xfrm>
            <a:off x="6493395" y="30197681"/>
            <a:ext cx="5811641" cy="400110"/>
          </a:xfrm>
          <a:prstGeom prst="rect">
            <a:avLst/>
          </a:prstGeom>
          <a:noFill/>
        </p:spPr>
        <p:txBody>
          <a:bodyPr wrap="square" rtlCol="0">
            <a:spAutoFit/>
          </a:bodyPr>
          <a:lstStyle/>
          <a:p>
            <a:r>
              <a:rPr lang="en-US" sz="2000" kern="1200" dirty="0" smtClean="0">
                <a:solidFill>
                  <a:srgbClr val="4F6228"/>
                </a:solidFill>
              </a:rPr>
              <a:t> Temporal density variations detected (Mt. Asama)</a:t>
            </a:r>
            <a:endParaRPr lang="en-US" sz="2000" kern="1200" dirty="0">
              <a:solidFill>
                <a:srgbClr val="4F6228"/>
              </a:solidFill>
            </a:endParaRPr>
          </a:p>
        </p:txBody>
      </p:sp>
      <p:sp>
        <p:nvSpPr>
          <p:cNvPr id="67" name="TextBox 66"/>
          <p:cNvSpPr txBox="1"/>
          <p:nvPr/>
        </p:nvSpPr>
        <p:spPr>
          <a:xfrm>
            <a:off x="6147047" y="30730735"/>
            <a:ext cx="6791606" cy="400110"/>
          </a:xfrm>
          <a:prstGeom prst="rect">
            <a:avLst/>
          </a:prstGeom>
          <a:noFill/>
        </p:spPr>
        <p:txBody>
          <a:bodyPr wrap="square" rtlCol="0">
            <a:spAutoFit/>
          </a:bodyPr>
          <a:lstStyle/>
          <a:p>
            <a:r>
              <a:rPr lang="en-US" sz="2000" kern="1200" dirty="0" smtClean="0">
                <a:solidFill>
                  <a:srgbClr val="4F6228"/>
                </a:solidFill>
              </a:rPr>
              <a:t>Jan. 6, 2009 – Feb. 2, 2009           Feb. 2, 2009 – Mar. 5, 2009 </a:t>
            </a:r>
            <a:endParaRPr lang="en-US" sz="2000" kern="1200" dirty="0">
              <a:solidFill>
                <a:srgbClr val="4F6228"/>
              </a:solidFill>
            </a:endParaRPr>
          </a:p>
        </p:txBody>
      </p:sp>
      <p:pic>
        <p:nvPicPr>
          <p:cNvPr id="68" name="Picture 67" descr="Density Variation.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8399" y="31156985"/>
            <a:ext cx="7320254" cy="2571507"/>
          </a:xfrm>
          <a:prstGeom prst="rect">
            <a:avLst/>
          </a:prstGeom>
        </p:spPr>
      </p:pic>
      <p:grpSp>
        <p:nvGrpSpPr>
          <p:cNvPr id="69" name="Group 68"/>
          <p:cNvGrpSpPr/>
          <p:nvPr/>
        </p:nvGrpSpPr>
        <p:grpSpPr>
          <a:xfrm>
            <a:off x="864204" y="31153100"/>
            <a:ext cx="3043407" cy="6197600"/>
            <a:chOff x="6400800" y="1676400"/>
            <a:chExt cx="1788868" cy="4343400"/>
          </a:xfrm>
        </p:grpSpPr>
        <p:pic>
          <p:nvPicPr>
            <p:cNvPr id="70" name="Picture 69" descr="Tanaka 2010 - Figure 11.a.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00" y="1676400"/>
              <a:ext cx="1788868" cy="4343400"/>
            </a:xfrm>
            <a:prstGeom prst="rect">
              <a:avLst/>
            </a:prstGeom>
          </p:spPr>
        </p:pic>
        <p:cxnSp>
          <p:nvCxnSpPr>
            <p:cNvPr id="71" name="Straight Arrow Connector 70"/>
            <p:cNvCxnSpPr/>
            <p:nvPr/>
          </p:nvCxnSpPr>
          <p:spPr bwMode="auto">
            <a:xfrm flipH="1" flipV="1">
              <a:off x="7086600" y="2286000"/>
              <a:ext cx="304800" cy="76200"/>
            </a:xfrm>
            <a:prstGeom prst="straightConnector1">
              <a:avLst/>
            </a:prstGeom>
            <a:solidFill>
              <a:schemeClr val="accent1"/>
            </a:solidFill>
            <a:ln w="9525" cap="flat" cmpd="sng" algn="ctr">
              <a:solidFill>
                <a:srgbClr val="FFFFFF"/>
              </a:solidFill>
              <a:prstDash val="solid"/>
              <a:round/>
              <a:headEnd type="arrow"/>
              <a:tailEnd type="arrow"/>
            </a:ln>
            <a:effectLst/>
          </p:spPr>
        </p:cxnSp>
        <p:sp>
          <p:nvSpPr>
            <p:cNvPr id="72" name="TextBox 71"/>
            <p:cNvSpPr txBox="1"/>
            <p:nvPr/>
          </p:nvSpPr>
          <p:spPr>
            <a:xfrm>
              <a:off x="6858000" y="2362200"/>
              <a:ext cx="738616" cy="307777"/>
            </a:xfrm>
            <a:prstGeom prst="rect">
              <a:avLst/>
            </a:prstGeom>
            <a:noFill/>
            <a:scene3d>
              <a:camera prst="obliqueTopLeft">
                <a:rot lat="0" lon="1800000" rev="0"/>
              </a:camera>
              <a:lightRig rig="threePt" dir="t"/>
            </a:scene3d>
          </p:spPr>
          <p:txBody>
            <a:bodyPr wrap="none" rtlCol="0">
              <a:spAutoFit/>
            </a:bodyPr>
            <a:lstStyle/>
            <a:p>
              <a:r>
                <a:rPr lang="en-US" sz="1400" kern="1200" dirty="0" smtClean="0">
                  <a:solidFill>
                    <a:schemeClr val="bg1"/>
                  </a:solidFill>
                </a:rPr>
                <a:t>~200m</a:t>
              </a:r>
              <a:endParaRPr lang="en-US" sz="1400" kern="1200" dirty="0">
                <a:solidFill>
                  <a:schemeClr val="bg1"/>
                </a:solidFill>
              </a:endParaRPr>
            </a:p>
          </p:txBody>
        </p:sp>
      </p:grpSp>
      <p:sp>
        <p:nvSpPr>
          <p:cNvPr id="74" name="TextBox 73"/>
          <p:cNvSpPr txBox="1"/>
          <p:nvPr/>
        </p:nvSpPr>
        <p:spPr>
          <a:xfrm>
            <a:off x="990600" y="37719000"/>
            <a:ext cx="3200400" cy="707886"/>
          </a:xfrm>
          <a:prstGeom prst="rect">
            <a:avLst/>
          </a:prstGeom>
          <a:noFill/>
        </p:spPr>
        <p:txBody>
          <a:bodyPr wrap="square" rtlCol="0">
            <a:spAutoFit/>
          </a:bodyPr>
          <a:lstStyle/>
          <a:p>
            <a:r>
              <a:rPr lang="en-US" sz="2000" kern="1200" dirty="0" smtClean="0"/>
              <a:t>Small scale (tens of meters) dike visible</a:t>
            </a:r>
            <a:endParaRPr lang="en-US" sz="2000" kern="1200" dirty="0"/>
          </a:p>
        </p:txBody>
      </p:sp>
      <p:sp>
        <p:nvSpPr>
          <p:cNvPr id="28681" name="Oval 28680"/>
          <p:cNvSpPr/>
          <p:nvPr/>
        </p:nvSpPr>
        <p:spPr>
          <a:xfrm>
            <a:off x="2056861" y="35893352"/>
            <a:ext cx="533380" cy="512665"/>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683" name="Straight Arrow Connector 28682"/>
          <p:cNvCxnSpPr/>
          <p:nvPr/>
        </p:nvCxnSpPr>
        <p:spPr>
          <a:xfrm flipH="1" flipV="1">
            <a:off x="2340576" y="36437570"/>
            <a:ext cx="338359" cy="13335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8684" name="TextBox 28683"/>
          <p:cNvSpPr txBox="1"/>
          <p:nvPr/>
        </p:nvSpPr>
        <p:spPr>
          <a:xfrm>
            <a:off x="4419703" y="33898413"/>
            <a:ext cx="8776854" cy="5078314"/>
          </a:xfrm>
          <a:prstGeom prst="rect">
            <a:avLst/>
          </a:prstGeom>
          <a:noFill/>
        </p:spPr>
        <p:txBody>
          <a:bodyPr wrap="square" rtlCol="0">
            <a:spAutoFit/>
          </a:bodyPr>
          <a:lstStyle/>
          <a:p>
            <a:r>
              <a:rPr lang="en-US" sz="3600" dirty="0"/>
              <a:t>The muon telescope represents an entirely new class of instruments for planetary exploration, providing a wholly new type of measurement for delineation of potentially habitable subsurface environments through detection of caves, sub-surface ice, and water, and for the interpretation of composition and evolutionary state of the Martian surface</a:t>
            </a:r>
            <a:r>
              <a:rPr lang="en-US" sz="3600" dirty="0" smtClean="0">
                <a:effectLst/>
              </a:rPr>
              <a:t> </a:t>
            </a:r>
            <a:endParaRPr lang="en-US" sz="3600" dirty="0"/>
          </a:p>
        </p:txBody>
      </p:sp>
      <p:sp>
        <p:nvSpPr>
          <p:cNvPr id="81" name="TextBox 80"/>
          <p:cNvSpPr txBox="1"/>
          <p:nvPr/>
        </p:nvSpPr>
        <p:spPr>
          <a:xfrm>
            <a:off x="14097000" y="5105400"/>
            <a:ext cx="12599552" cy="34163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kern="1200" dirty="0" smtClean="0"/>
              <a:t>Field Demo of a Mobile  </a:t>
            </a:r>
            <a:r>
              <a:rPr lang="en-US" sz="3600" b="1" dirty="0" smtClean="0"/>
              <a:t>Low-Power, Lightweight </a:t>
            </a:r>
            <a:r>
              <a:rPr lang="en-US" sz="3600" b="1" kern="1200" dirty="0" smtClean="0"/>
              <a:t>Muon Detector</a:t>
            </a:r>
          </a:p>
          <a:p>
            <a:endParaRPr lang="en-US" sz="3600" dirty="0"/>
          </a:p>
          <a:p>
            <a:pPr algn="ctr"/>
            <a:r>
              <a:rPr lang="en-US" sz="3600" dirty="0"/>
              <a:t>A MSL-sized mobile muon detector roves around Mt </a:t>
            </a:r>
            <a:r>
              <a:rPr lang="en-US" sz="3600" dirty="0" err="1"/>
              <a:t>Omuro</a:t>
            </a:r>
            <a:endParaRPr lang="en-US" sz="3600" dirty="0"/>
          </a:p>
          <a:p>
            <a:pPr algn="ctr"/>
            <a:r>
              <a:rPr lang="en-US" sz="3600" dirty="0"/>
              <a:t>Imaging the interior in 6 hours</a:t>
            </a:r>
          </a:p>
          <a:p>
            <a:pPr algn="ctr"/>
            <a:r>
              <a:rPr lang="en-US" sz="3600" b="1" i="1" dirty="0"/>
              <a:t> </a:t>
            </a:r>
          </a:p>
          <a:p>
            <a:endParaRPr lang="en-US" sz="3600" kern="1200" dirty="0"/>
          </a:p>
        </p:txBody>
      </p:sp>
      <p:pic>
        <p:nvPicPr>
          <p:cNvPr id="82" name="Picture 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25600" y="9067800"/>
            <a:ext cx="3078307" cy="230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25600" y="11430000"/>
            <a:ext cx="3078307" cy="230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83"/>
          <p:cNvGrpSpPr/>
          <p:nvPr/>
        </p:nvGrpSpPr>
        <p:grpSpPr>
          <a:xfrm>
            <a:off x="17995900" y="9067800"/>
            <a:ext cx="6451599" cy="4612668"/>
            <a:chOff x="3276600" y="1581150"/>
            <a:chExt cx="4275667" cy="2543175"/>
          </a:xfrm>
        </p:grpSpPr>
        <p:pic>
          <p:nvPicPr>
            <p:cNvPr id="85" name="Picture 8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1767732"/>
              <a:ext cx="3154363" cy="2356593"/>
            </a:xfrm>
            <a:prstGeom prst="rect">
              <a:avLst/>
            </a:prstGeom>
            <a:noFill/>
            <a:ln w="127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6" name="テキスト ボックス 27"/>
            <p:cNvSpPr txBox="1">
              <a:spLocks noChangeArrowheads="1"/>
            </p:cNvSpPr>
            <p:nvPr/>
          </p:nvSpPr>
          <p:spPr bwMode="auto">
            <a:xfrm>
              <a:off x="4180417" y="1581150"/>
              <a:ext cx="1822396" cy="4812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3600" kern="1200" dirty="0"/>
                <a:t>Mt. </a:t>
              </a:r>
              <a:r>
                <a:rPr lang="en-US" altLang="ja-JP" sz="3600" kern="1200" dirty="0" err="1"/>
                <a:t>Omuro</a:t>
              </a:r>
              <a:r>
                <a:rPr lang="en-US" altLang="ja-JP" sz="3600" kern="1200" dirty="0"/>
                <a:t>  </a:t>
              </a:r>
              <a:endParaRPr lang="ja-JP" altLang="en-US" sz="3600" kern="1200" dirty="0"/>
            </a:p>
          </p:txBody>
        </p:sp>
        <p:sp>
          <p:nvSpPr>
            <p:cNvPr id="87" name="Text Box 11"/>
            <p:cNvSpPr txBox="1">
              <a:spLocks noChangeArrowheads="1"/>
            </p:cNvSpPr>
            <p:nvPr/>
          </p:nvSpPr>
          <p:spPr bwMode="auto">
            <a:xfrm>
              <a:off x="3352800" y="3200400"/>
              <a:ext cx="31434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altLang="ja-JP" sz="2400" b="1" kern="1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Observation time</a:t>
              </a:r>
            </a:p>
            <a:p>
              <a:pPr>
                <a:defRPr/>
              </a:pPr>
              <a:r>
                <a:rPr lang="en-US" altLang="ja-JP" sz="2400" b="1" kern="1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 min at each point</a:t>
              </a:r>
              <a:endParaRPr lang="ja-JP" altLang="en-US" sz="2400" b="1" kern="1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88" name="Straight Arrow Connector 87"/>
            <p:cNvCxnSpPr/>
            <p:nvPr/>
          </p:nvCxnSpPr>
          <p:spPr>
            <a:xfrm flipH="1">
              <a:off x="5207000" y="2125133"/>
              <a:ext cx="2345267" cy="685800"/>
            </a:xfrm>
            <a:prstGeom prst="straightConnector1">
              <a:avLst/>
            </a:prstGeom>
            <a:ln w="28575"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grpSp>
      <p:sp>
        <p:nvSpPr>
          <p:cNvPr id="89" name="Text Box 11"/>
          <p:cNvSpPr txBox="1">
            <a:spLocks noChangeArrowheads="1"/>
          </p:cNvSpPr>
          <p:nvPr/>
        </p:nvSpPr>
        <p:spPr bwMode="auto">
          <a:xfrm>
            <a:off x="14401800" y="15773400"/>
            <a:ext cx="120031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altLang="ja-JP" sz="3600" b="1" kern="1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Exterior shape information is not necessary.</a:t>
            </a:r>
          </a:p>
          <a:p>
            <a:pPr algn="ctr">
              <a:defRPr/>
            </a:pPr>
            <a:r>
              <a:rPr lang="en-US" altLang="ja-JP" sz="3600" b="1" kern="1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Real-time changing target is possible, e.g., growing </a:t>
            </a:r>
            <a:r>
              <a:rPr lang="en-US" altLang="ja-JP" sz="3600" b="1" kern="12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lava dome</a:t>
            </a:r>
            <a:endParaRPr lang="ja-JP" altLang="en-US" sz="3600" b="1" kern="1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0" name="Text Box 11"/>
          <p:cNvSpPr txBox="1">
            <a:spLocks noChangeArrowheads="1"/>
          </p:cNvSpPr>
          <p:nvPr/>
        </p:nvSpPr>
        <p:spPr bwMode="auto">
          <a:xfrm>
            <a:off x="18135600" y="14173200"/>
            <a:ext cx="44293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altLang="ja-JP" sz="3600" kern="1200" dirty="0"/>
              <a:t>Total observation time</a:t>
            </a:r>
          </a:p>
          <a:p>
            <a:pPr algn="ctr">
              <a:defRPr/>
            </a:pPr>
            <a:r>
              <a:rPr lang="en-US" altLang="ja-JP" sz="3600" kern="1200" dirty="0"/>
              <a:t>20 x 18 = 360 min</a:t>
            </a:r>
          </a:p>
        </p:txBody>
      </p:sp>
      <p:sp>
        <p:nvSpPr>
          <p:cNvPr id="91" name="TextBox 90"/>
          <p:cNvSpPr txBox="1"/>
          <p:nvPr/>
        </p:nvSpPr>
        <p:spPr>
          <a:xfrm>
            <a:off x="14249400" y="13868400"/>
            <a:ext cx="3581399" cy="1754327"/>
          </a:xfrm>
          <a:prstGeom prst="rect">
            <a:avLst/>
          </a:prstGeom>
          <a:noFill/>
        </p:spPr>
        <p:txBody>
          <a:bodyPr wrap="square" rtlCol="0">
            <a:spAutoFit/>
          </a:bodyPr>
          <a:lstStyle/>
          <a:p>
            <a:r>
              <a:rPr lang="en-US" sz="3600" kern="1200" dirty="0" smtClean="0"/>
              <a:t>Battery operated electronics</a:t>
            </a:r>
          </a:p>
          <a:p>
            <a:r>
              <a:rPr lang="en-US" sz="3600" kern="1200" dirty="0" smtClean="0"/>
              <a:t> (&lt; 1 watt)</a:t>
            </a:r>
            <a:endParaRPr lang="en-US" sz="3600" kern="1200" dirty="0"/>
          </a:p>
        </p:txBody>
      </p:sp>
      <p:pic>
        <p:nvPicPr>
          <p:cNvPr id="92" name="Picture 9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0" y="10439400"/>
            <a:ext cx="2612899" cy="334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79200" y="8763000"/>
            <a:ext cx="1636098" cy="2481104"/>
          </a:xfrm>
          <a:prstGeom prst="rect">
            <a:avLst/>
          </a:prstGeom>
          <a:noFill/>
          <a:ln>
            <a:noFill/>
          </a:ln>
          <a:scene3d>
            <a:camera prst="orthographicFront">
              <a:rot lat="3840000" lon="18960000" rev="1818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Straight Arrow Connector 93"/>
          <p:cNvCxnSpPr/>
          <p:nvPr/>
        </p:nvCxnSpPr>
        <p:spPr>
          <a:xfrm>
            <a:off x="15544800" y="11206005"/>
            <a:ext cx="2989994" cy="122395"/>
          </a:xfrm>
          <a:prstGeom prst="straightConnector1">
            <a:avLst/>
          </a:prstGeom>
          <a:ln w="28575"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13639800" y="7924800"/>
            <a:ext cx="4523716" cy="1200329"/>
          </a:xfrm>
          <a:prstGeom prst="rect">
            <a:avLst/>
          </a:prstGeom>
          <a:noFill/>
        </p:spPr>
        <p:txBody>
          <a:bodyPr wrap="square" rtlCol="0">
            <a:spAutoFit/>
          </a:bodyPr>
          <a:lstStyle/>
          <a:p>
            <a:pPr algn="ctr"/>
            <a:r>
              <a:rPr lang="en-US" sz="3600" kern="1200" dirty="0" smtClean="0"/>
              <a:t>Mobile </a:t>
            </a:r>
          </a:p>
          <a:p>
            <a:pPr algn="ctr"/>
            <a:r>
              <a:rPr lang="en-US" sz="3600" kern="1200" dirty="0" smtClean="0"/>
              <a:t>Muon Detector</a:t>
            </a:r>
            <a:endParaRPr lang="en-US" sz="3600" kern="1200" dirty="0"/>
          </a:p>
        </p:txBody>
      </p:sp>
      <p:pic>
        <p:nvPicPr>
          <p:cNvPr id="97" name="Picture 96" descr="Concept Figur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497800" y="19202400"/>
            <a:ext cx="5839560" cy="9522930"/>
          </a:xfrm>
          <a:prstGeom prst="rect">
            <a:avLst/>
          </a:prstGeom>
        </p:spPr>
      </p:pic>
      <p:sp>
        <p:nvSpPr>
          <p:cNvPr id="98" name="TextBox 97"/>
          <p:cNvSpPr txBox="1"/>
          <p:nvPr/>
        </p:nvSpPr>
        <p:spPr>
          <a:xfrm>
            <a:off x="14144152" y="18059408"/>
            <a:ext cx="6137749" cy="10618293"/>
          </a:xfrm>
          <a:prstGeom prst="rect">
            <a:avLst/>
          </a:prstGeom>
          <a:noFill/>
        </p:spPr>
        <p:txBody>
          <a:bodyPr wrap="square" rtlCol="0">
            <a:spAutoFit/>
          </a:bodyPr>
          <a:lstStyle/>
          <a:p>
            <a:r>
              <a:rPr lang="en-US" sz="2000" b="1" kern="1200" dirty="0">
                <a:solidFill>
                  <a:srgbClr val="000000"/>
                </a:solidFill>
              </a:rPr>
              <a:t> </a:t>
            </a:r>
            <a:r>
              <a:rPr lang="en-US" sz="3600" b="1" kern="1200" dirty="0" smtClean="0">
                <a:solidFill>
                  <a:srgbClr val="000000"/>
                </a:solidFill>
              </a:rPr>
              <a:t>Mars Surface Exploration </a:t>
            </a:r>
            <a:endParaRPr lang="en-US" sz="3600" b="1" kern="1200" dirty="0">
              <a:solidFill>
                <a:srgbClr val="000000"/>
              </a:solidFill>
            </a:endParaRPr>
          </a:p>
          <a:p>
            <a:endParaRPr lang="en-US" sz="3600" kern="1200" dirty="0"/>
          </a:p>
          <a:p>
            <a:r>
              <a:rPr lang="en-US" sz="3600" kern="1200" dirty="0" smtClean="0"/>
              <a:t>Trade space between detector size and integration times makes it suitable on multiple platforms and numerous targets.</a:t>
            </a:r>
          </a:p>
          <a:p>
            <a:endParaRPr lang="en-US" sz="3600" kern="1200" dirty="0"/>
          </a:p>
          <a:p>
            <a:r>
              <a:rPr lang="en-US" sz="3600" kern="1200" dirty="0" smtClean="0"/>
              <a:t>It is a low power, passive detector with high spatial resolution using nature’s cosmic rays as a source.  Can used as a primary or secondary instrument.</a:t>
            </a:r>
          </a:p>
          <a:p>
            <a:endParaRPr lang="en-US" sz="3600" kern="1200" dirty="0"/>
          </a:p>
          <a:p>
            <a:r>
              <a:rPr lang="en-US" sz="3600" kern="1200" dirty="0" smtClean="0"/>
              <a:t>Ideal for deep penetration (1-3 Km) of geological structures or for quick interior views from a rover on the go.   </a:t>
            </a:r>
          </a:p>
        </p:txBody>
      </p:sp>
      <p:sp>
        <p:nvSpPr>
          <p:cNvPr id="99" name="Rectangle 98"/>
          <p:cNvSpPr>
            <a:spLocks noChangeArrowheads="1"/>
          </p:cNvSpPr>
          <p:nvPr/>
        </p:nvSpPr>
        <p:spPr bwMode="auto">
          <a:xfrm>
            <a:off x="16080124" y="29718000"/>
            <a:ext cx="7235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600" b="1" kern="1200" dirty="0" smtClean="0"/>
              <a:t>Potential Geological Targets on Mars</a:t>
            </a:r>
            <a:endParaRPr lang="en-US" sz="3600" b="1" kern="1200" dirty="0"/>
          </a:p>
        </p:txBody>
      </p:sp>
      <p:sp>
        <p:nvSpPr>
          <p:cNvPr id="101" name="Rectangle 100"/>
          <p:cNvSpPr>
            <a:spLocks noChangeArrowheads="1"/>
          </p:cNvSpPr>
          <p:nvPr/>
        </p:nvSpPr>
        <p:spPr bwMode="auto">
          <a:xfrm>
            <a:off x="14004452" y="30610032"/>
            <a:ext cx="125131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kern="1200" dirty="0" err="1" smtClean="0">
                <a:solidFill>
                  <a:srgbClr val="000000"/>
                </a:solidFill>
              </a:rPr>
              <a:t>Pingoes</a:t>
            </a:r>
            <a:r>
              <a:rPr lang="en-US" sz="3600" dirty="0">
                <a:solidFill>
                  <a:srgbClr val="000000"/>
                </a:solidFill>
              </a:rPr>
              <a:t>:</a:t>
            </a:r>
            <a:r>
              <a:rPr lang="en-US" sz="3600" kern="1200" dirty="0" smtClean="0">
                <a:solidFill>
                  <a:srgbClr val="000000"/>
                </a:solidFill>
              </a:rPr>
              <a:t> </a:t>
            </a:r>
            <a:r>
              <a:rPr lang="en-US" sz="3600" kern="1200" dirty="0">
                <a:solidFill>
                  <a:srgbClr val="000000"/>
                </a:solidFill>
              </a:rPr>
              <a:t>small uplifts </a:t>
            </a:r>
            <a:r>
              <a:rPr lang="en-US" sz="3600" kern="1200" dirty="0" smtClean="0">
                <a:solidFill>
                  <a:srgbClr val="000000"/>
                </a:solidFill>
              </a:rPr>
              <a:t>formed (on earth) by </a:t>
            </a:r>
            <a:r>
              <a:rPr lang="en-US" sz="3600" kern="1200" dirty="0">
                <a:solidFill>
                  <a:srgbClr val="000000"/>
                </a:solidFill>
              </a:rPr>
              <a:t>injection of pressurized groundwater beneath permafrost. </a:t>
            </a:r>
          </a:p>
        </p:txBody>
      </p:sp>
      <p:pic>
        <p:nvPicPr>
          <p:cNvPr id="102" name="Picture 10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878800" y="32080200"/>
            <a:ext cx="5562600" cy="427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円弧 4"/>
          <p:cNvSpPr/>
          <p:nvPr/>
        </p:nvSpPr>
        <p:spPr>
          <a:xfrm flipH="1">
            <a:off x="22550142" y="32533163"/>
            <a:ext cx="2837156" cy="2730500"/>
          </a:xfrm>
          <a:prstGeom prst="arc">
            <a:avLst>
              <a:gd name="adj1" fmla="val 18579543"/>
              <a:gd name="adj2" fmla="val 777664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txBody>
          <a:bodyPr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defRPr/>
            </a:pPr>
            <a:endParaRPr lang="ja-JP" altLang="en-US" kern="1200"/>
          </a:p>
        </p:txBody>
      </p:sp>
      <p:sp>
        <p:nvSpPr>
          <p:cNvPr id="104" name="右矢印 2"/>
          <p:cNvSpPr/>
          <p:nvPr/>
        </p:nvSpPr>
        <p:spPr>
          <a:xfrm rot="7842718">
            <a:off x="21242575" y="35576559"/>
            <a:ext cx="2046443" cy="45744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ja-JP" altLang="en-US" kern="1200">
              <a:solidFill>
                <a:srgbClr val="FFFFFF"/>
              </a:solidFill>
              <a:latin typeface="Arial" charset="0"/>
              <a:ea typeface="ＭＳ Ｐゴシック" charset="0"/>
              <a:cs typeface="ＭＳ Ｐゴシック" charset="0"/>
            </a:endParaRPr>
          </a:p>
        </p:txBody>
      </p:sp>
      <p:pic>
        <p:nvPicPr>
          <p:cNvPr id="105" name="図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0889380" y="36650154"/>
            <a:ext cx="3951819" cy="123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Footer Placeholder 3"/>
          <p:cNvSpPr>
            <a:spLocks noGrp="1"/>
          </p:cNvSpPr>
          <p:nvPr/>
        </p:nvSpPr>
        <p:spPr>
          <a:xfrm>
            <a:off x="19659961" y="38142334"/>
            <a:ext cx="7213600" cy="626533"/>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000" dirty="0" smtClean="0">
                <a:solidFill>
                  <a:srgbClr val="000000"/>
                </a:solidFill>
              </a:rPr>
              <a:t>Muon To</a:t>
            </a:r>
            <a:r>
              <a:rPr lang="en-US" sz="2000" kern="1200" dirty="0" smtClean="0">
                <a:solidFill>
                  <a:srgbClr val="000000"/>
                </a:solidFill>
              </a:rPr>
              <a:t>mography of lava dome at  </a:t>
            </a:r>
            <a:r>
              <a:rPr lang="en-US" sz="2000" kern="1200" dirty="0" err="1">
                <a:solidFill>
                  <a:srgbClr val="000000"/>
                </a:solidFill>
              </a:rPr>
              <a:t>Usu</a:t>
            </a:r>
            <a:r>
              <a:rPr lang="en-US" sz="2000" kern="1200" dirty="0">
                <a:solidFill>
                  <a:srgbClr val="000000"/>
                </a:solidFill>
              </a:rPr>
              <a:t> volcano </a:t>
            </a:r>
            <a:endParaRPr lang="en-US" sz="2000" kern="1200" dirty="0" smtClean="0">
              <a:solidFill>
                <a:schemeClr val="tx1"/>
              </a:solidFill>
            </a:endParaRPr>
          </a:p>
          <a:p>
            <a:pPr>
              <a:defRPr/>
            </a:pPr>
            <a:r>
              <a:rPr lang="en-US" sz="2000" kern="1200" dirty="0" smtClean="0">
                <a:solidFill>
                  <a:schemeClr val="tx1"/>
                </a:solidFill>
              </a:rPr>
              <a:t>International in Japan Workshop on High Energy Geophysics 2011</a:t>
            </a:r>
            <a:endParaRPr lang="en-US" sz="2000" kern="1200" dirty="0">
              <a:solidFill>
                <a:schemeClr val="tx1"/>
              </a:solidFill>
            </a:endParaRPr>
          </a:p>
        </p:txBody>
      </p:sp>
      <p:sp>
        <p:nvSpPr>
          <p:cNvPr id="107" name="TextBox 106"/>
          <p:cNvSpPr txBox="1"/>
          <p:nvPr/>
        </p:nvSpPr>
        <p:spPr>
          <a:xfrm>
            <a:off x="13944600" y="32893128"/>
            <a:ext cx="6990653" cy="7340472"/>
          </a:xfrm>
          <a:prstGeom prst="rect">
            <a:avLst/>
          </a:prstGeom>
          <a:noFill/>
        </p:spPr>
        <p:txBody>
          <a:bodyPr wrap="square" rtlCol="0">
            <a:spAutoFit/>
          </a:bodyPr>
          <a:lstStyle/>
          <a:p>
            <a:r>
              <a:rPr lang="en-US" sz="3600" kern="1200" dirty="0">
                <a:solidFill>
                  <a:srgbClr val="000000"/>
                </a:solidFill>
              </a:rPr>
              <a:t>M</a:t>
            </a:r>
            <a:r>
              <a:rPr lang="en-US" sz="3600" kern="1200" dirty="0" smtClean="0">
                <a:solidFill>
                  <a:srgbClr val="000000"/>
                </a:solidFill>
              </a:rPr>
              <a:t>uon  Tomography </a:t>
            </a:r>
            <a:endParaRPr lang="en-US" sz="3600" kern="1200" dirty="0">
              <a:solidFill>
                <a:srgbClr val="000000"/>
              </a:solidFill>
            </a:endParaRPr>
          </a:p>
          <a:p>
            <a:pPr marL="571500" lvl="1" indent="-279400">
              <a:buFont typeface="Arial"/>
              <a:buChar char="•"/>
            </a:pPr>
            <a:r>
              <a:rPr lang="en-US" sz="3600" kern="1200" dirty="0">
                <a:solidFill>
                  <a:srgbClr val="000000"/>
                </a:solidFill>
              </a:rPr>
              <a:t>Detect density variations inside the landform</a:t>
            </a:r>
          </a:p>
          <a:p>
            <a:pPr marL="571500" lvl="1" indent="-279400">
              <a:buFont typeface="Arial"/>
              <a:buChar char="•"/>
            </a:pPr>
            <a:r>
              <a:rPr lang="en-US" sz="3600" kern="1200" dirty="0">
                <a:solidFill>
                  <a:srgbClr val="000000"/>
                </a:solidFill>
              </a:rPr>
              <a:t>Delineate ice body and overlying regolith</a:t>
            </a:r>
          </a:p>
          <a:p>
            <a:pPr marL="571500" lvl="1" indent="-279400">
              <a:buFont typeface="Arial"/>
              <a:buChar char="•"/>
            </a:pPr>
            <a:r>
              <a:rPr lang="en-US" sz="3600" kern="1200" dirty="0">
                <a:solidFill>
                  <a:srgbClr val="000000"/>
                </a:solidFill>
              </a:rPr>
              <a:t>Address larger goal: What is hydrologic history of these areas</a:t>
            </a:r>
            <a:r>
              <a:rPr lang="en-US" sz="3600" kern="1200" dirty="0" smtClean="0">
                <a:solidFill>
                  <a:srgbClr val="000000"/>
                </a:solidFill>
              </a:rPr>
              <a:t>?</a:t>
            </a:r>
          </a:p>
          <a:p>
            <a:pPr marL="571500" lvl="1" indent="-279400">
              <a:buFont typeface="Arial"/>
              <a:buChar char="•"/>
            </a:pPr>
            <a:r>
              <a:rPr lang="en-US" sz="3600" kern="1200" dirty="0" smtClean="0">
                <a:solidFill>
                  <a:srgbClr val="000000"/>
                </a:solidFill>
              </a:rPr>
              <a:t> Identify </a:t>
            </a:r>
            <a:r>
              <a:rPr lang="en-US" sz="3600" kern="1200" dirty="0">
                <a:solidFill>
                  <a:srgbClr val="000000"/>
                </a:solidFill>
              </a:rPr>
              <a:t>possible targets for ice </a:t>
            </a:r>
            <a:r>
              <a:rPr lang="en-US" sz="3600" kern="1200" dirty="0" smtClean="0">
                <a:solidFill>
                  <a:srgbClr val="000000"/>
                </a:solidFill>
              </a:rPr>
              <a:t>sampling</a:t>
            </a:r>
          </a:p>
          <a:p>
            <a:endParaRPr lang="en-US" sz="2000" kern="1200" dirty="0">
              <a:solidFill>
                <a:srgbClr val="000000"/>
              </a:solidFill>
            </a:endParaRPr>
          </a:p>
          <a:p>
            <a:endParaRPr lang="en-US" kern="1200" dirty="0"/>
          </a:p>
        </p:txBody>
      </p:sp>
      <p:pic>
        <p:nvPicPr>
          <p:cNvPr id="108" name="Picture 10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203400" y="8001000"/>
            <a:ext cx="1233424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図 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4747200" y="10363200"/>
            <a:ext cx="4119033" cy="143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図 1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0403800" y="11201400"/>
            <a:ext cx="986648" cy="92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1" name="Straight Arrow Connector 110"/>
          <p:cNvCxnSpPr>
            <a:cxnSpLocks noChangeShapeType="1"/>
          </p:cNvCxnSpPr>
          <p:nvPr/>
        </p:nvCxnSpPr>
        <p:spPr bwMode="auto">
          <a:xfrm>
            <a:off x="31775400" y="10134600"/>
            <a:ext cx="685800" cy="533400"/>
          </a:xfrm>
          <a:prstGeom prst="straightConnector1">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12" name="TextBox 111"/>
          <p:cNvSpPr txBox="1">
            <a:spLocks noChangeArrowheads="1"/>
          </p:cNvSpPr>
          <p:nvPr/>
        </p:nvSpPr>
        <p:spPr bwMode="auto">
          <a:xfrm>
            <a:off x="32080200" y="9982200"/>
            <a:ext cx="837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kern="1200" dirty="0"/>
              <a:t>700 m</a:t>
            </a:r>
          </a:p>
        </p:txBody>
      </p:sp>
      <p:cxnSp>
        <p:nvCxnSpPr>
          <p:cNvPr id="113" name="Straight Arrow Connector 112"/>
          <p:cNvCxnSpPr>
            <a:cxnSpLocks noChangeShapeType="1"/>
          </p:cNvCxnSpPr>
          <p:nvPr/>
        </p:nvCxnSpPr>
        <p:spPr bwMode="auto">
          <a:xfrm>
            <a:off x="29032200" y="11963400"/>
            <a:ext cx="228600" cy="228600"/>
          </a:xfrm>
          <a:prstGeom prst="straightConnector1">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14" name="Rectangle 113"/>
          <p:cNvSpPr>
            <a:spLocks noChangeArrowheads="1"/>
          </p:cNvSpPr>
          <p:nvPr/>
        </p:nvSpPr>
        <p:spPr bwMode="auto">
          <a:xfrm>
            <a:off x="28879800" y="12344400"/>
            <a:ext cx="8723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kern="1200" dirty="0">
                <a:solidFill>
                  <a:srgbClr val="000000"/>
                </a:solidFill>
              </a:rPr>
              <a:t>Height</a:t>
            </a:r>
          </a:p>
          <a:p>
            <a:r>
              <a:rPr lang="en-US" sz="2000" kern="1200" dirty="0">
                <a:solidFill>
                  <a:srgbClr val="000000"/>
                </a:solidFill>
              </a:rPr>
              <a:t>~50 m</a:t>
            </a:r>
          </a:p>
        </p:txBody>
      </p:sp>
      <p:cxnSp>
        <p:nvCxnSpPr>
          <p:cNvPr id="115" name="Straight Arrow Connector 114"/>
          <p:cNvCxnSpPr/>
          <p:nvPr/>
        </p:nvCxnSpPr>
        <p:spPr>
          <a:xfrm flipV="1">
            <a:off x="31394400" y="10668000"/>
            <a:ext cx="381000" cy="42333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17" name="TextBox 116"/>
          <p:cNvSpPr txBox="1">
            <a:spLocks noChangeArrowheads="1"/>
          </p:cNvSpPr>
          <p:nvPr/>
        </p:nvSpPr>
        <p:spPr bwMode="auto">
          <a:xfrm>
            <a:off x="33070800" y="8153400"/>
            <a:ext cx="25162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kern="1200" dirty="0">
                <a:solidFill>
                  <a:schemeClr val="bg1"/>
                </a:solidFill>
              </a:rPr>
              <a:t>Possible cave skylights</a:t>
            </a:r>
          </a:p>
        </p:txBody>
      </p:sp>
      <p:cxnSp>
        <p:nvCxnSpPr>
          <p:cNvPr id="118" name="Straight Arrow Connector 117"/>
          <p:cNvCxnSpPr>
            <a:cxnSpLocks noChangeShapeType="1"/>
          </p:cNvCxnSpPr>
          <p:nvPr/>
        </p:nvCxnSpPr>
        <p:spPr bwMode="auto">
          <a:xfrm flipV="1">
            <a:off x="33147000" y="8686800"/>
            <a:ext cx="355600" cy="500062"/>
          </a:xfrm>
          <a:prstGeom prst="straightConnector1">
            <a:avLst/>
          </a:prstGeom>
          <a:noFill/>
          <a:ln w="28575">
            <a:solidFill>
              <a:schemeClr val="bg1"/>
            </a:solidFill>
            <a:round/>
            <a:headEnd type="triangle" w="lg" len="lg"/>
            <a:tailEnd/>
          </a:ln>
          <a:extLst>
            <a:ext uri="{909E8E84-426E-40dd-AFC4-6F175D3DCCD1}">
              <a14:hiddenFill xmlns:a14="http://schemas.microsoft.com/office/drawing/2010/main">
                <a:noFill/>
              </a14:hiddenFill>
            </a:ext>
          </a:extLst>
        </p:spPr>
      </p:cxnSp>
      <p:cxnSp>
        <p:nvCxnSpPr>
          <p:cNvPr id="119" name="Straight Arrow Connector 118"/>
          <p:cNvCxnSpPr>
            <a:cxnSpLocks noChangeShapeType="1"/>
          </p:cNvCxnSpPr>
          <p:nvPr/>
        </p:nvCxnSpPr>
        <p:spPr bwMode="auto">
          <a:xfrm flipV="1">
            <a:off x="34594800" y="8686800"/>
            <a:ext cx="309033" cy="363538"/>
          </a:xfrm>
          <a:prstGeom prst="straightConnector1">
            <a:avLst/>
          </a:prstGeom>
          <a:noFill/>
          <a:ln w="28575">
            <a:solidFill>
              <a:schemeClr val="bg1"/>
            </a:solidFill>
            <a:round/>
            <a:headEnd type="triangle" w="lg" len="lg"/>
            <a:tailEnd/>
          </a:ln>
          <a:extLst>
            <a:ext uri="{909E8E84-426E-40dd-AFC4-6F175D3DCCD1}">
              <a14:hiddenFill xmlns:a14="http://schemas.microsoft.com/office/drawing/2010/main">
                <a:noFill/>
              </a14:hiddenFill>
            </a:ext>
          </a:extLst>
        </p:spPr>
      </p:cxnSp>
      <p:sp>
        <p:nvSpPr>
          <p:cNvPr id="120" name="TextBox 119"/>
          <p:cNvSpPr txBox="1"/>
          <p:nvPr/>
        </p:nvSpPr>
        <p:spPr>
          <a:xfrm>
            <a:off x="34671000" y="9220200"/>
            <a:ext cx="4943634" cy="1323439"/>
          </a:xfrm>
          <a:prstGeom prst="rect">
            <a:avLst/>
          </a:prstGeom>
          <a:noFill/>
        </p:spPr>
        <p:txBody>
          <a:bodyPr wrap="square" rtlCol="0">
            <a:spAutoFit/>
          </a:bodyPr>
          <a:lstStyle/>
          <a:p>
            <a:r>
              <a:rPr lang="en-US" sz="2000" kern="1200" dirty="0" smtClean="0">
                <a:solidFill>
                  <a:schemeClr val="bg1"/>
                </a:solidFill>
              </a:rPr>
              <a:t>Valleys offer ideal surface conditions</a:t>
            </a:r>
          </a:p>
          <a:p>
            <a:r>
              <a:rPr lang="en-US" sz="2000" kern="1200" dirty="0" smtClean="0">
                <a:solidFill>
                  <a:schemeClr val="bg1"/>
                </a:solidFill>
              </a:rPr>
              <a:t>for a muon–rover to cruise  probing</a:t>
            </a:r>
          </a:p>
          <a:p>
            <a:r>
              <a:rPr lang="en-US" sz="2000" kern="1200" dirty="0" smtClean="0">
                <a:solidFill>
                  <a:schemeClr val="bg1"/>
                </a:solidFill>
              </a:rPr>
              <a:t>for  ice caves or voids</a:t>
            </a:r>
          </a:p>
          <a:p>
            <a:endParaRPr lang="en-US" sz="2000" kern="1200" dirty="0" smtClean="0"/>
          </a:p>
        </p:txBody>
      </p:sp>
      <p:sp>
        <p:nvSpPr>
          <p:cNvPr id="121" name="TextBox 120"/>
          <p:cNvSpPr txBox="1"/>
          <p:nvPr/>
        </p:nvSpPr>
        <p:spPr>
          <a:xfrm>
            <a:off x="34768367" y="16539290"/>
            <a:ext cx="3488266" cy="246221"/>
          </a:xfrm>
          <a:prstGeom prst="rect">
            <a:avLst/>
          </a:prstGeom>
          <a:noFill/>
        </p:spPr>
        <p:txBody>
          <a:bodyPr wrap="square" rtlCol="0">
            <a:spAutoFit/>
          </a:bodyPr>
          <a:lstStyle/>
          <a:p>
            <a:r>
              <a:rPr lang="en-US" sz="1000" kern="1200" dirty="0" smtClean="0">
                <a:solidFill>
                  <a:schemeClr val="bg1"/>
                </a:solidFill>
              </a:rPr>
              <a:t>Muon Tomography of lava caves in La </a:t>
            </a:r>
            <a:r>
              <a:rPr lang="en-US" sz="1000" kern="1200" dirty="0" err="1">
                <a:solidFill>
                  <a:schemeClr val="bg1"/>
                </a:solidFill>
              </a:rPr>
              <a:t>Soufrier</a:t>
            </a:r>
            <a:r>
              <a:rPr lang="en-US" sz="1000" kern="1200" dirty="0">
                <a:solidFill>
                  <a:schemeClr val="bg1"/>
                </a:solidFill>
              </a:rPr>
              <a:t>, West </a:t>
            </a:r>
            <a:r>
              <a:rPr lang="en-US" sz="1000" kern="1200" dirty="0" smtClean="0">
                <a:solidFill>
                  <a:schemeClr val="bg1"/>
                </a:solidFill>
              </a:rPr>
              <a:t>Indies</a:t>
            </a:r>
            <a:endParaRPr lang="en-US" sz="1000" kern="1200" dirty="0">
              <a:solidFill>
                <a:schemeClr val="bg1"/>
              </a:solidFill>
            </a:endParaRPr>
          </a:p>
        </p:txBody>
      </p:sp>
      <p:sp>
        <p:nvSpPr>
          <p:cNvPr id="122" name="TextBox 121"/>
          <p:cNvSpPr txBox="1"/>
          <p:nvPr/>
        </p:nvSpPr>
        <p:spPr>
          <a:xfrm>
            <a:off x="34594800" y="11963400"/>
            <a:ext cx="4430361" cy="707886"/>
          </a:xfrm>
          <a:prstGeom prst="rect">
            <a:avLst/>
          </a:prstGeom>
          <a:noFill/>
        </p:spPr>
        <p:txBody>
          <a:bodyPr wrap="square" rtlCol="0">
            <a:spAutoFit/>
          </a:bodyPr>
          <a:lstStyle/>
          <a:p>
            <a:r>
              <a:rPr lang="en-US" sz="2000" kern="1200" dirty="0" smtClean="0">
                <a:solidFill>
                  <a:srgbClr val="000000"/>
                </a:solidFill>
              </a:rPr>
              <a:t>Muon Tomography of lava caves in</a:t>
            </a:r>
          </a:p>
          <a:p>
            <a:r>
              <a:rPr lang="en-US" sz="2000" kern="1200" dirty="0" smtClean="0">
                <a:solidFill>
                  <a:srgbClr val="000000"/>
                </a:solidFill>
              </a:rPr>
              <a:t> La </a:t>
            </a:r>
            <a:r>
              <a:rPr lang="en-US" sz="2000" kern="1200" dirty="0" err="1">
                <a:solidFill>
                  <a:srgbClr val="000000"/>
                </a:solidFill>
              </a:rPr>
              <a:t>Soufrier</a:t>
            </a:r>
            <a:r>
              <a:rPr lang="en-US" sz="2000" kern="1200" dirty="0">
                <a:solidFill>
                  <a:srgbClr val="000000"/>
                </a:solidFill>
              </a:rPr>
              <a:t>, West </a:t>
            </a:r>
            <a:r>
              <a:rPr lang="en-US" sz="2000" kern="1200" dirty="0" smtClean="0">
                <a:solidFill>
                  <a:srgbClr val="000000"/>
                </a:solidFill>
              </a:rPr>
              <a:t>Indies</a:t>
            </a:r>
            <a:endParaRPr lang="en-US" sz="2000" kern="1200" dirty="0">
              <a:solidFill>
                <a:srgbClr val="000000"/>
              </a:solidFill>
            </a:endParaRPr>
          </a:p>
        </p:txBody>
      </p:sp>
      <p:sp>
        <p:nvSpPr>
          <p:cNvPr id="123" name="Rectangle 122"/>
          <p:cNvSpPr>
            <a:spLocks noChangeArrowheads="1"/>
          </p:cNvSpPr>
          <p:nvPr/>
        </p:nvSpPr>
        <p:spPr bwMode="auto">
          <a:xfrm>
            <a:off x="27127200" y="5029200"/>
            <a:ext cx="12776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kern="1200" dirty="0" smtClean="0">
                <a:solidFill>
                  <a:srgbClr val="000000"/>
                </a:solidFill>
              </a:rPr>
              <a:t> 		</a:t>
            </a:r>
            <a:r>
              <a:rPr lang="en-US" sz="3600" b="1" kern="1200" dirty="0" smtClean="0">
                <a:solidFill>
                  <a:srgbClr val="000000"/>
                </a:solidFill>
              </a:rPr>
              <a:t>Lava </a:t>
            </a:r>
            <a:r>
              <a:rPr lang="en-US" sz="3600" b="1" kern="1200" dirty="0">
                <a:solidFill>
                  <a:srgbClr val="000000"/>
                </a:solidFill>
              </a:rPr>
              <a:t>tubes and </a:t>
            </a:r>
            <a:r>
              <a:rPr lang="en-US" sz="3600" b="1" kern="1200" dirty="0" smtClean="0">
                <a:solidFill>
                  <a:srgbClr val="000000"/>
                </a:solidFill>
              </a:rPr>
              <a:t>caves</a:t>
            </a:r>
          </a:p>
          <a:p>
            <a:r>
              <a:rPr lang="en-US" sz="3600" dirty="0"/>
              <a:t>Muon radiography is a proven, simple, low cost, and efficient technology that could detect subsurface </a:t>
            </a:r>
            <a:r>
              <a:rPr lang="en-US" sz="3600" dirty="0" smtClean="0"/>
              <a:t>radiation shielded </a:t>
            </a:r>
            <a:r>
              <a:rPr lang="en-US" sz="3600" dirty="0"/>
              <a:t>habitable environments that would not be detectable by any other technique available today.</a:t>
            </a:r>
            <a:r>
              <a:rPr lang="en-US" sz="3600" dirty="0" smtClean="0">
                <a:effectLst/>
              </a:rPr>
              <a:t> </a:t>
            </a:r>
            <a:endParaRPr lang="en-US" sz="3600" kern="1200" dirty="0">
              <a:solidFill>
                <a:srgbClr val="000000"/>
              </a:solidFill>
            </a:endParaRPr>
          </a:p>
        </p:txBody>
      </p:sp>
      <p:sp>
        <p:nvSpPr>
          <p:cNvPr id="125" name="TextBox 124"/>
          <p:cNvSpPr txBox="1"/>
          <p:nvPr/>
        </p:nvSpPr>
        <p:spPr>
          <a:xfrm>
            <a:off x="27279600" y="15087600"/>
            <a:ext cx="6644318" cy="3416320"/>
          </a:xfrm>
          <a:prstGeom prst="rect">
            <a:avLst/>
          </a:prstGeom>
          <a:noFill/>
        </p:spPr>
        <p:txBody>
          <a:bodyPr wrap="square" rtlCol="0">
            <a:spAutoFit/>
          </a:bodyPr>
          <a:lstStyle/>
          <a:p>
            <a:r>
              <a:rPr lang="en-US" sz="3600" kern="1200" dirty="0" smtClean="0"/>
              <a:t>Small cones, ice volcanoes, possibly due to lava vaporizing sub- surface ice.  Superheated steam punches through the cooling lava creating the surface structures. </a:t>
            </a:r>
            <a:endParaRPr lang="en-US" sz="3600" kern="1200" dirty="0"/>
          </a:p>
        </p:txBody>
      </p:sp>
      <p:pic>
        <p:nvPicPr>
          <p:cNvPr id="126" name="Picture 125" descr="marscones_mgs.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909000" y="15240000"/>
            <a:ext cx="5897134" cy="3971259"/>
          </a:xfrm>
          <a:prstGeom prst="rect">
            <a:avLst/>
          </a:prstGeom>
        </p:spPr>
      </p:pic>
      <p:sp>
        <p:nvSpPr>
          <p:cNvPr id="127" name="TextBox 126"/>
          <p:cNvSpPr txBox="1"/>
          <p:nvPr/>
        </p:nvSpPr>
        <p:spPr>
          <a:xfrm>
            <a:off x="27203400" y="20802600"/>
            <a:ext cx="6597436" cy="8402302"/>
          </a:xfrm>
          <a:prstGeom prst="rect">
            <a:avLst/>
          </a:prstGeom>
          <a:noFill/>
        </p:spPr>
        <p:txBody>
          <a:bodyPr wrap="square" rtlCol="0">
            <a:spAutoFit/>
          </a:bodyPr>
          <a:lstStyle/>
          <a:p>
            <a:r>
              <a:rPr lang="en-US" sz="3600" kern="1200" dirty="0"/>
              <a:t>Recent MRO observations show flows that appear in spring and summer on a slope inside Mars' Newton </a:t>
            </a:r>
            <a:r>
              <a:rPr lang="en-US" sz="3600" kern="1200" dirty="0" smtClean="0"/>
              <a:t>crater.  </a:t>
            </a:r>
            <a:r>
              <a:rPr lang="en-US" sz="3600" kern="1200" dirty="0"/>
              <a:t>Sequences of observations recording the seasonal changes at this site and a few others with similar flows might be evidence of salty liquid water active on Mars today. </a:t>
            </a:r>
            <a:r>
              <a:rPr lang="en-US" sz="3600" kern="1200" dirty="0" smtClean="0"/>
              <a:t>If </a:t>
            </a:r>
            <a:r>
              <a:rPr lang="en-US" sz="3600" kern="1200" dirty="0"/>
              <a:t>further study of the recurring dark flows supports evidence of brines, these could be the first known Martian locations with liquid water, and a prime candidate for an impact mission.</a:t>
            </a:r>
            <a:r>
              <a:rPr lang="en-US" sz="3600" kern="1200" dirty="0" smtClean="0">
                <a:effectLst/>
              </a:rPr>
              <a:t> </a:t>
            </a:r>
            <a:endParaRPr lang="en-US" sz="3600" kern="1200" dirty="0"/>
          </a:p>
        </p:txBody>
      </p:sp>
      <p:pic>
        <p:nvPicPr>
          <p:cNvPr id="128" name="Picture 127"/>
          <p:cNvPicPr>
            <a:picLocks noChangeAspect="1"/>
          </p:cNvPicPr>
          <p:nvPr/>
        </p:nvPicPr>
        <p:blipFill>
          <a:blip r:embed="rId22"/>
          <a:stretch>
            <a:fillRect/>
          </a:stretch>
        </p:blipFill>
        <p:spPr>
          <a:xfrm>
            <a:off x="33909000" y="21031200"/>
            <a:ext cx="5897134" cy="6751018"/>
          </a:xfrm>
          <a:prstGeom prst="rect">
            <a:avLst/>
          </a:prstGeom>
        </p:spPr>
      </p:pic>
      <p:sp>
        <p:nvSpPr>
          <p:cNvPr id="129" name="TextBox 128"/>
          <p:cNvSpPr txBox="1"/>
          <p:nvPr/>
        </p:nvSpPr>
        <p:spPr>
          <a:xfrm>
            <a:off x="33985200" y="27965400"/>
            <a:ext cx="6565008" cy="1200329"/>
          </a:xfrm>
          <a:prstGeom prst="rect">
            <a:avLst/>
          </a:prstGeom>
          <a:noFill/>
        </p:spPr>
        <p:txBody>
          <a:bodyPr wrap="square" rtlCol="0">
            <a:spAutoFit/>
          </a:bodyPr>
          <a:lstStyle/>
          <a:p>
            <a:r>
              <a:rPr lang="en-US" sz="3600" kern="1200" dirty="0" smtClean="0"/>
              <a:t>Oblique View of Warm Season Flows in Newton Crater</a:t>
            </a:r>
          </a:p>
        </p:txBody>
      </p:sp>
      <p:sp>
        <p:nvSpPr>
          <p:cNvPr id="28688" name="TextBox 28687"/>
          <p:cNvSpPr txBox="1"/>
          <p:nvPr/>
        </p:nvSpPr>
        <p:spPr>
          <a:xfrm>
            <a:off x="31089600" y="14249400"/>
            <a:ext cx="5061226" cy="2046714"/>
          </a:xfrm>
          <a:prstGeom prst="rect">
            <a:avLst/>
          </a:prstGeom>
          <a:noFill/>
        </p:spPr>
        <p:txBody>
          <a:bodyPr wrap="none" rtlCol="0">
            <a:spAutoFit/>
          </a:bodyPr>
          <a:lstStyle/>
          <a:p>
            <a:r>
              <a:rPr lang="en-US" sz="3600" b="1" dirty="0" err="1"/>
              <a:t>Volcanes</a:t>
            </a:r>
            <a:r>
              <a:rPr lang="en-US" sz="3600" b="1" dirty="0"/>
              <a:t> and small cones</a:t>
            </a:r>
          </a:p>
          <a:p>
            <a:endParaRPr lang="en-US" dirty="0"/>
          </a:p>
        </p:txBody>
      </p:sp>
      <p:sp>
        <p:nvSpPr>
          <p:cNvPr id="28689" name="TextBox 28688"/>
          <p:cNvSpPr txBox="1"/>
          <p:nvPr/>
        </p:nvSpPr>
        <p:spPr>
          <a:xfrm>
            <a:off x="31851600" y="19964400"/>
            <a:ext cx="2567380" cy="646331"/>
          </a:xfrm>
          <a:prstGeom prst="rect">
            <a:avLst/>
          </a:prstGeom>
          <a:noFill/>
        </p:spPr>
        <p:txBody>
          <a:bodyPr wrap="none" rtlCol="0">
            <a:spAutoFit/>
          </a:bodyPr>
          <a:lstStyle/>
          <a:p>
            <a:r>
              <a:rPr lang="en-US" sz="3600" b="1" dirty="0" smtClean="0"/>
              <a:t>Mars Gullies</a:t>
            </a:r>
            <a:endParaRPr lang="en-US" sz="3600" b="1" dirty="0"/>
          </a:p>
        </p:txBody>
      </p:sp>
    </p:spTree>
    <p:extLst>
      <p:ext uri="{BB962C8B-B14F-4D97-AF65-F5344CB8AC3E}">
        <p14:creationId xmlns:p14="http://schemas.microsoft.com/office/powerpoint/2010/main" val="12133335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2746</TotalTime>
  <Words>1183</Words>
  <Application>Microsoft Macintosh PowerPoint</Application>
  <PresentationFormat>Custom</PresentationFormat>
  <Paragraphs>93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JPL</dc:creator>
  <cp:keywords/>
  <dc:description/>
  <cp:lastModifiedBy>JPL</cp:lastModifiedBy>
  <cp:revision>36</cp:revision>
  <dcterms:created xsi:type="dcterms:W3CDTF">2013-03-07T02:04:44Z</dcterms:created>
  <dcterms:modified xsi:type="dcterms:W3CDTF">2013-03-11T22:06:50Z</dcterms:modified>
  <cp:category/>
</cp:coreProperties>
</file>