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8" r:id="rId3"/>
    <p:sldId id="263" r:id="rId4"/>
    <p:sldId id="269" r:id="rId5"/>
    <p:sldId id="267" r:id="rId6"/>
    <p:sldId id="272" r:id="rId7"/>
    <p:sldId id="274" r:id="rId8"/>
    <p:sldId id="279" r:id="rId9"/>
    <p:sldId id="281" r:id="rId10"/>
    <p:sldId id="278" r:id="rId11"/>
    <p:sldId id="277" r:id="rId12"/>
    <p:sldId id="282" r:id="rId13"/>
    <p:sldId id="284" r:id="rId14"/>
    <p:sldId id="283" r:id="rId15"/>
    <p:sldId id="285" r:id="rId16"/>
    <p:sldId id="276" r:id="rId17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022" autoAdjust="0"/>
    <p:restoredTop sz="94660"/>
  </p:normalViewPr>
  <p:slideViewPr>
    <p:cSldViewPr snapToObjects="1">
      <p:cViewPr varScale="1">
        <p:scale>
          <a:sx n="145" d="100"/>
          <a:sy n="145" d="100"/>
        </p:scale>
        <p:origin x="-4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A68E-B290-7548-B5E4-CBB372B37FEC}" type="datetimeFigureOut">
              <a:rPr lang="ja-JP" altLang="en-US" smtClean="0"/>
              <a:pPr/>
              <a:t>13.7.26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2700-7C17-764B-8311-112DDF5FB73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A68E-B290-7548-B5E4-CBB372B37FEC}" type="datetimeFigureOut">
              <a:rPr lang="ja-JP" altLang="en-US" smtClean="0"/>
              <a:pPr/>
              <a:t>13.7.26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2700-7C17-764B-8311-112DDF5FB73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A68E-B290-7548-B5E4-CBB372B37FEC}" type="datetimeFigureOut">
              <a:rPr lang="ja-JP" altLang="en-US" smtClean="0"/>
              <a:pPr/>
              <a:t>13.7.26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2700-7C17-764B-8311-112DDF5FB73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A68E-B290-7548-B5E4-CBB372B37FEC}" type="datetimeFigureOut">
              <a:rPr lang="ja-JP" altLang="en-US" smtClean="0"/>
              <a:pPr/>
              <a:t>13.7.26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2700-7C17-764B-8311-112DDF5FB73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A68E-B290-7548-B5E4-CBB372B37FEC}" type="datetimeFigureOut">
              <a:rPr lang="ja-JP" altLang="en-US" smtClean="0"/>
              <a:pPr/>
              <a:t>13.7.26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2700-7C17-764B-8311-112DDF5FB73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A68E-B290-7548-B5E4-CBB372B37FEC}" type="datetimeFigureOut">
              <a:rPr lang="ja-JP" altLang="en-US" smtClean="0"/>
              <a:pPr/>
              <a:t>13.7.26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2700-7C17-764B-8311-112DDF5FB73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A68E-B290-7548-B5E4-CBB372B37FEC}" type="datetimeFigureOut">
              <a:rPr lang="ja-JP" altLang="en-US" smtClean="0"/>
              <a:pPr/>
              <a:t>13.7.26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2700-7C17-764B-8311-112DDF5FB73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A68E-B290-7548-B5E4-CBB372B37FEC}" type="datetimeFigureOut">
              <a:rPr lang="ja-JP" altLang="en-US" smtClean="0"/>
              <a:pPr/>
              <a:t>13.7.26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2700-7C17-764B-8311-112DDF5FB73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A68E-B290-7548-B5E4-CBB372B37FEC}" type="datetimeFigureOut">
              <a:rPr lang="ja-JP" altLang="en-US" smtClean="0"/>
              <a:pPr/>
              <a:t>13.7.26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2700-7C17-764B-8311-112DDF5FB73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A68E-B290-7548-B5E4-CBB372B37FEC}" type="datetimeFigureOut">
              <a:rPr lang="ja-JP" altLang="en-US" smtClean="0"/>
              <a:pPr/>
              <a:t>13.7.26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2700-7C17-764B-8311-112DDF5FB73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A68E-B290-7548-B5E4-CBB372B37FEC}" type="datetimeFigureOut">
              <a:rPr lang="ja-JP" altLang="en-US" smtClean="0"/>
              <a:pPr/>
              <a:t>13.7.26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2700-7C17-764B-8311-112DDF5FB73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A68E-B290-7548-B5E4-CBB372B37FEC}" type="datetimeFigureOut">
              <a:rPr lang="ja-JP" altLang="en-US" smtClean="0"/>
              <a:pPr/>
              <a:t>13.7.26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82700-7C17-764B-8311-112DDF5FB73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97600" y="1591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 </a:t>
            </a:r>
            <a:r>
              <a:rPr lang="en-US" altLang="ja-JP" dirty="0" err="1" smtClean="0"/>
              <a:t>Volcanology</a:t>
            </a:r>
            <a:r>
              <a:rPr lang="en-US" altLang="ja-JP" dirty="0" smtClean="0"/>
              <a:t> for </a:t>
            </a:r>
            <a:r>
              <a:rPr lang="en-US" altLang="ja-JP" dirty="0" err="1" smtClean="0"/>
              <a:t>muographers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400" dirty="0" smtClean="0"/>
              <a:t>--- Case studies on </a:t>
            </a:r>
            <a:r>
              <a:rPr lang="en-US" altLang="ja-JP" sz="2400" dirty="0" err="1" smtClean="0"/>
              <a:t>Usu</a:t>
            </a:r>
            <a:r>
              <a:rPr lang="en-US" altLang="ja-JP" sz="2400" dirty="0" smtClean="0"/>
              <a:t> volcano, Hokkaido --- </a:t>
            </a:r>
            <a:endParaRPr lang="ja-JP" altLang="en-US" sz="2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4038600"/>
            <a:ext cx="6400800" cy="1752600"/>
          </a:xfrm>
        </p:spPr>
        <p:txBody>
          <a:bodyPr/>
          <a:lstStyle/>
          <a:p>
            <a:r>
              <a:rPr lang="en-US" altLang="ja-JP" sz="2400" dirty="0" smtClean="0"/>
              <a:t>July 26, 2013</a:t>
            </a:r>
          </a:p>
          <a:p>
            <a:endParaRPr lang="en-US" altLang="ja-JP" dirty="0" smtClean="0"/>
          </a:p>
          <a:p>
            <a:r>
              <a:rPr lang="en-US" altLang="ja-JP" sz="2800" dirty="0" smtClean="0"/>
              <a:t>Izumi YOKOYAMA</a:t>
            </a:r>
          </a:p>
          <a:p>
            <a:endParaRPr lang="en-US" altLang="ja-JP" dirty="0" smtClean="0"/>
          </a:p>
          <a:p>
            <a:endParaRPr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 smtClean="0"/>
              <a:t>The 1944 lava dome (SS)</a:t>
            </a:r>
            <a:br>
              <a:rPr lang="en-US" altLang="ja-JP" sz="2400" dirty="0" smtClean="0"/>
            </a:br>
            <a:r>
              <a:rPr lang="en-US" altLang="ja-JP" sz="2400" dirty="0" smtClean="0"/>
              <a:t>Secular changes of </a:t>
            </a:r>
            <a:r>
              <a:rPr lang="en-US" altLang="ja-JP" sz="2400" dirty="0" err="1" smtClean="0"/>
              <a:t>fumarole</a:t>
            </a:r>
            <a:r>
              <a:rPr lang="en-US" altLang="ja-JP" sz="2400" dirty="0" smtClean="0"/>
              <a:t> temp. and </a:t>
            </a:r>
            <a:r>
              <a:rPr lang="en-US" altLang="ja-JP" sz="2400" dirty="0" err="1" smtClean="0"/>
              <a:t>dme</a:t>
            </a:r>
            <a:r>
              <a:rPr lang="en-US" altLang="ja-JP" sz="2400" dirty="0" smtClean="0"/>
              <a:t> height </a:t>
            </a:r>
            <a:endParaRPr lang="ja-JP" altLang="en-US" sz="2400" dirty="0"/>
          </a:p>
        </p:txBody>
      </p:sp>
      <p:pic>
        <p:nvPicPr>
          <p:cNvPr id="4" name="コンテンツ プレースホルダ 3" descr="SS dome 経年変化"/>
          <p:cNvPicPr>
            <a:picLocks noGrp="1" noChangeAspect="1"/>
          </p:cNvPicPr>
          <p:nvPr>
            <p:ph idx="1"/>
          </p:nvPr>
        </p:nvPicPr>
        <p:blipFill>
          <a:blip r:embed="rId2"/>
          <a:srcRect t="40414" b="27785"/>
          <a:stretch>
            <a:fillRect/>
          </a:stretch>
        </p:blipFill>
        <p:spPr>
          <a:xfrm>
            <a:off x="0" y="1776815"/>
            <a:ext cx="9070848" cy="4079179"/>
          </a:xfrm>
          <a:scene3d>
            <a:camera prst="orthographicFront">
              <a:rot lat="0" lon="0" rev="10734000"/>
            </a:camera>
            <a:lightRig rig="threePt" dir="t"/>
          </a:scene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86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A definition of lava domes </a:t>
            </a:r>
            <a:endParaRPr lang="ja-JP" altLang="en-US" sz="2800" dirty="0"/>
          </a:p>
        </p:txBody>
      </p:sp>
      <p:pic>
        <p:nvPicPr>
          <p:cNvPr id="4" name="コンテンツ プレースホルダ 3" descr="特にCryptodome"/>
          <p:cNvPicPr>
            <a:picLocks noGrp="1" noChangeAspect="1"/>
          </p:cNvPicPr>
          <p:nvPr>
            <p:ph idx="1"/>
          </p:nvPr>
        </p:nvPicPr>
        <p:blipFill>
          <a:blip r:embed="rId2"/>
          <a:srcRect t="10104" b="34520"/>
          <a:stretch>
            <a:fillRect/>
          </a:stretch>
        </p:blipFill>
        <p:spPr>
          <a:xfrm>
            <a:off x="990000" y="1216800"/>
            <a:ext cx="7105498" cy="556416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 smtClean="0"/>
              <a:t>A model of parasite formation</a:t>
            </a:r>
            <a:endParaRPr lang="ja-JP" altLang="en-US" sz="2800" dirty="0"/>
          </a:p>
        </p:txBody>
      </p:sp>
      <p:pic>
        <p:nvPicPr>
          <p:cNvPr id="4" name="コンテンツ プレースホルダ 3" descr="Para. model"/>
          <p:cNvPicPr>
            <a:picLocks noGrp="1" noChangeAspect="1"/>
          </p:cNvPicPr>
          <p:nvPr>
            <p:ph idx="1"/>
          </p:nvPr>
        </p:nvPicPr>
        <p:blipFill>
          <a:blip r:embed="rId2"/>
          <a:srcRect t="20207" b="24417"/>
          <a:stretch>
            <a:fillRect/>
          </a:stretch>
        </p:blipFill>
        <p:spPr>
          <a:xfrm>
            <a:off x="1530000" y="1486800"/>
            <a:ext cx="6500774" cy="509048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36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Three examples of twin parasitic vents on </a:t>
            </a:r>
            <a:br>
              <a:rPr lang="en-US" altLang="ja-JP" sz="2400" dirty="0" smtClean="0"/>
            </a:br>
            <a:r>
              <a:rPr lang="en-US" altLang="ja-JP" sz="2400" dirty="0" err="1" smtClean="0"/>
              <a:t>Sakurajima</a:t>
            </a:r>
            <a:r>
              <a:rPr lang="en-US" altLang="ja-JP" sz="2400" dirty="0" smtClean="0"/>
              <a:t> volcano, Kyushu</a:t>
            </a:r>
            <a:endParaRPr lang="ja-JP" altLang="en-US" sz="2400" dirty="0"/>
          </a:p>
        </p:txBody>
      </p:sp>
      <p:pic>
        <p:nvPicPr>
          <p:cNvPr id="4" name="コンテンツ プレースホルダ 3" descr="桜島３噴火火口"/>
          <p:cNvPicPr>
            <a:picLocks noGrp="1" noChangeAspect="1"/>
          </p:cNvPicPr>
          <p:nvPr>
            <p:ph idx="1"/>
          </p:nvPr>
        </p:nvPicPr>
        <p:blipFill>
          <a:blip r:embed="rId2"/>
          <a:srcRect t="21891"/>
          <a:stretch>
            <a:fillRect/>
          </a:stretch>
        </p:blipFill>
        <p:spPr>
          <a:xfrm>
            <a:off x="1260000" y="1216800"/>
            <a:ext cx="6954317" cy="7681374"/>
          </a:xfrm>
          <a:scene3d>
            <a:camera prst="orthographicFront">
              <a:rot lat="0" lon="0" rev="114000"/>
            </a:camera>
            <a:lightRig rig="threePt" dir="t"/>
          </a:scene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76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Twin parasitic vents formed in the 1973 eruption of </a:t>
            </a:r>
            <a:r>
              <a:rPr lang="en-US" altLang="ja-JP" sz="2400" dirty="0" err="1" smtClean="0"/>
              <a:t>Tyatya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 volcano, Kunashir (Nakagawa </a:t>
            </a:r>
            <a:r>
              <a:rPr lang="en-US" altLang="ja-JP" sz="2400" i="1" dirty="0" smtClean="0"/>
              <a:t>et al</a:t>
            </a:r>
            <a:r>
              <a:rPr lang="en-US" altLang="ja-JP" sz="2400" dirty="0" smtClean="0"/>
              <a:t>., 2002)</a:t>
            </a:r>
            <a:endParaRPr lang="ja-JP" altLang="en-US" sz="2400" dirty="0"/>
          </a:p>
        </p:txBody>
      </p:sp>
      <p:pic>
        <p:nvPicPr>
          <p:cNvPr id="4" name="コンテンツ プレースホルダ 3" descr="Tyatya"/>
          <p:cNvPicPr>
            <a:picLocks noGrp="1" noChangeAspect="1"/>
          </p:cNvPicPr>
          <p:nvPr>
            <p:ph idx="1"/>
          </p:nvPr>
        </p:nvPicPr>
        <p:blipFill>
          <a:blip r:embed="rId2"/>
          <a:srcRect t="17944" b="7178"/>
          <a:stretch>
            <a:fillRect/>
          </a:stretch>
        </p:blipFill>
        <p:spPr>
          <a:xfrm>
            <a:off x="1605600" y="939600"/>
            <a:ext cx="6349594" cy="630919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66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One of the </a:t>
            </a:r>
            <a:r>
              <a:rPr lang="en-US" altLang="ja-JP" sz="2400" dirty="0" smtClean="0"/>
              <a:t>next targets </a:t>
            </a:r>
            <a:r>
              <a:rPr lang="en-US" altLang="ja-JP" sz="2400" dirty="0" smtClean="0"/>
              <a:t>of </a:t>
            </a:r>
            <a:r>
              <a:rPr lang="en-US" altLang="ja-JP" sz="2400" dirty="0" err="1" smtClean="0"/>
              <a:t>muography</a:t>
            </a:r>
            <a:r>
              <a:rPr lang="en-US" altLang="ja-JP" sz="2400" dirty="0" smtClean="0"/>
              <a:t> beneath volcanoes </a:t>
            </a:r>
            <a:endParaRPr lang="ja-JP" altLang="en-US" sz="2400" dirty="0"/>
          </a:p>
        </p:txBody>
      </p:sp>
      <p:pic>
        <p:nvPicPr>
          <p:cNvPr id="8" name="コンテンツ プレースホルダ 7" descr="Parasite model color"/>
          <p:cNvPicPr>
            <a:picLocks noGrp="1" noChangeAspect="1"/>
          </p:cNvPicPr>
          <p:nvPr>
            <p:ph idx="1"/>
          </p:nvPr>
        </p:nvPicPr>
        <p:blipFill>
          <a:blip r:embed="rId2"/>
          <a:srcRect t="7578" b="7578"/>
          <a:stretch>
            <a:fillRect/>
          </a:stretch>
        </p:blipFill>
        <p:spPr>
          <a:xfrm>
            <a:off x="2250000" y="676704"/>
            <a:ext cx="4837786" cy="58045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dirty="0" smtClean="0"/>
              <a:t>      Thank you very much for your attention.</a:t>
            </a:r>
            <a:endParaRPr lang="ja-JP" altLang="en-US" dirty="0" smtClean="0"/>
          </a:p>
          <a:p>
            <a:endParaRPr lang="ja-JP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76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Modern </a:t>
            </a:r>
            <a:r>
              <a:rPr lang="en-US" altLang="ja-JP" sz="2800" dirty="0" err="1" smtClean="0"/>
              <a:t>Volcanology</a:t>
            </a:r>
            <a:endParaRPr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52400" y="1447800"/>
            <a:ext cx="8229600" cy="4525963"/>
          </a:xfrm>
        </p:spPr>
        <p:txBody>
          <a:bodyPr anchor="ctr">
            <a:normAutofit fontScale="25000" lnSpcReduction="20000"/>
          </a:bodyPr>
          <a:lstStyle/>
          <a:p>
            <a:pPr>
              <a:buNone/>
            </a:pPr>
            <a:r>
              <a:rPr lang="en-US" sz="5600" dirty="0" smtClean="0"/>
              <a:t> </a:t>
            </a:r>
          </a:p>
          <a:p>
            <a:pPr>
              <a:buNone/>
            </a:pPr>
            <a:r>
              <a:rPr lang="en-US" sz="5600" dirty="0" smtClean="0"/>
              <a:t>  </a:t>
            </a:r>
          </a:p>
          <a:p>
            <a:pPr>
              <a:buNone/>
            </a:pPr>
            <a:r>
              <a:rPr lang="en-US" sz="5600" dirty="0" smtClean="0"/>
              <a:t>       Krakatau          1883     </a:t>
            </a:r>
          </a:p>
          <a:p>
            <a:pPr>
              <a:buNone/>
            </a:pPr>
            <a:r>
              <a:rPr lang="en-US" sz="5600" dirty="0" smtClean="0"/>
              <a:t>       Bandai             1888</a:t>
            </a:r>
            <a:endParaRPr lang="ja-JP" altLang="en-US" sz="5538" dirty="0" smtClean="0"/>
          </a:p>
          <a:p>
            <a:pPr>
              <a:buNone/>
            </a:pPr>
            <a:r>
              <a:rPr lang="en-US" sz="5538" dirty="0" smtClean="0"/>
              <a:t>     </a:t>
            </a:r>
            <a:r>
              <a:rPr lang="en-US" sz="5538" dirty="0" err="1" smtClean="0"/>
              <a:t>Tarumae</a:t>
            </a:r>
            <a:r>
              <a:rPr lang="en-US" sz="5538" dirty="0" smtClean="0"/>
              <a:t>          1909     Lava dome</a:t>
            </a:r>
          </a:p>
          <a:p>
            <a:pPr>
              <a:buNone/>
            </a:pPr>
            <a:r>
              <a:rPr lang="en-US" sz="5538" dirty="0" smtClean="0"/>
              <a:t>       </a:t>
            </a:r>
            <a:r>
              <a:rPr lang="en-US" sz="5538" dirty="0" err="1" smtClean="0"/>
              <a:t>Usu</a:t>
            </a:r>
            <a:r>
              <a:rPr lang="en-US" sz="5538" dirty="0" smtClean="0"/>
              <a:t>                  1910     “Mound”                                                </a:t>
            </a:r>
            <a:r>
              <a:rPr lang="en-US" sz="5538" dirty="0" err="1" smtClean="0"/>
              <a:t>Seismometric</a:t>
            </a:r>
            <a:r>
              <a:rPr lang="en-US" sz="5538" dirty="0" smtClean="0"/>
              <a:t> </a:t>
            </a:r>
            <a:r>
              <a:rPr lang="en-US" sz="5538" dirty="0" err="1" smtClean="0"/>
              <a:t>observ</a:t>
            </a:r>
            <a:r>
              <a:rPr lang="en-US" sz="5538" dirty="0" smtClean="0"/>
              <a:t>.</a:t>
            </a:r>
            <a:endParaRPr lang="ja-JP" altLang="en-US" sz="5538" dirty="0" smtClean="0"/>
          </a:p>
          <a:p>
            <a:pPr>
              <a:buNone/>
            </a:pPr>
            <a:r>
              <a:rPr lang="en-US" sz="5538" dirty="0" smtClean="0"/>
              <a:t>     </a:t>
            </a:r>
            <a:r>
              <a:rPr lang="en-US" sz="5538" dirty="0" err="1" smtClean="0"/>
              <a:t>Sakurajima</a:t>
            </a:r>
            <a:r>
              <a:rPr lang="en-US" sz="5538" dirty="0" smtClean="0"/>
              <a:t>      1914</a:t>
            </a:r>
            <a:endParaRPr lang="ja-JP" altLang="en-US" sz="5538" dirty="0" smtClean="0"/>
          </a:p>
          <a:p>
            <a:pPr>
              <a:buNone/>
            </a:pPr>
            <a:r>
              <a:rPr lang="en-US" sz="5538" dirty="0" smtClean="0"/>
              <a:t>                                                                                   AVO (Omori,   </a:t>
            </a:r>
            <a:r>
              <a:rPr lang="en-US" sz="5538" dirty="0" err="1" smtClean="0"/>
              <a:t>Minakami</a:t>
            </a:r>
            <a:r>
              <a:rPr lang="en-US" sz="5538" dirty="0" smtClean="0"/>
              <a:t>)</a:t>
            </a:r>
            <a:endParaRPr lang="ja-JP" altLang="en-US" sz="5538" dirty="0" smtClean="0"/>
          </a:p>
          <a:p>
            <a:pPr>
              <a:buNone/>
            </a:pPr>
            <a:r>
              <a:rPr lang="en-US" sz="5538" dirty="0" smtClean="0"/>
              <a:t>  </a:t>
            </a:r>
            <a:r>
              <a:rPr lang="en-US" sz="5538" dirty="0" err="1" smtClean="0"/>
              <a:t>　</a:t>
            </a:r>
            <a:r>
              <a:rPr lang="en-US" sz="5538" dirty="0" smtClean="0"/>
              <a:t> Paricutin              1944   Scoria cone</a:t>
            </a:r>
            <a:endParaRPr lang="ja-JP" altLang="en-US" sz="5538" dirty="0" smtClean="0"/>
          </a:p>
          <a:p>
            <a:pPr>
              <a:buNone/>
            </a:pPr>
            <a:r>
              <a:rPr lang="en-US" sz="5538" dirty="0" smtClean="0"/>
              <a:t>     Showa-</a:t>
            </a:r>
            <a:r>
              <a:rPr lang="en-US" sz="5538" dirty="0" err="1" smtClean="0"/>
              <a:t>Shinzan</a:t>
            </a:r>
            <a:r>
              <a:rPr lang="en-US" sz="5538" dirty="0" smtClean="0"/>
              <a:t>   1944   Lava dome                                           Leveling     </a:t>
            </a:r>
          </a:p>
          <a:p>
            <a:endParaRPr lang="en-US" sz="5538" dirty="0" smtClean="0"/>
          </a:p>
          <a:p>
            <a:pPr>
              <a:buNone/>
            </a:pPr>
            <a:r>
              <a:rPr lang="en-US" sz="5538" dirty="0" smtClean="0"/>
              <a:t>      </a:t>
            </a:r>
            <a:r>
              <a:rPr lang="en-US" sz="5538" dirty="0" err="1" smtClean="0"/>
              <a:t>Izu-Ooshima</a:t>
            </a:r>
            <a:r>
              <a:rPr lang="en-US" sz="5538" dirty="0" smtClean="0"/>
              <a:t>       1950                                                                  </a:t>
            </a:r>
            <a:r>
              <a:rPr lang="en-US" sz="5538" dirty="0" err="1" smtClean="0"/>
              <a:t>Gravimetry</a:t>
            </a:r>
            <a:endParaRPr lang="en-US" sz="5538" dirty="0" smtClean="0"/>
          </a:p>
          <a:p>
            <a:pPr>
              <a:buNone/>
            </a:pPr>
            <a:r>
              <a:rPr lang="en-US" sz="5538" dirty="0" smtClean="0"/>
              <a:t> </a:t>
            </a:r>
            <a:r>
              <a:rPr lang="ja-JP" altLang="en-US" sz="5538" dirty="0" smtClean="0"/>
              <a:t>　</a:t>
            </a:r>
            <a:r>
              <a:rPr lang="en-US" altLang="ja-JP" sz="5538" dirty="0" smtClean="0"/>
              <a:t>  </a:t>
            </a:r>
            <a:r>
              <a:rPr lang="en-US" sz="5538" dirty="0" smtClean="0"/>
              <a:t>Mt. S. Helens      </a:t>
            </a:r>
          </a:p>
          <a:p>
            <a:pPr>
              <a:buNone/>
            </a:pPr>
            <a:r>
              <a:rPr lang="en-US" sz="5538" dirty="0" err="1" smtClean="0"/>
              <a:t>　</a:t>
            </a:r>
            <a:r>
              <a:rPr lang="en-US" sz="5538" dirty="0" smtClean="0"/>
              <a:t>   Pinatubo</a:t>
            </a:r>
            <a:endParaRPr lang="ja-JP" altLang="en-US" sz="5538" dirty="0" smtClean="0"/>
          </a:p>
          <a:p>
            <a:pPr>
              <a:buNone/>
            </a:pPr>
            <a:r>
              <a:rPr lang="en-US" sz="5538" dirty="0" smtClean="0"/>
              <a:t>     </a:t>
            </a:r>
            <a:r>
              <a:rPr lang="en-US" sz="5538" dirty="0" err="1" smtClean="0"/>
              <a:t>Unzen</a:t>
            </a:r>
            <a:r>
              <a:rPr lang="en-US" sz="5538" dirty="0" smtClean="0"/>
              <a:t> 1993   Lava dome, </a:t>
            </a:r>
            <a:r>
              <a:rPr lang="en-US" sz="5538" dirty="0" err="1" smtClean="0"/>
              <a:t>Pyroclastic</a:t>
            </a:r>
            <a:r>
              <a:rPr lang="en-US" sz="5538" dirty="0" smtClean="0"/>
              <a:t> flows                                Drilling</a:t>
            </a:r>
            <a:endParaRPr lang="ja-JP" altLang="en-US" sz="5538" dirty="0" smtClean="0"/>
          </a:p>
          <a:p>
            <a:pPr>
              <a:buNone/>
            </a:pPr>
            <a:r>
              <a:rPr lang="en-US" sz="5538" dirty="0" smtClean="0"/>
              <a:t>     Asama </a:t>
            </a:r>
            <a:endParaRPr lang="ja-JP" altLang="en-US" sz="5538" dirty="0" smtClean="0"/>
          </a:p>
          <a:p>
            <a:pPr>
              <a:buNone/>
            </a:pPr>
            <a:r>
              <a:rPr lang="en-US" sz="5538" dirty="0" smtClean="0"/>
              <a:t>     Satsuma-Iwo-</a:t>
            </a:r>
            <a:r>
              <a:rPr lang="en-US" sz="5538" dirty="0" err="1" smtClean="0"/>
              <a:t>shima</a:t>
            </a:r>
            <a:endParaRPr lang="ja-JP" altLang="en-US" sz="5538" dirty="0" smtClean="0"/>
          </a:p>
          <a:p>
            <a:pPr>
              <a:buNone/>
            </a:pPr>
            <a:r>
              <a:rPr lang="en-US" sz="5538" dirty="0" smtClean="0"/>
              <a:t> </a:t>
            </a:r>
            <a:endParaRPr lang="en-US" altLang="ja-JP" sz="5538" b="1" dirty="0" smtClean="0"/>
          </a:p>
          <a:p>
            <a:pPr>
              <a:buNone/>
            </a:pPr>
            <a:endParaRPr lang="ja-JP" altLang="en-US" sz="5538" dirty="0" smtClean="0"/>
          </a:p>
          <a:p>
            <a:pPr>
              <a:buNone/>
            </a:pPr>
            <a:r>
              <a:rPr lang="en-US" sz="5538" dirty="0" smtClean="0"/>
              <a:t>      </a:t>
            </a:r>
            <a:r>
              <a:rPr lang="en-US" sz="5538" u="heavy" dirty="0" smtClean="0"/>
              <a:t>--------------------------------------------------------------------------------------------------------------------------------------- </a:t>
            </a:r>
            <a:endParaRPr lang="ja-JP" altLang="en-US" sz="5538" u="heavy" dirty="0" smtClean="0"/>
          </a:p>
          <a:p>
            <a:pPr>
              <a:buNone/>
            </a:pPr>
            <a:r>
              <a:rPr lang="en-US" sz="8000" dirty="0" smtClean="0"/>
              <a:t>                Eye </a:t>
            </a:r>
            <a:r>
              <a:rPr lang="en-US" sz="8000" dirty="0" err="1" smtClean="0"/>
              <a:t>observ</a:t>
            </a:r>
            <a:r>
              <a:rPr lang="en-US" sz="8000" dirty="0" smtClean="0"/>
              <a:t>.  ▶ Drilling  ▶  Prospecting </a:t>
            </a:r>
            <a:r>
              <a:rPr lang="en-US" altLang="ja-JP" sz="8000" dirty="0" smtClean="0"/>
              <a:t>▶ </a:t>
            </a:r>
            <a:r>
              <a:rPr lang="en-US" sz="8000" dirty="0" err="1" smtClean="0"/>
              <a:t>Muon</a:t>
            </a:r>
            <a:r>
              <a:rPr lang="en-US" sz="8000" dirty="0" smtClean="0"/>
              <a:t> radiography</a:t>
            </a:r>
            <a:endParaRPr lang="ja-JP" altLang="en-US" sz="8000" dirty="0" smtClean="0"/>
          </a:p>
          <a:p>
            <a:pPr>
              <a:buNone/>
            </a:pPr>
            <a:endParaRPr lang="ja-JP" altLang="en-US" sz="5538" dirty="0" smtClean="0"/>
          </a:p>
          <a:p>
            <a:pPr>
              <a:buNone/>
            </a:pPr>
            <a:r>
              <a:rPr lang="en-US" altLang="ja-JP" sz="5538" dirty="0" smtClean="0"/>
              <a:t>                 </a:t>
            </a:r>
            <a:r>
              <a:rPr lang="en-US" altLang="ja-JP" sz="8000" b="1" dirty="0" smtClean="0"/>
              <a:t>Magma </a:t>
            </a:r>
            <a:r>
              <a:rPr lang="en-US" altLang="ja-JP" sz="8000" b="1" dirty="0" err="1" smtClean="0"/>
              <a:t>〜</a:t>
            </a:r>
            <a:r>
              <a:rPr lang="en-US" altLang="ja-JP" sz="8000" b="1" dirty="0" smtClean="0"/>
              <a:t> Lava          </a:t>
            </a:r>
            <a:endParaRPr lang="ja-JP" altLang="en-US" sz="8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76400"/>
            <a:ext cx="8229600" cy="1143000"/>
          </a:xfrm>
        </p:spPr>
        <p:txBody>
          <a:bodyPr>
            <a:noAutofit/>
          </a:bodyPr>
          <a:lstStyle/>
          <a:p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2400" b="1" dirty="0" err="1" smtClean="0"/>
              <a:t>Usu</a:t>
            </a:r>
            <a:r>
              <a:rPr lang="en-US" sz="2400" b="1" dirty="0" smtClean="0"/>
              <a:t> </a:t>
            </a:r>
            <a:r>
              <a:rPr lang="en-US" sz="2400" b="1" dirty="0"/>
              <a:t>volcano, Hokkaido</a:t>
            </a:r>
            <a:r>
              <a:rPr lang="ja-JP" altLang="en-US" sz="1400" dirty="0"/>
              <a:t/>
            </a:r>
            <a:br>
              <a:rPr lang="ja-JP" altLang="en-US" sz="1400" dirty="0"/>
            </a:br>
            <a:r>
              <a:rPr lang="en-US" sz="1400" b="1" dirty="0"/>
              <a:t> </a:t>
            </a:r>
            <a:r>
              <a:rPr lang="ja-JP" altLang="en-US" sz="1400" dirty="0"/>
              <a:t/>
            </a:r>
            <a:br>
              <a:rPr lang="ja-JP" altLang="en-US" sz="1400" dirty="0"/>
            </a:br>
            <a:r>
              <a:rPr lang="en-US" sz="1600" dirty="0"/>
              <a:t>  </a:t>
            </a:r>
            <a:r>
              <a:rPr lang="en-US" sz="1600" dirty="0" smtClean="0"/>
              <a:t> </a:t>
            </a:r>
            <a:r>
              <a:rPr lang="ja-JP" altLang="en-US" sz="1400" dirty="0" smtClean="0"/>
              <a:t/>
            </a:r>
            <a:br>
              <a:rPr lang="ja-JP" altLang="en-US" sz="1400" dirty="0" smtClean="0"/>
            </a:br>
            <a:r>
              <a:rPr lang="en-US" sz="1400" dirty="0"/>
              <a:t> </a:t>
            </a:r>
            <a:r>
              <a:rPr lang="ja-JP" altLang="en-US" sz="1400" dirty="0"/>
              <a:t/>
            </a:r>
            <a:br>
              <a:rPr lang="ja-JP" altLang="en-US" sz="1400" dirty="0"/>
            </a:br>
            <a:r>
              <a:rPr lang="en-US" sz="1400" dirty="0"/>
              <a:t> </a:t>
            </a:r>
            <a:r>
              <a:rPr lang="ja-JP" altLang="en-US" sz="1400" dirty="0"/>
              <a:t/>
            </a:r>
            <a:br>
              <a:rPr lang="ja-JP" altLang="en-US" sz="1400" dirty="0"/>
            </a:br>
            <a:r>
              <a:rPr lang="en-US" sz="1400" dirty="0" smtClean="0"/>
              <a:t> </a:t>
            </a:r>
            <a:r>
              <a:rPr lang="ja-JP" altLang="en-US" sz="1400" dirty="0" smtClean="0"/>
              <a:t/>
            </a:r>
            <a:br>
              <a:rPr lang="ja-JP" altLang="en-US" sz="1400" dirty="0" smtClean="0"/>
            </a:br>
            <a:r>
              <a:rPr lang="en-US" sz="1400" dirty="0" smtClean="0"/>
              <a:t> </a:t>
            </a:r>
            <a:r>
              <a:rPr lang="ja-JP" altLang="en-US" sz="1400" dirty="0" smtClean="0"/>
              <a:t/>
            </a:r>
            <a:br>
              <a:rPr lang="ja-JP" altLang="en-US" sz="1400" dirty="0" smtClean="0"/>
            </a:br>
            <a:r>
              <a:rPr lang="en-US" sz="1400" dirty="0"/>
              <a:t> </a:t>
            </a:r>
            <a:r>
              <a:rPr lang="ja-JP" altLang="en-US" sz="1400" dirty="0"/>
              <a:t/>
            </a:r>
            <a:br>
              <a:rPr lang="ja-JP" altLang="en-US" sz="1400" dirty="0"/>
            </a:br>
            <a:r>
              <a:rPr lang="en-US" sz="1400" dirty="0" smtClean="0"/>
              <a:t> </a:t>
            </a:r>
            <a:r>
              <a:rPr lang="ja-JP" altLang="en-US" sz="1400" dirty="0" smtClean="0"/>
              <a:t/>
            </a:r>
            <a:br>
              <a:rPr lang="ja-JP" altLang="en-US" sz="1400" dirty="0" smtClean="0"/>
            </a:br>
            <a:r>
              <a:rPr lang="en-US" sz="1400" dirty="0"/>
              <a:t> </a:t>
            </a:r>
            <a:r>
              <a:rPr lang="ja-JP" altLang="en-US" sz="1400" dirty="0"/>
              <a:t/>
            </a:r>
            <a:br>
              <a:rPr lang="ja-JP" altLang="en-US" sz="1400" dirty="0"/>
            </a:br>
            <a:endParaRPr lang="ja-JP" altLang="en-US" sz="14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60000" y="612000"/>
            <a:ext cx="9906000" cy="4678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000" dirty="0" smtClean="0"/>
              <a:t> A) </a:t>
            </a:r>
            <a:r>
              <a:rPr lang="en-US" sz="1800" dirty="0" smtClean="0"/>
              <a:t>Upheaval without eruptions in 1944     (YH)</a:t>
            </a:r>
            <a:endParaRPr lang="ja-JP" altLang="en-US" sz="1800" dirty="0" smtClean="0"/>
          </a:p>
          <a:p>
            <a:pPr>
              <a:buNone/>
            </a:pPr>
            <a:r>
              <a:rPr lang="en-US" sz="1800" dirty="0" smtClean="0"/>
              <a:t> </a:t>
            </a:r>
            <a:r>
              <a:rPr lang="en-US" sz="2000" dirty="0" smtClean="0"/>
              <a:t>B</a:t>
            </a:r>
            <a:r>
              <a:rPr lang="en-US" sz="1800" dirty="0" smtClean="0"/>
              <a:t>) Mound </a:t>
            </a:r>
            <a:r>
              <a:rPr lang="en-US" sz="1800" dirty="0"/>
              <a:t>(so called </a:t>
            </a:r>
            <a:r>
              <a:rPr lang="en-US" sz="1800" dirty="0" err="1"/>
              <a:t>cryptodome</a:t>
            </a:r>
            <a:r>
              <a:rPr lang="en-US" sz="1800" dirty="0"/>
              <a:t>) formation</a:t>
            </a:r>
            <a:r>
              <a:rPr lang="en-US" sz="1800" dirty="0" smtClean="0"/>
              <a:t> with eruptions in </a:t>
            </a:r>
            <a:r>
              <a:rPr lang="en-US" sz="1800" dirty="0"/>
              <a:t>1910  </a:t>
            </a:r>
            <a:r>
              <a:rPr lang="en-US" sz="1800" dirty="0" smtClean="0"/>
              <a:t> (MS: Meiji</a:t>
            </a:r>
            <a:r>
              <a:rPr lang="en-US" sz="1800" dirty="0"/>
              <a:t>-</a:t>
            </a:r>
            <a:r>
              <a:rPr lang="en-US" sz="1800" dirty="0" err="1"/>
              <a:t>Shinzan</a:t>
            </a:r>
            <a:r>
              <a:rPr lang="en-US" sz="1800" dirty="0"/>
              <a:t>)</a:t>
            </a:r>
            <a:endParaRPr lang="ja-JP" altLang="en-US" sz="1800" dirty="0" smtClean="0"/>
          </a:p>
          <a:p>
            <a:pPr>
              <a:buNone/>
            </a:pPr>
            <a:r>
              <a:rPr lang="en-US" sz="2000" dirty="0" smtClean="0"/>
              <a:t> C)</a:t>
            </a:r>
            <a:r>
              <a:rPr lang="en-US" sz="1800" dirty="0" smtClean="0"/>
              <a:t> Dome </a:t>
            </a:r>
            <a:r>
              <a:rPr lang="en-US" sz="1800" dirty="0"/>
              <a:t>formation</a:t>
            </a:r>
            <a:r>
              <a:rPr lang="en-US" sz="1800" dirty="0" smtClean="0"/>
              <a:t> in 1944    (SS: Showa</a:t>
            </a:r>
            <a:r>
              <a:rPr lang="en-US" sz="1800" dirty="0"/>
              <a:t>-</a:t>
            </a:r>
            <a:r>
              <a:rPr lang="en-US" sz="1800" dirty="0" err="1"/>
              <a:t>Shinzan</a:t>
            </a:r>
            <a:r>
              <a:rPr lang="en-US" sz="1800" dirty="0"/>
              <a:t>)</a:t>
            </a:r>
            <a:endParaRPr lang="ja-JP" altLang="en-US" sz="1800" dirty="0"/>
          </a:p>
          <a:p>
            <a:pPr>
              <a:buNone/>
            </a:pPr>
            <a:r>
              <a:rPr lang="en-US" sz="1800" dirty="0"/>
              <a:t> </a:t>
            </a:r>
            <a:endParaRPr lang="ja-JP" altLang="en-US" sz="1800" dirty="0"/>
          </a:p>
          <a:p>
            <a:pPr>
              <a:buNone/>
            </a:pPr>
            <a:r>
              <a:rPr lang="en-US" altLang="ja-JP" dirty="0" smtClean="0"/>
              <a:t>                                                                </a:t>
            </a:r>
          </a:p>
          <a:p>
            <a:pPr>
              <a:buNone/>
            </a:pPr>
            <a:r>
              <a:rPr lang="en-US" altLang="ja-JP" dirty="0" smtClean="0"/>
              <a:t>                     </a:t>
            </a:r>
          </a:p>
          <a:p>
            <a:pPr>
              <a:buNone/>
            </a:pPr>
            <a:r>
              <a:rPr lang="en-US" altLang="ja-JP" dirty="0" smtClean="0"/>
              <a:t>                                                                             </a:t>
            </a:r>
            <a:endParaRPr lang="ja-JP" altLang="en-US" dirty="0"/>
          </a:p>
        </p:txBody>
      </p:sp>
      <p:pic>
        <p:nvPicPr>
          <p:cNvPr id="4" name="図 3" descr=":Usu-地形図"/>
          <p:cNvPicPr/>
          <p:nvPr/>
        </p:nvPicPr>
        <p:blipFill>
          <a:blip r:embed="rId2"/>
          <a:srcRect l="7258" t="11976" r="4839" b="39350"/>
          <a:stretch>
            <a:fillRect/>
          </a:stretch>
        </p:blipFill>
        <p:spPr bwMode="auto">
          <a:xfrm>
            <a:off x="1524000" y="1875600"/>
            <a:ext cx="6246495" cy="489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26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sz="3556" dirty="0" smtClean="0"/>
              <a:t>(A)                      YH  mound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ja-JP" altLang="en-US" dirty="0"/>
          </a:p>
        </p:txBody>
      </p:sp>
      <p:pic>
        <p:nvPicPr>
          <p:cNvPr id="6" name="コンテンツ プレースホルダ 5" descr="YH mound cor."/>
          <p:cNvPicPr>
            <a:picLocks noGrp="1" noChangeAspect="1"/>
          </p:cNvPicPr>
          <p:nvPr>
            <p:ph idx="1"/>
          </p:nvPr>
        </p:nvPicPr>
        <p:blipFill>
          <a:blip r:embed="rId2"/>
          <a:srcRect l="14288" t="5894" r="-25003" b="61463"/>
          <a:stretch>
            <a:fillRect/>
          </a:stretch>
        </p:blipFill>
        <p:spPr>
          <a:xfrm>
            <a:off x="565200" y="2057400"/>
            <a:ext cx="7867094" cy="3279443"/>
          </a:xfrm>
        </p:spPr>
      </p:pic>
      <p:pic>
        <p:nvPicPr>
          <p:cNvPr id="7" name="図 6" descr="Sezawa's curve"/>
          <p:cNvPicPr>
            <a:picLocks noChangeAspect="1"/>
          </p:cNvPicPr>
          <p:nvPr/>
        </p:nvPicPr>
        <p:blipFill>
          <a:blip r:embed="rId3"/>
          <a:srcRect l="5953" t="9262" r="50006" b="44624"/>
          <a:stretch>
            <a:fillRect/>
          </a:stretch>
        </p:blipFill>
        <p:spPr>
          <a:xfrm>
            <a:off x="5389200" y="1450800"/>
            <a:ext cx="3428887" cy="50767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8928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 (B)                    MS mound</a:t>
            </a:r>
            <a:endParaRPr lang="ja-JP" altLang="en-US" sz="3200" dirty="0"/>
          </a:p>
        </p:txBody>
      </p:sp>
      <p:pic>
        <p:nvPicPr>
          <p:cNvPr id="4" name="コンテンツ プレースホルダ 3" descr="Fig.8 bis"/>
          <p:cNvPicPr>
            <a:picLocks noGrp="1" noChangeAspect="1"/>
          </p:cNvPicPr>
          <p:nvPr>
            <p:ph idx="1"/>
          </p:nvPr>
        </p:nvPicPr>
        <p:blipFill>
          <a:blip r:embed="rId2"/>
          <a:srcRect l="15478" t="12629" r="4763" b="38730"/>
          <a:stretch>
            <a:fillRect/>
          </a:stretch>
        </p:blipFill>
        <p:spPr>
          <a:xfrm>
            <a:off x="1666800" y="1411200"/>
            <a:ext cx="7114255" cy="613529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2528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(C)              SS-dome</a:t>
            </a:r>
            <a:endParaRPr lang="ja-JP" altLang="en-US" sz="3200" dirty="0"/>
          </a:p>
        </p:txBody>
      </p:sp>
      <p:pic>
        <p:nvPicPr>
          <p:cNvPr id="4" name="コンテンツ プレースホルダ 3" descr="image014.gif"/>
          <p:cNvPicPr>
            <a:picLocks noGrp="1" noChangeAspect="1"/>
          </p:cNvPicPr>
          <p:nvPr>
            <p:ph idx="1"/>
          </p:nvPr>
        </p:nvPicPr>
        <p:blipFill>
          <a:blip r:embed="rId2"/>
          <a:srcRect l="5857" t="22827" r="-57103" b="18676"/>
          <a:stretch>
            <a:fillRect/>
          </a:stretch>
        </p:blipFill>
        <p:spPr>
          <a:xfrm>
            <a:off x="277200" y="1476000"/>
            <a:ext cx="8088193" cy="4414459"/>
          </a:xfrm>
        </p:spPr>
      </p:pic>
      <p:pic>
        <p:nvPicPr>
          <p:cNvPr id="5" name="図 4" descr="SS dome uplift"/>
          <p:cNvPicPr>
            <a:picLocks noChangeAspect="1"/>
          </p:cNvPicPr>
          <p:nvPr/>
        </p:nvPicPr>
        <p:blipFill>
          <a:blip r:embed="rId3"/>
          <a:srcRect t="16839" r="58341" b="42940"/>
          <a:stretch>
            <a:fillRect/>
          </a:stretch>
        </p:blipFill>
        <p:spPr>
          <a:xfrm>
            <a:off x="5115600" y="1501200"/>
            <a:ext cx="3841804" cy="52451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 smtClean="0"/>
              <a:t>Three types of dome intrusion on </a:t>
            </a:r>
            <a:r>
              <a:rPr lang="en-US" altLang="ja-JP" sz="2800" dirty="0" err="1" smtClean="0"/>
              <a:t>Usu</a:t>
            </a:r>
            <a:r>
              <a:rPr lang="en-US" altLang="ja-JP" sz="2800" dirty="0" smtClean="0"/>
              <a:t> volcano</a:t>
            </a:r>
            <a:endParaRPr lang="ja-JP" altLang="en-US" sz="2800" dirty="0"/>
          </a:p>
        </p:txBody>
      </p:sp>
      <p:pic>
        <p:nvPicPr>
          <p:cNvPr id="4" name="コンテンツ プレースホルダ 3" descr="Usu activities A,B,C"/>
          <p:cNvPicPr>
            <a:picLocks noGrp="1" noChangeAspect="1"/>
          </p:cNvPicPr>
          <p:nvPr>
            <p:ph idx="1"/>
          </p:nvPr>
        </p:nvPicPr>
        <p:blipFill>
          <a:blip r:embed="rId2"/>
          <a:srcRect t="24417" b="24417"/>
          <a:stretch>
            <a:fillRect/>
          </a:stretch>
        </p:blipFill>
        <p:spPr>
          <a:xfrm>
            <a:off x="900000" y="1450800"/>
            <a:ext cx="7861402" cy="568807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800" dirty="0" smtClean="0"/>
              <a:t>Volcanic structures as targets of </a:t>
            </a:r>
            <a:r>
              <a:rPr lang="en-US" altLang="ja-JP" sz="2800" dirty="0" err="1" smtClean="0"/>
              <a:t>muography</a:t>
            </a:r>
            <a:endParaRPr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sz="2400" dirty="0" smtClean="0"/>
              <a:t>  Main cones : small,    </a:t>
            </a:r>
          </a:p>
          <a:p>
            <a:pPr>
              <a:buNone/>
            </a:pPr>
            <a:r>
              <a:rPr lang="en-US" altLang="ja-JP" sz="2400" dirty="0" smtClean="0"/>
              <a:t>                          large   ---------------  </a:t>
            </a:r>
            <a:r>
              <a:rPr lang="en-US" altLang="ja-JP" sz="2000" dirty="0" smtClean="0"/>
              <a:t>not always suitable</a:t>
            </a:r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  Parasites :  explosion craters,                    ]  </a:t>
            </a:r>
          </a:p>
          <a:p>
            <a:pPr>
              <a:buNone/>
            </a:pPr>
            <a:r>
              <a:rPr lang="en-US" altLang="ja-JP" sz="2400" dirty="0" smtClean="0"/>
              <a:t>                      cinder cones,                            ]   </a:t>
            </a:r>
            <a:r>
              <a:rPr lang="en-US" altLang="ja-JP" sz="2000" dirty="0" smtClean="0"/>
              <a:t>viscosity of magma</a:t>
            </a:r>
          </a:p>
          <a:p>
            <a:pPr>
              <a:buNone/>
            </a:pPr>
            <a:r>
              <a:rPr lang="en-US" altLang="ja-JP" sz="2400" dirty="0" smtClean="0"/>
              <a:t>                      lava domes and spines,          ]</a:t>
            </a:r>
          </a:p>
          <a:p>
            <a:pPr>
              <a:buNone/>
            </a:pPr>
            <a:r>
              <a:rPr lang="en-US" altLang="ja-JP" sz="2400" dirty="0" smtClean="0"/>
              <a:t>                      mounds                                     ]</a:t>
            </a:r>
          </a:p>
          <a:p>
            <a:pPr>
              <a:buNone/>
            </a:pPr>
            <a:r>
              <a:rPr lang="en-US" altLang="ja-JP" sz="2400" dirty="0" smtClean="0"/>
              <a:t>        </a:t>
            </a:r>
            <a:r>
              <a:rPr lang="en-US" altLang="ja-JP" sz="2400" dirty="0" smtClean="0">
                <a:solidFill>
                  <a:srgbClr val="FF0000"/>
                </a:solidFill>
              </a:rPr>
              <a:t>Parasites are all monogenetic.</a:t>
            </a:r>
          </a:p>
          <a:p>
            <a:pPr>
              <a:buNone/>
            </a:pPr>
            <a:r>
              <a:rPr lang="en-US" altLang="ja-JP" sz="2400" dirty="0" smtClean="0"/>
              <a:t> </a:t>
            </a:r>
            <a:r>
              <a:rPr lang="en-US" altLang="ja-JP" dirty="0" smtClean="0"/>
              <a:t>                        </a:t>
            </a:r>
            <a:endParaRPr lang="ja-JP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 smtClean="0"/>
              <a:t>Tilt of the summit part (NM) in 1977</a:t>
            </a:r>
            <a:endParaRPr lang="ja-JP" altLang="en-US" sz="2800" dirty="0"/>
          </a:p>
        </p:txBody>
      </p:sp>
      <p:pic>
        <p:nvPicPr>
          <p:cNvPr id="4" name="コンテンツ プレースホルダ 3" descr="Usu '77 Tilt"/>
          <p:cNvPicPr>
            <a:picLocks noGrp="1" noChangeAspect="1"/>
          </p:cNvPicPr>
          <p:nvPr>
            <p:ph idx="1"/>
          </p:nvPr>
        </p:nvPicPr>
        <p:blipFill>
          <a:blip r:embed="rId2"/>
          <a:srcRect t="19365" b="27785"/>
          <a:stretch>
            <a:fillRect/>
          </a:stretch>
        </p:blipFill>
        <p:spPr>
          <a:xfrm>
            <a:off x="762000" y="1417638"/>
            <a:ext cx="6576365" cy="491490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525</Words>
  <Application>Microsoft Macintosh PowerPoint</Application>
  <PresentationFormat>画面に合わせる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Office テーマ</vt:lpstr>
      <vt:lpstr> Volcanology for muographers  --- Case studies on Usu volcano, Hokkaido --- </vt:lpstr>
      <vt:lpstr>Modern Volcanology</vt:lpstr>
      <vt:lpstr>         Usu volcano, Hokkaido                     </vt:lpstr>
      <vt:lpstr>(A)                      YH  mound </vt:lpstr>
      <vt:lpstr> (B)                    MS mound</vt:lpstr>
      <vt:lpstr>(C)              SS-dome</vt:lpstr>
      <vt:lpstr>Three types of dome intrusion on Usu volcano</vt:lpstr>
      <vt:lpstr>Volcanic structures as targets of muography</vt:lpstr>
      <vt:lpstr>Tilt of the summit part (NM) in 1977</vt:lpstr>
      <vt:lpstr>The 1944 lava dome (SS) Secular changes of fumarole temp. and dme height </vt:lpstr>
      <vt:lpstr>A definition of lava domes </vt:lpstr>
      <vt:lpstr>A model of parasite formation</vt:lpstr>
      <vt:lpstr>Three examples of twin parasitic vents on  Sakurajima volcano, Kyushu</vt:lpstr>
      <vt:lpstr>Twin parasitic vents formed in the 1973 eruption of Tyatya  volcano, Kunashir (Nakagawa et al., 2002)</vt:lpstr>
      <vt:lpstr>One of the next targets of muography beneath volcanoes </vt:lpstr>
      <vt:lpstr>スライド 16</vt:lpstr>
    </vt:vector>
  </TitlesOfParts>
  <Company>The Japan Academy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Muon Radiography on Volcanoes </dc:title>
  <dc:creator>横山 泉</dc:creator>
  <cp:lastModifiedBy>横山 泉</cp:lastModifiedBy>
  <cp:revision>132</cp:revision>
  <dcterms:created xsi:type="dcterms:W3CDTF">2013-07-25T21:33:36Z</dcterms:created>
  <dcterms:modified xsi:type="dcterms:W3CDTF">2013-07-25T21:36:54Z</dcterms:modified>
</cp:coreProperties>
</file>