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9" r:id="rId8"/>
    <p:sldId id="273" r:id="rId9"/>
    <p:sldId id="264" r:id="rId10"/>
    <p:sldId id="267" r:id="rId11"/>
    <p:sldId id="268" r:id="rId12"/>
    <p:sldId id="270" r:id="rId13"/>
    <p:sldId id="272" r:id="rId14"/>
    <p:sldId id="274" r:id="rId15"/>
    <p:sldId id="278" r:id="rId16"/>
    <p:sldId id="277" r:id="rId17"/>
    <p:sldId id="275" r:id="rId18"/>
    <p:sldId id="276" r:id="rId1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022" autoAdjust="0"/>
    <p:restoredTop sz="94660"/>
  </p:normalViewPr>
  <p:slideViewPr>
    <p:cSldViewPr snapToObjects="1">
      <p:cViewPr varScale="1">
        <p:scale>
          <a:sx n="145" d="100"/>
          <a:sy n="145" d="100"/>
        </p:scale>
        <p:origin x="-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13.7.15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13.7.15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13.7.15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68E-B290-7548-B5E4-CBB372B37FEC}" type="datetimeFigureOut">
              <a:rPr lang="ja-JP" altLang="en-US" smtClean="0"/>
              <a:pPr/>
              <a:t>13.7.15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A68E-B290-7548-B5E4-CBB372B37FEC}" type="datetimeFigureOut">
              <a:rPr lang="ja-JP" altLang="en-US" smtClean="0"/>
              <a:pPr/>
              <a:t>13.7.15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2700-7C17-764B-8311-112DDF5FB7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err="1" smtClean="0"/>
              <a:t>Muography</a:t>
            </a:r>
            <a:r>
              <a:rPr lang="en-US" altLang="ja-JP" dirty="0" smtClean="0"/>
              <a:t> on Volcanoes 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July 26, 2013</a:t>
            </a:r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892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(B)                        MS mound</a:t>
            </a:r>
            <a:endParaRPr lang="ja-JP" altLang="en-US" sz="3200" dirty="0"/>
          </a:p>
        </p:txBody>
      </p:sp>
      <p:pic>
        <p:nvPicPr>
          <p:cNvPr id="4" name="コンテンツ プレースホルダ 3" descr="Fig.8 bis"/>
          <p:cNvPicPr>
            <a:picLocks noGrp="1" noChangeAspect="1"/>
          </p:cNvPicPr>
          <p:nvPr>
            <p:ph idx="1"/>
          </p:nvPr>
        </p:nvPicPr>
        <p:blipFill>
          <a:blip r:embed="rId2"/>
          <a:srcRect l="15478" t="12629" r="4763" b="38730"/>
          <a:stretch>
            <a:fillRect/>
          </a:stretch>
        </p:blipFill>
        <p:spPr>
          <a:xfrm>
            <a:off x="1666800" y="1411200"/>
            <a:ext cx="7114255" cy="613529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 smtClean="0"/>
              <a:t>High gravity anomalies over MS</a:t>
            </a:r>
            <a:endParaRPr lang="ja-JP" altLang="en-US" sz="2000" dirty="0"/>
          </a:p>
        </p:txBody>
      </p:sp>
      <p:pic>
        <p:nvPicPr>
          <p:cNvPr id="4" name="コンテンツ プレースホルダ 3" descr="htIY Fig. 9"/>
          <p:cNvPicPr>
            <a:picLocks noGrp="1" noChangeAspect="1"/>
          </p:cNvPicPr>
          <p:nvPr>
            <p:ph idx="1"/>
          </p:nvPr>
        </p:nvPicPr>
        <p:blipFill>
          <a:blip r:embed="rId2"/>
          <a:srcRect t="11787" b="42098"/>
          <a:stretch>
            <a:fillRect/>
          </a:stretch>
        </p:blipFill>
        <p:spPr>
          <a:xfrm>
            <a:off x="720000" y="1429200"/>
            <a:ext cx="8390534" cy="54716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A definition of lava domes  </a:t>
            </a:r>
            <a:endParaRPr lang="ja-JP" altLang="en-US" sz="2400" dirty="0"/>
          </a:p>
        </p:txBody>
      </p:sp>
      <p:pic>
        <p:nvPicPr>
          <p:cNvPr id="4" name="コンテンツ プレースホルダ 3" descr="特にCryptodome"/>
          <p:cNvPicPr>
            <a:picLocks noGrp="1" noChangeAspect="1"/>
          </p:cNvPicPr>
          <p:nvPr>
            <p:ph idx="1"/>
          </p:nvPr>
        </p:nvPicPr>
        <p:blipFill>
          <a:blip r:embed="rId2"/>
          <a:srcRect t="9262" b="33678"/>
          <a:stretch>
            <a:fillRect/>
          </a:stretch>
        </p:blipFill>
        <p:spPr>
          <a:xfrm>
            <a:off x="928800" y="1126800"/>
            <a:ext cx="7105498" cy="57333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52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(C)              SS-dome</a:t>
            </a:r>
            <a:endParaRPr lang="ja-JP" altLang="en-US" sz="3200" dirty="0"/>
          </a:p>
        </p:txBody>
      </p:sp>
      <p:pic>
        <p:nvPicPr>
          <p:cNvPr id="4" name="コンテンツ プレースホルダ 3" descr="image014.gif"/>
          <p:cNvPicPr>
            <a:picLocks noGrp="1" noChangeAspect="1"/>
          </p:cNvPicPr>
          <p:nvPr>
            <p:ph idx="1"/>
          </p:nvPr>
        </p:nvPicPr>
        <p:blipFill>
          <a:blip r:embed="rId2"/>
          <a:srcRect l="5857" t="22827" r="-57103" b="18676"/>
          <a:stretch>
            <a:fillRect/>
          </a:stretch>
        </p:blipFill>
        <p:spPr>
          <a:xfrm>
            <a:off x="277200" y="1476000"/>
            <a:ext cx="8088193" cy="4414459"/>
          </a:xfrm>
        </p:spPr>
      </p:pic>
      <p:pic>
        <p:nvPicPr>
          <p:cNvPr id="5" name="図 4" descr="SS dome uplift"/>
          <p:cNvPicPr>
            <a:picLocks noChangeAspect="1"/>
          </p:cNvPicPr>
          <p:nvPr/>
        </p:nvPicPr>
        <p:blipFill>
          <a:blip r:embed="rId3"/>
          <a:srcRect t="16839" r="58341" b="42940"/>
          <a:stretch>
            <a:fillRect/>
          </a:stretch>
        </p:blipFill>
        <p:spPr>
          <a:xfrm>
            <a:off x="5115600" y="1501200"/>
            <a:ext cx="3841804" cy="52451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Three types of dome intrusion on </a:t>
            </a:r>
            <a:r>
              <a:rPr lang="en-US" altLang="ja-JP" sz="2800" dirty="0" err="1" smtClean="0"/>
              <a:t>Usu</a:t>
            </a:r>
            <a:r>
              <a:rPr lang="en-US" altLang="ja-JP" sz="2800" dirty="0" smtClean="0"/>
              <a:t> volcano</a:t>
            </a:r>
            <a:endParaRPr lang="ja-JP" altLang="en-US" sz="2800" dirty="0"/>
          </a:p>
        </p:txBody>
      </p:sp>
      <p:pic>
        <p:nvPicPr>
          <p:cNvPr id="4" name="コンテンツ プレースホルダ 3" descr="Usu activities A,B,C"/>
          <p:cNvPicPr>
            <a:picLocks noGrp="1" noChangeAspect="1"/>
          </p:cNvPicPr>
          <p:nvPr>
            <p:ph idx="1"/>
          </p:nvPr>
        </p:nvPicPr>
        <p:blipFill>
          <a:blip r:embed="rId2"/>
          <a:srcRect t="24417" b="24417"/>
          <a:stretch>
            <a:fillRect/>
          </a:stretch>
        </p:blipFill>
        <p:spPr>
          <a:xfrm>
            <a:off x="900000" y="1450800"/>
            <a:ext cx="7861402" cy="568807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The 1944 lava dome (SS)</a:t>
            </a:r>
            <a:br>
              <a:rPr lang="en-US" altLang="ja-JP" sz="2400" dirty="0" smtClean="0"/>
            </a:br>
            <a:r>
              <a:rPr lang="en-US" altLang="ja-JP" sz="2400" dirty="0" smtClean="0"/>
              <a:t>Secular changes of </a:t>
            </a:r>
            <a:r>
              <a:rPr lang="en-US" altLang="ja-JP" sz="2400" dirty="0" err="1" smtClean="0"/>
              <a:t>fumarole</a:t>
            </a:r>
            <a:r>
              <a:rPr lang="en-US" altLang="ja-JP" sz="2400" dirty="0" smtClean="0"/>
              <a:t> temp. and </a:t>
            </a:r>
            <a:r>
              <a:rPr lang="en-US" altLang="ja-JP" sz="2400" dirty="0" err="1" smtClean="0"/>
              <a:t>dme</a:t>
            </a:r>
            <a:r>
              <a:rPr lang="en-US" altLang="ja-JP" sz="2400" dirty="0" smtClean="0"/>
              <a:t> height </a:t>
            </a:r>
            <a:endParaRPr lang="ja-JP" altLang="en-US" sz="2400" dirty="0"/>
          </a:p>
        </p:txBody>
      </p:sp>
      <p:pic>
        <p:nvPicPr>
          <p:cNvPr id="4" name="コンテンツ プレースホルダ 3" descr="SS dome 経年変化"/>
          <p:cNvPicPr>
            <a:picLocks noGrp="1" noChangeAspect="1"/>
          </p:cNvPicPr>
          <p:nvPr>
            <p:ph idx="1"/>
          </p:nvPr>
        </p:nvPicPr>
        <p:blipFill>
          <a:blip r:embed="rId2"/>
          <a:srcRect t="40414" b="27785"/>
          <a:stretch>
            <a:fillRect/>
          </a:stretch>
        </p:blipFill>
        <p:spPr>
          <a:xfrm>
            <a:off x="0" y="1776815"/>
            <a:ext cx="9070848" cy="4079179"/>
          </a:xfrm>
          <a:scene3d>
            <a:camera prst="orthographicFront">
              <a:rot lat="0" lon="0" rev="21594000"/>
            </a:camera>
            <a:lightRig rig="threePt" dir="t"/>
          </a:scene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86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A definition of lava domes </a:t>
            </a:r>
            <a:endParaRPr lang="ja-JP" altLang="en-US" sz="2800" dirty="0"/>
          </a:p>
        </p:txBody>
      </p:sp>
      <p:pic>
        <p:nvPicPr>
          <p:cNvPr id="4" name="コンテンツ プレースホルダ 3" descr="特にCryptodome"/>
          <p:cNvPicPr>
            <a:picLocks noGrp="1" noChangeAspect="1"/>
          </p:cNvPicPr>
          <p:nvPr>
            <p:ph idx="1"/>
          </p:nvPr>
        </p:nvPicPr>
        <p:blipFill>
          <a:blip r:embed="rId2"/>
          <a:srcRect t="10104" b="34520"/>
          <a:stretch>
            <a:fillRect/>
          </a:stretch>
        </p:blipFill>
        <p:spPr>
          <a:xfrm>
            <a:off x="990000" y="1216800"/>
            <a:ext cx="7105498" cy="556416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Tilt of the summit part (NM) in 1977</a:t>
            </a:r>
            <a:endParaRPr lang="ja-JP" altLang="en-US" sz="2800" dirty="0"/>
          </a:p>
        </p:txBody>
      </p:sp>
      <p:pic>
        <p:nvPicPr>
          <p:cNvPr id="4" name="コンテンツ プレースホルダ 3" descr="Usu '77 Tilt"/>
          <p:cNvPicPr>
            <a:picLocks noGrp="1" noChangeAspect="1"/>
          </p:cNvPicPr>
          <p:nvPr>
            <p:ph idx="1"/>
          </p:nvPr>
        </p:nvPicPr>
        <p:blipFill>
          <a:blip r:embed="rId2"/>
          <a:srcRect t="19365" b="27785"/>
          <a:stretch>
            <a:fillRect/>
          </a:stretch>
        </p:blipFill>
        <p:spPr>
          <a:xfrm>
            <a:off x="1080000" y="1598400"/>
            <a:ext cx="6576365" cy="491490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      Thank you very much for your attention.</a:t>
            </a:r>
            <a:endParaRPr lang="ja-JP" altLang="en-US" dirty="0" smtClean="0"/>
          </a:p>
          <a:p>
            <a:endParaRPr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11" dirty="0"/>
              <a:t>Development of </a:t>
            </a:r>
            <a:r>
              <a:rPr lang="en-US" sz="3111" dirty="0" err="1"/>
              <a:t>Volcanology</a:t>
            </a:r>
            <a:r>
              <a:rPr lang="ja-JP" altLang="en-US" dirty="0"/>
              <a:t/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err="1"/>
              <a:t>Santorini</a:t>
            </a:r>
            <a:r>
              <a:rPr lang="en-US" sz="6400" dirty="0"/>
              <a:t> caldera (</a:t>
            </a:r>
            <a:r>
              <a:rPr lang="en-US" sz="6400" dirty="0" err="1"/>
              <a:t>Thera</a:t>
            </a:r>
            <a:r>
              <a:rPr lang="en-US" sz="6400" dirty="0"/>
              <a:t>)             </a:t>
            </a:r>
            <a:r>
              <a:rPr lang="en-US" sz="6400" dirty="0" smtClean="0"/>
              <a:t>Outcrops (</a:t>
            </a:r>
            <a:r>
              <a:rPr lang="en-US" sz="6400" dirty="0" err="1" smtClean="0"/>
              <a:t>Neuman</a:t>
            </a:r>
            <a:r>
              <a:rPr lang="en-US" sz="6400" dirty="0" smtClean="0"/>
              <a:t> van Padang)  </a:t>
            </a:r>
            <a:endParaRPr lang="ja-JP" altLang="en-US" sz="6400" dirty="0"/>
          </a:p>
          <a:p>
            <a:r>
              <a:rPr lang="en-US" sz="6400" dirty="0"/>
              <a:t>                        </a:t>
            </a:r>
            <a:endParaRPr lang="ja-JP" altLang="en-US" sz="6400" dirty="0"/>
          </a:p>
          <a:p>
            <a:r>
              <a:rPr lang="en-US" sz="6400" dirty="0" err="1"/>
              <a:t>Vesuvio</a:t>
            </a:r>
            <a:r>
              <a:rPr lang="en-US" sz="6400" dirty="0" smtClean="0"/>
              <a:t>                    </a:t>
            </a:r>
            <a:r>
              <a:rPr lang="en-US" sz="6400" dirty="0"/>
              <a:t>0079               </a:t>
            </a:r>
            <a:r>
              <a:rPr lang="en-US" sz="6400" dirty="0" err="1"/>
              <a:t>Plinio</a:t>
            </a:r>
            <a:r>
              <a:rPr lang="en-US" sz="6400" dirty="0"/>
              <a:t> Jr.</a:t>
            </a:r>
            <a:endParaRPr lang="ja-JP" altLang="en-US" sz="6400" dirty="0"/>
          </a:p>
          <a:p>
            <a:r>
              <a:rPr lang="en-US" sz="6400" dirty="0"/>
              <a:t> </a:t>
            </a:r>
            <a:endParaRPr lang="ja-JP" altLang="en-US" sz="6400" dirty="0"/>
          </a:p>
          <a:p>
            <a:r>
              <a:rPr lang="en-US" sz="6400" dirty="0"/>
              <a:t>Stromboli </a:t>
            </a:r>
            <a:endParaRPr lang="ja-JP" altLang="en-US" sz="6400" dirty="0"/>
          </a:p>
          <a:p>
            <a:r>
              <a:rPr lang="en-US" sz="6400" dirty="0"/>
              <a:t> </a:t>
            </a:r>
            <a:endParaRPr lang="ja-JP" altLang="en-US" sz="6400" dirty="0"/>
          </a:p>
          <a:p>
            <a:r>
              <a:rPr lang="en-US" sz="6400" dirty="0"/>
              <a:t>-------------------------------------------------------------------------------------------</a:t>
            </a:r>
            <a:endParaRPr lang="ja-JP" altLang="en-US" sz="6400" dirty="0"/>
          </a:p>
          <a:p>
            <a:r>
              <a:rPr lang="en-US" sz="6400" dirty="0" err="1"/>
              <a:t>Jorullo</a:t>
            </a:r>
            <a:r>
              <a:rPr lang="en-US" sz="6400" dirty="0"/>
              <a:t> 1759 </a:t>
            </a:r>
            <a:r>
              <a:rPr lang="en-US" sz="6400" dirty="0" smtClean="0"/>
              <a:t>         250</a:t>
            </a:r>
            <a:r>
              <a:rPr lang="en-US" sz="6400" baseline="30000" dirty="0" smtClean="0"/>
              <a:t>th</a:t>
            </a:r>
            <a:r>
              <a:rPr lang="en-US" sz="6400" dirty="0" smtClean="0"/>
              <a:t> </a:t>
            </a:r>
            <a:r>
              <a:rPr lang="en-US" sz="6400" dirty="0" err="1"/>
              <a:t>Anni</a:t>
            </a:r>
            <a:r>
              <a:rPr lang="en-US" sz="6400" dirty="0"/>
              <a:t>.   </a:t>
            </a:r>
            <a:r>
              <a:rPr lang="en-US" sz="6400" dirty="0" smtClean="0"/>
              <a:t>                         Humboldt  </a:t>
            </a:r>
            <a:r>
              <a:rPr lang="en-US" sz="6400" dirty="0"/>
              <a:t>Alexander von </a:t>
            </a:r>
            <a:r>
              <a:rPr lang="en-US" sz="6400" dirty="0" smtClean="0"/>
              <a:t>(1769-1859</a:t>
            </a:r>
            <a:r>
              <a:rPr lang="en-US" sz="6400" dirty="0"/>
              <a:t>)</a:t>
            </a:r>
            <a:endParaRPr lang="ja-JP" altLang="en-US" sz="6400" dirty="0"/>
          </a:p>
          <a:p>
            <a:r>
              <a:rPr lang="en-US" sz="6400" dirty="0"/>
              <a:t>                        </a:t>
            </a:r>
            <a:r>
              <a:rPr lang="en-US" sz="6400" dirty="0" smtClean="0"/>
              <a:t>                                               Lyell Charles (1797-1875</a:t>
            </a:r>
            <a:r>
              <a:rPr lang="en-US" sz="6400" dirty="0"/>
              <a:t>)</a:t>
            </a:r>
            <a:endParaRPr lang="ja-JP" altLang="en-US" sz="6400" dirty="0"/>
          </a:p>
          <a:p>
            <a:r>
              <a:rPr lang="en-US" sz="6400" dirty="0"/>
              <a:t>Asama 1783  </a:t>
            </a:r>
            <a:r>
              <a:rPr lang="en-US" sz="6400" dirty="0" smtClean="0"/>
              <a:t>         </a:t>
            </a:r>
            <a:r>
              <a:rPr lang="en-US" sz="6400" dirty="0" err="1" smtClean="0"/>
              <a:t>Pyroclastic</a:t>
            </a:r>
            <a:r>
              <a:rPr lang="en-US" sz="6400" dirty="0" smtClean="0"/>
              <a:t> flows</a:t>
            </a:r>
            <a:endParaRPr lang="ja-JP" altLang="en-US" sz="6400" dirty="0" smtClean="0"/>
          </a:p>
          <a:p>
            <a:r>
              <a:rPr lang="en-US" sz="6400" dirty="0"/>
              <a:t> </a:t>
            </a:r>
            <a:endParaRPr lang="ja-JP" altLang="en-US" sz="6400" dirty="0"/>
          </a:p>
          <a:p>
            <a:r>
              <a:rPr lang="en-US" sz="6400" dirty="0" err="1"/>
              <a:t>Ries</a:t>
            </a:r>
            <a:r>
              <a:rPr lang="en-US" sz="6400" dirty="0"/>
              <a:t> </a:t>
            </a:r>
            <a:r>
              <a:rPr lang="en-US" sz="6400" dirty="0" err="1"/>
              <a:t>Kessel</a:t>
            </a:r>
            <a:r>
              <a:rPr lang="en-US" sz="6400" dirty="0"/>
              <a:t> (crypto-caldera)       </a:t>
            </a:r>
            <a:r>
              <a:rPr lang="en-US" sz="6400" dirty="0" err="1"/>
              <a:t>Suevite</a:t>
            </a:r>
            <a:endParaRPr lang="ja-JP" altLang="en-US" sz="6400" dirty="0"/>
          </a:p>
          <a:p>
            <a:r>
              <a:rPr lang="en-US" sz="6400" dirty="0"/>
              <a:t> </a:t>
            </a:r>
            <a:endParaRPr lang="ja-JP" altLang="en-US" sz="6400" dirty="0"/>
          </a:p>
          <a:p>
            <a:r>
              <a:rPr lang="en-US" sz="6400" u="heavy" dirty="0"/>
              <a:t>Krakatau 1883    </a:t>
            </a:r>
            <a:r>
              <a:rPr lang="en-US" sz="6400" u="heavy" dirty="0" smtClean="0"/>
              <a:t>                                                    </a:t>
            </a:r>
            <a:r>
              <a:rPr lang="en-US" sz="6400" u="heavy" dirty="0" err="1"/>
              <a:t>Verbeek</a:t>
            </a:r>
            <a:r>
              <a:rPr lang="en-US" sz="6400" u="heavy" dirty="0"/>
              <a:t> (1885), Roy. Soc. (1888)</a:t>
            </a:r>
            <a:r>
              <a:rPr lang="en-US" sz="6400" dirty="0" smtClean="0"/>
              <a:t> </a:t>
            </a:r>
          </a:p>
          <a:p>
            <a:endParaRPr lang="en-US" sz="6400" dirty="0" smtClean="0"/>
          </a:p>
          <a:p>
            <a:r>
              <a:rPr lang="en-US" sz="6400" dirty="0" smtClean="0"/>
              <a:t> </a:t>
            </a:r>
            <a:r>
              <a:rPr lang="en-US" sz="6400" b="1" dirty="0"/>
              <a:t>Modern </a:t>
            </a:r>
            <a:r>
              <a:rPr lang="en-US" sz="6400" b="1" dirty="0" err="1"/>
              <a:t>Volcanology</a:t>
            </a:r>
            <a:endParaRPr lang="ja-JP" altLang="en-US" sz="6400" dirty="0"/>
          </a:p>
          <a:p>
            <a:r>
              <a:rPr lang="en-US" sz="6400" b="1" dirty="0"/>
              <a:t> </a:t>
            </a:r>
            <a:endParaRPr lang="ja-JP" altLang="en-US" sz="6400" dirty="0"/>
          </a:p>
          <a:p>
            <a:r>
              <a:rPr lang="en-US" sz="6400" dirty="0"/>
              <a:t>Bandai  1888</a:t>
            </a:r>
            <a:endParaRPr lang="ja-JP" altLang="en-US" sz="6400" dirty="0" smtClean="0"/>
          </a:p>
          <a:p>
            <a:endParaRPr lang="ja-JP" alt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6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Modern </a:t>
            </a:r>
            <a:r>
              <a:rPr lang="en-US" altLang="ja-JP" sz="2800" dirty="0" err="1" smtClean="0"/>
              <a:t>Volcanology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525963"/>
          </a:xfrm>
        </p:spPr>
        <p:txBody>
          <a:bodyPr anchor="ctr">
            <a:normAutofit fontScale="25000" lnSpcReduction="20000"/>
          </a:bodyPr>
          <a:lstStyle/>
          <a:p>
            <a:pPr>
              <a:buNone/>
            </a:pPr>
            <a:r>
              <a:rPr lang="en-US" sz="5600" dirty="0" smtClean="0"/>
              <a:t> </a:t>
            </a:r>
          </a:p>
          <a:p>
            <a:pPr>
              <a:buNone/>
            </a:pPr>
            <a:r>
              <a:rPr lang="en-US" sz="5600" dirty="0" smtClean="0"/>
              <a:t>        Bandai             1888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       </a:t>
            </a:r>
            <a:r>
              <a:rPr lang="en-US" sz="5538" dirty="0" err="1" smtClean="0"/>
              <a:t>Tarumae</a:t>
            </a:r>
            <a:r>
              <a:rPr lang="en-US" sz="5538" dirty="0" smtClean="0"/>
              <a:t>        1909     Lava dome</a:t>
            </a:r>
          </a:p>
          <a:p>
            <a:pPr>
              <a:buNone/>
            </a:pPr>
            <a:r>
              <a:rPr lang="en-US" sz="5538" dirty="0" smtClean="0"/>
              <a:t>         </a:t>
            </a:r>
            <a:r>
              <a:rPr lang="en-US" sz="5538" dirty="0" err="1" smtClean="0"/>
              <a:t>Usu</a:t>
            </a:r>
            <a:r>
              <a:rPr lang="en-US" sz="5538" dirty="0" smtClean="0"/>
              <a:t>                  1910   “Mound”                                                </a:t>
            </a:r>
            <a:r>
              <a:rPr lang="en-US" sz="5538" dirty="0" err="1" smtClean="0"/>
              <a:t>Seismometric</a:t>
            </a:r>
            <a:r>
              <a:rPr lang="en-US" sz="5538" dirty="0" smtClean="0"/>
              <a:t> </a:t>
            </a:r>
            <a:r>
              <a:rPr lang="en-US" sz="5538" dirty="0" err="1" smtClean="0"/>
              <a:t>observ</a:t>
            </a:r>
            <a:r>
              <a:rPr lang="en-US" sz="5538" dirty="0" smtClean="0"/>
              <a:t>.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      </a:t>
            </a:r>
            <a:r>
              <a:rPr lang="en-US" sz="5538" dirty="0" err="1" smtClean="0"/>
              <a:t>Sakurajima</a:t>
            </a:r>
            <a:r>
              <a:rPr lang="en-US" sz="5538" dirty="0" smtClean="0"/>
              <a:t>      1914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                                                                                   AVO (Omori,   </a:t>
            </a:r>
            <a:r>
              <a:rPr lang="en-US" sz="5538" dirty="0" err="1" smtClean="0"/>
              <a:t>Minakami</a:t>
            </a:r>
            <a:r>
              <a:rPr lang="en-US" sz="5538" dirty="0" smtClean="0"/>
              <a:t>)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  </a:t>
            </a:r>
            <a:r>
              <a:rPr lang="en-US" sz="5538" dirty="0" err="1" smtClean="0"/>
              <a:t>　　Paricutin</a:t>
            </a:r>
            <a:r>
              <a:rPr lang="en-US" sz="5538" dirty="0" smtClean="0"/>
              <a:t>              1944   Scoria cone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        Showa-</a:t>
            </a:r>
            <a:r>
              <a:rPr lang="en-US" sz="5538" dirty="0" err="1" smtClean="0"/>
              <a:t>Shinzan</a:t>
            </a:r>
            <a:r>
              <a:rPr lang="en-US" sz="5538" dirty="0" smtClean="0"/>
              <a:t>   1944   Lava dome                                           Leveling     </a:t>
            </a:r>
          </a:p>
          <a:p>
            <a:endParaRPr lang="en-US" sz="5538" dirty="0" smtClean="0"/>
          </a:p>
          <a:p>
            <a:pPr>
              <a:buNone/>
            </a:pPr>
            <a:r>
              <a:rPr lang="en-US" sz="5538" dirty="0" smtClean="0"/>
              <a:t>         </a:t>
            </a:r>
            <a:r>
              <a:rPr lang="en-US" sz="5538" dirty="0" err="1" smtClean="0"/>
              <a:t>Izu-Ooshima</a:t>
            </a:r>
            <a:r>
              <a:rPr lang="en-US" sz="5538" dirty="0" smtClean="0"/>
              <a:t>       1950                                                                  </a:t>
            </a:r>
            <a:r>
              <a:rPr lang="en-US" sz="5538" dirty="0" err="1" smtClean="0"/>
              <a:t>Gravimetry</a:t>
            </a:r>
            <a:endParaRPr lang="en-US" sz="5538" dirty="0" smtClean="0"/>
          </a:p>
          <a:p>
            <a:pPr>
              <a:buNone/>
            </a:pPr>
            <a:r>
              <a:rPr lang="en-US" sz="5538" dirty="0" smtClean="0"/>
              <a:t> </a:t>
            </a:r>
            <a:r>
              <a:rPr lang="ja-JP" altLang="en-US" sz="5538" dirty="0" smtClean="0"/>
              <a:t>　　　</a:t>
            </a:r>
            <a:r>
              <a:rPr lang="en-US" sz="5538" dirty="0" smtClean="0"/>
              <a:t>Mt. S. Helens      </a:t>
            </a:r>
          </a:p>
          <a:p>
            <a:pPr>
              <a:buNone/>
            </a:pPr>
            <a:r>
              <a:rPr lang="en-US" sz="5538" dirty="0" err="1" smtClean="0"/>
              <a:t>　</a:t>
            </a:r>
            <a:r>
              <a:rPr lang="en-US" sz="5538" dirty="0" smtClean="0"/>
              <a:t>       Pinatubo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      </a:t>
            </a:r>
            <a:r>
              <a:rPr lang="en-US" sz="5538" dirty="0" err="1" smtClean="0"/>
              <a:t>Unzen</a:t>
            </a:r>
            <a:r>
              <a:rPr lang="en-US" sz="5538" dirty="0" smtClean="0"/>
              <a:t> 1993   Lava dome, </a:t>
            </a:r>
            <a:r>
              <a:rPr lang="en-US" sz="5538" dirty="0" err="1" smtClean="0"/>
              <a:t>Pyroclastic</a:t>
            </a:r>
            <a:r>
              <a:rPr lang="en-US" sz="5538" dirty="0" smtClean="0"/>
              <a:t> flows                                  Drilling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  </a:t>
            </a:r>
            <a:r>
              <a:rPr lang="en-US" sz="5538" dirty="0" err="1" smtClean="0"/>
              <a:t>　</a:t>
            </a:r>
            <a:r>
              <a:rPr lang="en-US" sz="5538" dirty="0" smtClean="0"/>
              <a:t>     Asama 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       Satsuma-Iwo-</a:t>
            </a:r>
            <a:r>
              <a:rPr lang="en-US" sz="5538" dirty="0" err="1" smtClean="0"/>
              <a:t>shima</a:t>
            </a: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 </a:t>
            </a:r>
            <a:endParaRPr lang="en-US" altLang="ja-JP" sz="5538" b="1" dirty="0" smtClean="0"/>
          </a:p>
          <a:p>
            <a:pPr>
              <a:buNone/>
            </a:pPr>
            <a:endParaRPr lang="ja-JP" altLang="en-US" sz="5538" dirty="0" smtClean="0"/>
          </a:p>
          <a:p>
            <a:pPr>
              <a:buNone/>
            </a:pPr>
            <a:r>
              <a:rPr lang="en-US" sz="5538" dirty="0" smtClean="0"/>
              <a:t>      </a:t>
            </a:r>
            <a:r>
              <a:rPr lang="en-US" sz="5538" u="heavy" dirty="0" smtClean="0"/>
              <a:t>--------------------------------------------------------------------------------------------------------------------------------------- </a:t>
            </a:r>
            <a:endParaRPr lang="ja-JP" altLang="en-US" sz="5538" u="heavy" dirty="0" smtClean="0"/>
          </a:p>
          <a:p>
            <a:pPr>
              <a:buNone/>
            </a:pPr>
            <a:r>
              <a:rPr lang="en-US" sz="8000" dirty="0" smtClean="0"/>
              <a:t>                Eye </a:t>
            </a:r>
            <a:r>
              <a:rPr lang="en-US" sz="8000" dirty="0" err="1" smtClean="0"/>
              <a:t>observ</a:t>
            </a:r>
            <a:r>
              <a:rPr lang="en-US" sz="8000" dirty="0" smtClean="0"/>
              <a:t>.  ▶ Drilling  ▶  Prospecting </a:t>
            </a:r>
            <a:r>
              <a:rPr lang="en-US" altLang="ja-JP" sz="8000" dirty="0" smtClean="0"/>
              <a:t>▶ </a:t>
            </a:r>
            <a:r>
              <a:rPr lang="en-US" sz="8000" dirty="0" err="1" smtClean="0"/>
              <a:t>Muon</a:t>
            </a:r>
            <a:r>
              <a:rPr lang="en-US" sz="8000" dirty="0" smtClean="0"/>
              <a:t> radiography</a:t>
            </a:r>
            <a:endParaRPr lang="ja-JP" altLang="en-US" sz="8000" dirty="0" smtClean="0"/>
          </a:p>
          <a:p>
            <a:pPr>
              <a:buNone/>
            </a:pPr>
            <a:endParaRPr lang="ja-JP" altLang="en-US" sz="5538" dirty="0" smtClean="0"/>
          </a:p>
          <a:p>
            <a:pPr>
              <a:buNone/>
            </a:pPr>
            <a:r>
              <a:rPr lang="en-US" altLang="ja-JP" sz="5538" dirty="0" smtClean="0"/>
              <a:t>                 </a:t>
            </a:r>
            <a:r>
              <a:rPr lang="en-US" altLang="ja-JP" sz="8000" b="1" dirty="0" smtClean="0"/>
              <a:t>Magma </a:t>
            </a:r>
            <a:r>
              <a:rPr lang="en-US" altLang="ja-JP" sz="8000" b="1" dirty="0" err="1" smtClean="0"/>
              <a:t>〜</a:t>
            </a:r>
            <a:r>
              <a:rPr lang="en-US" altLang="ja-JP" sz="8000" b="1" dirty="0" smtClean="0"/>
              <a:t> Lava          </a:t>
            </a:r>
            <a:endParaRPr lang="ja-JP" altLang="en-US" sz="8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r>
              <a:rPr lang="ja-JP" altLang="en-US" dirty="0"/>
              <a:t/>
            </a:r>
            <a:br>
              <a:rPr lang="ja-JP" altLang="en-US" dirty="0"/>
            </a:br>
            <a:endParaRPr lang="ja-JP" altLang="en-US" dirty="0"/>
          </a:p>
        </p:txBody>
      </p:sp>
      <p:pic>
        <p:nvPicPr>
          <p:cNvPr id="4" name="コンテンツ プレースホルダ 3" descr="MS 遠景"/>
          <p:cNvPicPr>
            <a:picLocks noGrp="1" noChangeAspect="1"/>
          </p:cNvPicPr>
          <p:nvPr>
            <p:ph idx="1"/>
          </p:nvPr>
        </p:nvPicPr>
        <p:blipFill>
          <a:blip r:embed="rId2"/>
          <a:srcRect b="58095"/>
          <a:stretch>
            <a:fillRect/>
          </a:stretch>
        </p:blipFill>
        <p:spPr>
          <a:xfrm>
            <a:off x="900000" y="1598400"/>
            <a:ext cx="7332269" cy="434515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6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11" dirty="0" smtClean="0"/>
              <a:t>Rotational multilayer </a:t>
            </a:r>
            <a:r>
              <a:rPr lang="en-US" sz="3111" dirty="0" err="1" smtClean="0"/>
              <a:t>muon</a:t>
            </a:r>
            <a:r>
              <a:rPr lang="en-US" sz="3111" dirty="0" smtClean="0"/>
              <a:t> </a:t>
            </a:r>
            <a:r>
              <a:rPr lang="en-US" sz="3111" dirty="0" err="1" smtClean="0"/>
              <a:t>hodoscope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endParaRPr lang="ja-JP" altLang="en-US" dirty="0"/>
          </a:p>
        </p:txBody>
      </p:sp>
      <p:pic>
        <p:nvPicPr>
          <p:cNvPr id="4" name="コンテンツ プレースホルダ 3" descr="MS Muon color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8000"/>
            <a:lum bright="12000" contrast="40000"/>
          </a:blip>
          <a:srcRect t="9259" b="49662"/>
          <a:stretch>
            <a:fillRect/>
          </a:stretch>
        </p:blipFill>
        <p:spPr>
          <a:xfrm>
            <a:off x="496800" y="1260000"/>
            <a:ext cx="7934066" cy="44802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6400"/>
            <a:ext cx="8229600" cy="1143000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2400" b="1" dirty="0" err="1" smtClean="0"/>
              <a:t>Usu</a:t>
            </a:r>
            <a:r>
              <a:rPr lang="en-US" sz="2400" b="1" dirty="0" smtClean="0"/>
              <a:t> </a:t>
            </a:r>
            <a:r>
              <a:rPr lang="en-US" sz="2400" b="1" dirty="0"/>
              <a:t>volcano, Hokkaido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en-US" sz="1400" b="1" dirty="0"/>
              <a:t> 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en-US" sz="1600" dirty="0"/>
              <a:t>  </a:t>
            </a:r>
            <a:r>
              <a:rPr lang="en-US" sz="1600" dirty="0" smtClean="0"/>
              <a:t> </a:t>
            </a:r>
            <a:r>
              <a:rPr lang="ja-JP" altLang="en-US" sz="1400" dirty="0" smtClean="0"/>
              <a:t/>
            </a:r>
            <a:br>
              <a:rPr lang="ja-JP" altLang="en-US" sz="1400" dirty="0" smtClean="0"/>
            </a:br>
            <a:r>
              <a:rPr lang="en-US" sz="1400" dirty="0"/>
              <a:t> 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en-US" sz="1400" dirty="0"/>
              <a:t> 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en-US" sz="1400" dirty="0" smtClean="0"/>
              <a:t> </a:t>
            </a:r>
            <a:r>
              <a:rPr lang="ja-JP" altLang="en-US" sz="1400" dirty="0" smtClean="0"/>
              <a:t/>
            </a:r>
            <a:br>
              <a:rPr lang="ja-JP" altLang="en-US" sz="1400" dirty="0" smtClean="0"/>
            </a:br>
            <a:r>
              <a:rPr lang="en-US" sz="1400" dirty="0" smtClean="0"/>
              <a:t> </a:t>
            </a:r>
            <a:r>
              <a:rPr lang="ja-JP" altLang="en-US" sz="1400" dirty="0" smtClean="0"/>
              <a:t/>
            </a:r>
            <a:br>
              <a:rPr lang="ja-JP" altLang="en-US" sz="1400" dirty="0" smtClean="0"/>
            </a:br>
            <a:r>
              <a:rPr lang="en-US" sz="1400" dirty="0"/>
              <a:t> 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en-US" sz="1400" dirty="0" smtClean="0"/>
              <a:t> </a:t>
            </a:r>
            <a:r>
              <a:rPr lang="ja-JP" altLang="en-US" sz="1400" dirty="0" smtClean="0"/>
              <a:t/>
            </a:r>
            <a:br>
              <a:rPr lang="ja-JP" altLang="en-US" sz="1400" dirty="0" smtClean="0"/>
            </a:br>
            <a:r>
              <a:rPr lang="en-US" sz="1400" dirty="0"/>
              <a:t> 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endParaRPr lang="ja-JP" altLang="en-US" sz="1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60000" y="612000"/>
            <a:ext cx="99060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000" dirty="0" smtClean="0"/>
              <a:t> A) </a:t>
            </a:r>
            <a:r>
              <a:rPr lang="en-US" sz="1800" dirty="0" smtClean="0"/>
              <a:t>Upheaval without eruptions in 1944     (YH)</a:t>
            </a:r>
            <a:endParaRPr lang="ja-JP" alt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2000" dirty="0" smtClean="0"/>
              <a:t>B</a:t>
            </a:r>
            <a:r>
              <a:rPr lang="en-US" sz="1800" dirty="0" smtClean="0"/>
              <a:t>) Mound </a:t>
            </a:r>
            <a:r>
              <a:rPr lang="en-US" sz="1800" dirty="0"/>
              <a:t>(so called </a:t>
            </a:r>
            <a:r>
              <a:rPr lang="en-US" sz="1800" dirty="0" err="1"/>
              <a:t>cryptodome</a:t>
            </a:r>
            <a:r>
              <a:rPr lang="en-US" sz="1800" dirty="0"/>
              <a:t>) formation</a:t>
            </a:r>
            <a:r>
              <a:rPr lang="en-US" sz="1800" dirty="0" smtClean="0"/>
              <a:t> with eruptions in </a:t>
            </a:r>
            <a:r>
              <a:rPr lang="en-US" sz="1800" dirty="0"/>
              <a:t>1910  </a:t>
            </a:r>
            <a:r>
              <a:rPr lang="en-US" sz="1800" dirty="0" smtClean="0"/>
              <a:t> (MS: Meiji</a:t>
            </a:r>
            <a:r>
              <a:rPr lang="en-US" sz="1800" dirty="0"/>
              <a:t>-</a:t>
            </a:r>
            <a:r>
              <a:rPr lang="en-US" sz="1800" dirty="0" err="1"/>
              <a:t>Shinzan</a:t>
            </a:r>
            <a:r>
              <a:rPr lang="en-US" sz="1800" dirty="0"/>
              <a:t>)</a:t>
            </a:r>
            <a:endParaRPr lang="ja-JP" altLang="en-US" sz="1800" dirty="0" smtClean="0"/>
          </a:p>
          <a:p>
            <a:pPr>
              <a:buNone/>
            </a:pPr>
            <a:r>
              <a:rPr lang="en-US" sz="2000" dirty="0" smtClean="0"/>
              <a:t> C)</a:t>
            </a:r>
            <a:r>
              <a:rPr lang="en-US" sz="1800" dirty="0" smtClean="0"/>
              <a:t> Dome </a:t>
            </a:r>
            <a:r>
              <a:rPr lang="en-US" sz="1800" dirty="0"/>
              <a:t>formation</a:t>
            </a:r>
            <a:r>
              <a:rPr lang="en-US" sz="1800" dirty="0" smtClean="0"/>
              <a:t> in 1944    (SS: Showa</a:t>
            </a:r>
            <a:r>
              <a:rPr lang="en-US" sz="1800" dirty="0"/>
              <a:t>-</a:t>
            </a:r>
            <a:r>
              <a:rPr lang="en-US" sz="1800" dirty="0" err="1"/>
              <a:t>Shinzan</a:t>
            </a:r>
            <a:r>
              <a:rPr lang="en-US" sz="1800" dirty="0"/>
              <a:t>)</a:t>
            </a:r>
            <a:endParaRPr lang="ja-JP" altLang="en-US" sz="1800" dirty="0"/>
          </a:p>
          <a:p>
            <a:pPr>
              <a:buNone/>
            </a:pPr>
            <a:r>
              <a:rPr lang="en-US" sz="1800" dirty="0"/>
              <a:t> </a:t>
            </a:r>
            <a:endParaRPr lang="ja-JP" altLang="en-US" sz="1800" dirty="0"/>
          </a:p>
          <a:p>
            <a:pPr>
              <a:buNone/>
            </a:pPr>
            <a:r>
              <a:rPr lang="en-US" altLang="ja-JP" dirty="0" smtClean="0"/>
              <a:t>                                                                </a:t>
            </a:r>
          </a:p>
          <a:p>
            <a:pPr>
              <a:buNone/>
            </a:pPr>
            <a:r>
              <a:rPr lang="en-US" altLang="ja-JP" dirty="0" smtClean="0"/>
              <a:t>                     </a:t>
            </a:r>
          </a:p>
          <a:p>
            <a:pPr>
              <a:buNone/>
            </a:pPr>
            <a:r>
              <a:rPr lang="en-US" altLang="ja-JP" dirty="0" smtClean="0"/>
              <a:t>                                                                             </a:t>
            </a:r>
            <a:endParaRPr lang="ja-JP" altLang="en-US" dirty="0"/>
          </a:p>
        </p:txBody>
      </p:sp>
      <p:pic>
        <p:nvPicPr>
          <p:cNvPr id="4" name="図 3" descr=":Usu-地形図"/>
          <p:cNvPicPr/>
          <p:nvPr/>
        </p:nvPicPr>
        <p:blipFill>
          <a:blip r:embed="rId2"/>
          <a:srcRect l="7258" t="11976" r="4839" b="39350"/>
          <a:stretch>
            <a:fillRect/>
          </a:stretch>
        </p:blipFill>
        <p:spPr bwMode="auto">
          <a:xfrm>
            <a:off x="1524000" y="1875600"/>
            <a:ext cx="6246495" cy="489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6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3556" dirty="0" smtClean="0"/>
              <a:t>(A)                      YH  mound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pic>
        <p:nvPicPr>
          <p:cNvPr id="6" name="コンテンツ プレースホルダ 5" descr="YH mound cor."/>
          <p:cNvPicPr>
            <a:picLocks noGrp="1" noChangeAspect="1"/>
          </p:cNvPicPr>
          <p:nvPr>
            <p:ph idx="1"/>
          </p:nvPr>
        </p:nvPicPr>
        <p:blipFill>
          <a:blip r:embed="rId2"/>
          <a:srcRect l="14288" t="5894" r="-25003" b="61463"/>
          <a:stretch>
            <a:fillRect/>
          </a:stretch>
        </p:blipFill>
        <p:spPr>
          <a:xfrm>
            <a:off x="565200" y="2057400"/>
            <a:ext cx="7867094" cy="3279443"/>
          </a:xfrm>
        </p:spPr>
      </p:pic>
      <p:pic>
        <p:nvPicPr>
          <p:cNvPr id="7" name="図 6" descr="Sezawa's curve"/>
          <p:cNvPicPr>
            <a:picLocks noChangeAspect="1"/>
          </p:cNvPicPr>
          <p:nvPr/>
        </p:nvPicPr>
        <p:blipFill>
          <a:blip r:embed="rId3"/>
          <a:srcRect l="5953" t="9262" r="50006" b="44624"/>
          <a:stretch>
            <a:fillRect/>
          </a:stretch>
        </p:blipFill>
        <p:spPr>
          <a:xfrm>
            <a:off x="5389200" y="1450800"/>
            <a:ext cx="3428887" cy="50767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802800" y="3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(B)                      Eruptions of MS</a:t>
            </a:r>
            <a:endParaRPr lang="ja-JP" altLang="en-US" sz="2800" dirty="0"/>
          </a:p>
        </p:txBody>
      </p:sp>
      <p:pic>
        <p:nvPicPr>
          <p:cNvPr id="4" name="コンテンツ プレースホルダ 3" descr="1910 Erup. photo"/>
          <p:cNvPicPr>
            <a:picLocks noGrp="1" noChangeAspect="1"/>
          </p:cNvPicPr>
          <p:nvPr>
            <p:ph idx="1"/>
          </p:nvPr>
        </p:nvPicPr>
        <p:blipFill>
          <a:blip r:embed="rId2"/>
          <a:srcRect r="-105966" b="5894"/>
          <a:stretch>
            <a:fillRect/>
          </a:stretch>
        </p:blipFill>
        <p:spPr>
          <a:xfrm>
            <a:off x="184796" y="1295033"/>
            <a:ext cx="8407208" cy="5431801"/>
          </a:xfrm>
        </p:spPr>
      </p:pic>
      <p:pic>
        <p:nvPicPr>
          <p:cNvPr id="5" name="図 4" descr="htIY Fig. 7"/>
          <p:cNvPicPr>
            <a:picLocks noChangeAspect="1"/>
          </p:cNvPicPr>
          <p:nvPr/>
        </p:nvPicPr>
        <p:blipFill>
          <a:blip r:embed="rId3"/>
          <a:srcRect l="10716" t="5894" r="9525" b="42098"/>
          <a:stretch>
            <a:fillRect/>
          </a:stretch>
        </p:blipFill>
        <p:spPr>
          <a:xfrm>
            <a:off x="4388400" y="1295033"/>
            <a:ext cx="4642367" cy="4280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342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(B)                       MS</a:t>
            </a:r>
            <a:endParaRPr lang="ja-JP" altLang="en-US" sz="3200" dirty="0"/>
          </a:p>
        </p:txBody>
      </p:sp>
      <p:pic>
        <p:nvPicPr>
          <p:cNvPr id="4" name="コンテンツ プレースホルダ 3" descr="htIY Fig. 5"/>
          <p:cNvPicPr>
            <a:picLocks noGrp="1" noChangeAspect="1"/>
          </p:cNvPicPr>
          <p:nvPr>
            <p:ph idx="1"/>
          </p:nvPr>
        </p:nvPicPr>
        <p:blipFill>
          <a:blip r:embed="rId2"/>
          <a:srcRect l="8334" t="13471" r="13097" b="47150"/>
          <a:stretch>
            <a:fillRect/>
          </a:stretch>
        </p:blipFill>
        <p:spPr>
          <a:xfrm>
            <a:off x="756000" y="1382400"/>
            <a:ext cx="7126930" cy="505152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590</Words>
  <Application>Microsoft Macintosh PowerPoint</Application>
  <PresentationFormat>画面に合わせる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テーマ</vt:lpstr>
      <vt:lpstr>Muography on Volcanoes </vt:lpstr>
      <vt:lpstr>Development of Volcanology </vt:lpstr>
      <vt:lpstr>Modern Volcanology</vt:lpstr>
      <vt:lpstr>  </vt:lpstr>
      <vt:lpstr>Rotational multilayer muon hodoscope </vt:lpstr>
      <vt:lpstr>         Usu volcano, Hokkaido                     </vt:lpstr>
      <vt:lpstr>(A)                      YH  mound </vt:lpstr>
      <vt:lpstr>(B)                      Eruptions of MS</vt:lpstr>
      <vt:lpstr>(B)                       MS</vt:lpstr>
      <vt:lpstr>(B)                        MS mound</vt:lpstr>
      <vt:lpstr>High gravity anomalies over MS</vt:lpstr>
      <vt:lpstr>A definition of lava domes  </vt:lpstr>
      <vt:lpstr>(C)              SS-dome</vt:lpstr>
      <vt:lpstr>Three types of dome intrusion on Usu volcano</vt:lpstr>
      <vt:lpstr>The 1944 lava dome (SS) Secular changes of fumarole temp. and dme height </vt:lpstr>
      <vt:lpstr>A definition of lava domes </vt:lpstr>
      <vt:lpstr>Tilt of the summit part (NM) in 1977</vt:lpstr>
      <vt:lpstr>スライド 18</vt:lpstr>
    </vt:vector>
  </TitlesOfParts>
  <Company>The Japan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Radiography on Volcanoes </dc:title>
  <dc:creator>横山 泉</dc:creator>
  <cp:lastModifiedBy>横山 泉</cp:lastModifiedBy>
  <cp:revision>100</cp:revision>
  <dcterms:created xsi:type="dcterms:W3CDTF">2013-07-15T10:47:40Z</dcterms:created>
  <dcterms:modified xsi:type="dcterms:W3CDTF">2013-07-15T11:01:30Z</dcterms:modified>
</cp:coreProperties>
</file>