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263" r:id="rId2"/>
    <p:sldId id="257" r:id="rId3"/>
    <p:sldId id="259" r:id="rId4"/>
    <p:sldId id="291" r:id="rId5"/>
    <p:sldId id="261" r:id="rId6"/>
    <p:sldId id="288" r:id="rId7"/>
    <p:sldId id="289" r:id="rId8"/>
    <p:sldId id="290" r:id="rId9"/>
    <p:sldId id="287" r:id="rId10"/>
    <p:sldId id="292" r:id="rId11"/>
    <p:sldId id="293" r:id="rId12"/>
    <p:sldId id="276" r:id="rId13"/>
    <p:sldId id="294" r:id="rId14"/>
    <p:sldId id="267" r:id="rId15"/>
    <p:sldId id="268" r:id="rId16"/>
    <p:sldId id="269" r:id="rId17"/>
    <p:sldId id="275" r:id="rId18"/>
    <p:sldId id="296" r:id="rId19"/>
    <p:sldId id="271" r:id="rId20"/>
    <p:sldId id="297" r:id="rId21"/>
    <p:sldId id="299" r:id="rId22"/>
    <p:sldId id="273" r:id="rId23"/>
    <p:sldId id="295" r:id="rId24"/>
    <p:sldId id="298" r:id="rId25"/>
    <p:sldId id="274" r:id="rId2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838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1166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0EF99-751F-4AAC-9DB0-A289CEA98B04}" type="datetimeFigureOut">
              <a:rPr lang="en-GB" smtClean="0"/>
              <a:t>08/11/2016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A0DDAE-70B7-4CB5-B175-FB05B6E729BB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3593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9D4D0-06A6-4D87-970C-82958AB302ED}" type="datetimeFigureOut">
              <a:rPr lang="en-GB" smtClean="0"/>
              <a:t>08/11/2016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C56F73-9E47-4323-8B4D-314A85543AE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913401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0979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6756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669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4295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</a:t>
            </a:r>
            <a:r>
              <a:rPr lang="it-IT" baseline="0" dirty="0" smtClean="0"/>
              <a:t> station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71995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F81CD-F0E2-4445-9AC6-90D29CFA2E79}" type="datetime1">
              <a:rPr lang="it-IT" smtClean="0"/>
              <a:t>08/11/2016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Osvaldo Catalano– 9th ASTRI Collaboration Meeting, 23-26 February 2015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CA3DE-CBC5-4B82-9C76-7EA834E757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547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42D1B-2E96-43A9-819E-C2F13F1FC795}" type="datetime1">
              <a:rPr lang="it-IT" smtClean="0"/>
              <a:t>08/11/2016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Osvaldo Catalano– 9th ASTRI Collaboration Meeting, 23-26 February 2015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CA3DE-CBC5-4B82-9C76-7EA834E757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723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F3AEE-7EA7-451C-BFCE-9093D1D6597A}" type="datetime1">
              <a:rPr lang="it-IT" smtClean="0"/>
              <a:t>08/11/2016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Osvaldo Catalano– 9th ASTRI Collaboration Meeting, 23-26 February 2015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CA3DE-CBC5-4B82-9C76-7EA834E757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4853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BB263-8673-4F5B-A1AC-D5A1ADC24AEA}" type="datetime1">
              <a:rPr lang="it-IT" smtClean="0"/>
              <a:t>08/11/2016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Osvaldo Catalano– 9th ASTRI Collaboration Meeting, 23-26 February 2015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CA3DE-CBC5-4B82-9C76-7EA834E757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313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0E0B0-038F-48EA-BE87-9C95CEBF39D0}" type="datetime1">
              <a:rPr lang="it-IT" smtClean="0"/>
              <a:t>08/11/2016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Osvaldo Catalano– 9th ASTRI Collaboration Meeting, 23-26 February 2015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CA3DE-CBC5-4B82-9C76-7EA834E757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976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D0678-5E60-4ED6-B9F2-D2D8D34019F0}" type="datetime1">
              <a:rPr lang="it-IT" smtClean="0"/>
              <a:t>08/11/2016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Osvaldo Catalano– 9th ASTRI Collaboration Meeting, 23-26 February 2015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CA3DE-CBC5-4B82-9C76-7EA834E757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735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89F1A-5014-4DE1-9259-29898B90D3B2}" type="datetime1">
              <a:rPr lang="it-IT" smtClean="0"/>
              <a:t>08/11/2016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Osvaldo Catalano– 9th ASTRI Collaboration Meeting, 23-26 February 2015</a:t>
            </a: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CA3DE-CBC5-4B82-9C76-7EA834E757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463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A5FD3-5369-4DFD-B3A8-5323CC773FA0}" type="datetime1">
              <a:rPr lang="it-IT" smtClean="0"/>
              <a:t>08/11/2016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Osvaldo Catalano– 9th ASTRI Collaboration Meeting, 23-26 February 2015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CA3DE-CBC5-4B82-9C76-7EA834E757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200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78BFB-1B22-47D9-95F5-687F167BC5BD}" type="datetime1">
              <a:rPr lang="it-IT" smtClean="0"/>
              <a:t>08/11/2016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Osvaldo Catalano– 9th ASTRI Collaboration Meeting, 23-26 February 2015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CA3DE-CBC5-4B82-9C76-7EA834E757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89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5E416-7C98-4FB4-929A-C35AE679F01B}" type="datetime1">
              <a:rPr lang="it-IT" smtClean="0"/>
              <a:t>08/11/2016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Osvaldo Catalano– 9th ASTRI Collaboration Meeting, 23-26 February 2015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CA3DE-CBC5-4B82-9C76-7EA834E757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565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FF1DD-BFDA-4B87-90E9-2E046364AEFC}" type="datetime1">
              <a:rPr lang="it-IT" smtClean="0"/>
              <a:t>08/11/2016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Osvaldo Catalano– 9th ASTRI Collaboration Meeting, 23-26 February 2015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CA3DE-CBC5-4B82-9C76-7EA834E757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356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C8371-5361-49BE-928B-BD3A583D8FB9}" type="datetime1">
              <a:rPr lang="it-IT" smtClean="0"/>
              <a:t>08/11/2016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Osvaldo Catalano– 9th ASTRI Collaboration Meeting, 23-26 February 2015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CA3DE-CBC5-4B82-9C76-7EA834E757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1806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gif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microsoft.com/office/2007/relationships/media" Target="../media/media2.mp4"/><Relationship Id="rId7" Type="http://schemas.openxmlformats.org/officeDocument/2006/relationships/image" Target="../media/image3.gif"/><Relationship Id="rId12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jpeg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6.png"/><Relationship Id="rId4" Type="http://schemas.openxmlformats.org/officeDocument/2006/relationships/video" Target="../media/media2.mp4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gif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gif"/><Relationship Id="rId7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.gif"/><Relationship Id="rId7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5.png"/><Relationship Id="rId10" Type="http://schemas.openxmlformats.org/officeDocument/2006/relationships/image" Target="../media/image38.png"/><Relationship Id="rId4" Type="http://schemas.openxmlformats.org/officeDocument/2006/relationships/image" Target="../media/image4.jpeg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video" Target="../media/media6.mp4"/><Relationship Id="rId13" Type="http://schemas.openxmlformats.org/officeDocument/2006/relationships/image" Target="../media/image42.png"/><Relationship Id="rId18" Type="http://schemas.openxmlformats.org/officeDocument/2006/relationships/image" Target="../media/image46.png"/><Relationship Id="rId3" Type="http://schemas.microsoft.com/office/2007/relationships/media" Target="../media/media4.mp4"/><Relationship Id="rId21" Type="http://schemas.openxmlformats.org/officeDocument/2006/relationships/image" Target="../media/image1.jpeg"/><Relationship Id="rId7" Type="http://schemas.microsoft.com/office/2007/relationships/media" Target="../media/media6.mp4"/><Relationship Id="rId12" Type="http://schemas.openxmlformats.org/officeDocument/2006/relationships/image" Target="../media/image41.png"/><Relationship Id="rId17" Type="http://schemas.openxmlformats.org/officeDocument/2006/relationships/image" Target="../media/image45.png"/><Relationship Id="rId2" Type="http://schemas.openxmlformats.org/officeDocument/2006/relationships/video" Target="../media/media3.mp4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11" Type="http://schemas.openxmlformats.org/officeDocument/2006/relationships/slideLayout" Target="../slideLayouts/slideLayout1.xml"/><Relationship Id="rId24" Type="http://schemas.openxmlformats.org/officeDocument/2006/relationships/image" Target="../media/image5.png"/><Relationship Id="rId5" Type="http://schemas.microsoft.com/office/2007/relationships/media" Target="../media/media5.mp4"/><Relationship Id="rId15" Type="http://schemas.openxmlformats.org/officeDocument/2006/relationships/image" Target="../media/image10.png"/><Relationship Id="rId23" Type="http://schemas.openxmlformats.org/officeDocument/2006/relationships/image" Target="../media/image4.jpeg"/><Relationship Id="rId10" Type="http://schemas.openxmlformats.org/officeDocument/2006/relationships/video" Target="../media/media7.mp4"/><Relationship Id="rId19" Type="http://schemas.openxmlformats.org/officeDocument/2006/relationships/image" Target="../media/image47.png"/><Relationship Id="rId4" Type="http://schemas.openxmlformats.org/officeDocument/2006/relationships/video" Target="../media/media4.mp4"/><Relationship Id="rId9" Type="http://schemas.microsoft.com/office/2007/relationships/media" Target="../media/media7.mp4"/><Relationship Id="rId14" Type="http://schemas.openxmlformats.org/officeDocument/2006/relationships/image" Target="../media/image43.png"/><Relationship Id="rId22" Type="http://schemas.openxmlformats.org/officeDocument/2006/relationships/image" Target="../media/image3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video" Target="../media/media11.mp4"/><Relationship Id="rId13" Type="http://schemas.openxmlformats.org/officeDocument/2006/relationships/image" Target="../media/image50.png"/><Relationship Id="rId18" Type="http://schemas.openxmlformats.org/officeDocument/2006/relationships/image" Target="../media/image3.gif"/><Relationship Id="rId3" Type="http://schemas.microsoft.com/office/2007/relationships/media" Target="../media/media9.mp4"/><Relationship Id="rId7" Type="http://schemas.microsoft.com/office/2007/relationships/media" Target="../media/media11.mp4"/><Relationship Id="rId12" Type="http://schemas.openxmlformats.org/officeDocument/2006/relationships/image" Target="../media/image49.png"/><Relationship Id="rId17" Type="http://schemas.openxmlformats.org/officeDocument/2006/relationships/image" Target="../media/image1.jpeg"/><Relationship Id="rId2" Type="http://schemas.openxmlformats.org/officeDocument/2006/relationships/video" Target="../media/media8.mp4"/><Relationship Id="rId16" Type="http://schemas.openxmlformats.org/officeDocument/2006/relationships/image" Target="../media/image53.png"/><Relationship Id="rId20" Type="http://schemas.openxmlformats.org/officeDocument/2006/relationships/image" Target="../media/image5.png"/><Relationship Id="rId1" Type="http://schemas.microsoft.com/office/2007/relationships/media" Target="../media/media8.mp4"/><Relationship Id="rId6" Type="http://schemas.openxmlformats.org/officeDocument/2006/relationships/video" Target="../media/media10.mp4"/><Relationship Id="rId11" Type="http://schemas.openxmlformats.org/officeDocument/2006/relationships/slideLayout" Target="../slideLayouts/slideLayout1.xml"/><Relationship Id="rId5" Type="http://schemas.microsoft.com/office/2007/relationships/media" Target="../media/media10.mp4"/><Relationship Id="rId15" Type="http://schemas.openxmlformats.org/officeDocument/2006/relationships/image" Target="../media/image52.png"/><Relationship Id="rId10" Type="http://schemas.openxmlformats.org/officeDocument/2006/relationships/video" Target="../media/media12.mp4"/><Relationship Id="rId19" Type="http://schemas.openxmlformats.org/officeDocument/2006/relationships/image" Target="../media/image4.jpeg"/><Relationship Id="rId4" Type="http://schemas.openxmlformats.org/officeDocument/2006/relationships/video" Target="../media/media9.mp4"/><Relationship Id="rId9" Type="http://schemas.microsoft.com/office/2007/relationships/media" Target="../media/media12.mp4"/><Relationship Id="rId1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.gif"/><Relationship Id="rId7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.png"/><Relationship Id="rId10" Type="http://schemas.openxmlformats.org/officeDocument/2006/relationships/image" Target="../media/image58.png"/><Relationship Id="rId4" Type="http://schemas.openxmlformats.org/officeDocument/2006/relationships/image" Target="../media/image4.jpe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1.jpeg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.gif"/><Relationship Id="rId7" Type="http://schemas.openxmlformats.org/officeDocument/2006/relationships/image" Target="../media/image6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2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image" Target="../media/image1.jpe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gif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gif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5.png"/><Relationship Id="rId5" Type="http://schemas.openxmlformats.org/officeDocument/2006/relationships/image" Target="../media/image19.png"/><Relationship Id="rId10" Type="http://schemas.openxmlformats.org/officeDocument/2006/relationships/image" Target="../media/image4.jpeg"/><Relationship Id="rId4" Type="http://schemas.openxmlformats.org/officeDocument/2006/relationships/image" Target="../media/image18.png"/><Relationship Id="rId9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71500" y="6525344"/>
            <a:ext cx="9001000" cy="250328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A6A6A6"/>
            </a:solidFill>
          </a:ln>
          <a:effectLst>
            <a:outerShdw blurRad="127000" dist="63500" dir="2700000" algn="tl" rotWithShape="0">
              <a:prstClr val="black">
                <a:alpha val="80000"/>
              </a:prstClr>
            </a:outerShdw>
          </a:effectLst>
        </p:spPr>
        <p:txBody>
          <a:bodyPr/>
          <a:lstStyle/>
          <a:p>
            <a:pPr algn="l"/>
            <a:r>
              <a:rPr lang="it-IT" sz="1100" b="1" dirty="0" smtClean="0">
                <a:solidFill>
                  <a:schemeClr val="bg1"/>
                </a:solidFill>
              </a:rPr>
              <a:t>Osvaldo Catalano– </a:t>
            </a:r>
            <a:r>
              <a:rPr lang="it-IT" sz="1100" b="1" dirty="0" err="1">
                <a:solidFill>
                  <a:schemeClr val="bg1"/>
                </a:solidFill>
              </a:rPr>
              <a:t>Muographers</a:t>
            </a:r>
            <a:r>
              <a:rPr lang="it-IT" sz="1100" b="1" dirty="0">
                <a:solidFill>
                  <a:schemeClr val="bg1"/>
                </a:solidFill>
              </a:rPr>
              <a:t> 2016: General Assembly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948264" y="6539954"/>
            <a:ext cx="2133600" cy="221109"/>
          </a:xfrm>
        </p:spPr>
        <p:txBody>
          <a:bodyPr/>
          <a:lstStyle/>
          <a:p>
            <a:fld id="{65D1E375-1491-4770-B4ED-E699B7903ED8}" type="slidenum">
              <a:rPr lang="it-IT" b="1" smtClean="0">
                <a:solidFill>
                  <a:schemeClr val="bg1"/>
                </a:solidFill>
              </a:rPr>
              <a:pPr/>
              <a:t>1</a:t>
            </a:fld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3131840" y="44624"/>
            <a:ext cx="5112568" cy="4680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FFFFFF">
                <a:lumMod val="65000"/>
              </a:srgbClr>
            </a:solidFill>
            <a:prstDash val="solid"/>
          </a:ln>
          <a:effectLst>
            <a:outerShdw blurRad="127000" dist="63500" dir="2700000" algn="tl" rotWithShape="0">
              <a:schemeClr val="tx1">
                <a:alpha val="80000"/>
              </a:scheme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kumimoji="0" lang="it-IT" sz="2800" i="0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ASTRI</a:t>
            </a:r>
            <a:r>
              <a:rPr kumimoji="0" lang="it-IT" sz="2800" i="0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 MUOGRAPHY</a:t>
            </a:r>
            <a:endParaRPr kumimoji="0" lang="it-IT" sz="2800" i="0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504314" y="1312565"/>
            <a:ext cx="8169786" cy="30963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63500" dir="2700000" algn="tl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</a:rPr>
              <a:t>ASTRI MUOGRAPHY </a:t>
            </a:r>
          </a:p>
          <a:p>
            <a:pPr algn="ctr"/>
            <a:endParaRPr lang="it-IT" sz="2800" b="1" dirty="0">
              <a:solidFill>
                <a:schemeClr val="tx2"/>
              </a:solidFill>
            </a:endParaRPr>
          </a:p>
          <a:p>
            <a:pPr algn="ctr"/>
            <a:r>
              <a:rPr lang="it-IT" sz="2000" b="1" i="1" dirty="0">
                <a:solidFill>
                  <a:schemeClr val="tx2"/>
                </a:solidFill>
              </a:rPr>
              <a:t>Osvaldo Catalano</a:t>
            </a:r>
          </a:p>
          <a:p>
            <a:pPr algn="ctr"/>
            <a:r>
              <a:rPr lang="it-IT" sz="2000" b="1" i="1" dirty="0" smtClean="0">
                <a:solidFill>
                  <a:schemeClr val="tx2"/>
                </a:solidFill>
              </a:rPr>
              <a:t>INAF: IASF-Palermo</a:t>
            </a:r>
            <a:endParaRPr lang="it-IT" sz="2000" b="1" i="1" dirty="0">
              <a:solidFill>
                <a:schemeClr val="tx2"/>
              </a:solidFill>
            </a:endParaRPr>
          </a:p>
          <a:p>
            <a:pPr algn="ctr"/>
            <a:endParaRPr lang="it-IT" sz="700" b="1" i="1" dirty="0">
              <a:solidFill>
                <a:schemeClr val="tx2"/>
              </a:solidFill>
            </a:endParaRPr>
          </a:p>
          <a:p>
            <a:pPr algn="ctr"/>
            <a:r>
              <a:rPr lang="it-IT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 </a:t>
            </a:r>
            <a:r>
              <a:rPr lang="it-IT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behalf</a:t>
            </a:r>
            <a:r>
              <a:rPr lang="it-IT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the ASTRI Collaboration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618" y="5056981"/>
            <a:ext cx="5464756" cy="820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uppo 6"/>
          <p:cNvGrpSpPr/>
          <p:nvPr/>
        </p:nvGrpSpPr>
        <p:grpSpPr>
          <a:xfrm>
            <a:off x="35496" y="44623"/>
            <a:ext cx="3007606" cy="468001"/>
            <a:chOff x="35496" y="44623"/>
            <a:chExt cx="3007606" cy="468001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000" y="44624"/>
              <a:ext cx="1891102" cy="468000"/>
            </a:xfrm>
            <a:prstGeom prst="rect">
              <a:avLst/>
            </a:prstGeom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</p:spPr>
        </p:pic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" y="44624"/>
              <a:ext cx="468818" cy="468000"/>
            </a:xfrm>
            <a:prstGeom prst="rect">
              <a:avLst/>
            </a:prstGeom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00" y="44623"/>
              <a:ext cx="499200" cy="468000"/>
            </a:xfrm>
            <a:prstGeom prst="rect">
              <a:avLst/>
            </a:prstGeom>
            <a:noFill/>
            <a:ln>
              <a:noFill/>
            </a:ln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2584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948264" y="6539954"/>
            <a:ext cx="2133600" cy="221109"/>
          </a:xfrm>
        </p:spPr>
        <p:txBody>
          <a:bodyPr/>
          <a:lstStyle/>
          <a:p>
            <a:r>
              <a:rPr lang="it-IT" b="1" dirty="0" smtClean="0">
                <a:solidFill>
                  <a:schemeClr val="bg1"/>
                </a:solidFill>
              </a:rPr>
              <a:t>8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79" name="Rettangolo 78"/>
          <p:cNvSpPr/>
          <p:nvPr/>
        </p:nvSpPr>
        <p:spPr>
          <a:xfrm>
            <a:off x="3131839" y="44624"/>
            <a:ext cx="5865401" cy="46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FFFFFF">
                <a:lumMod val="65000"/>
              </a:srgbClr>
            </a:solidFill>
            <a:prstDash val="solid"/>
          </a:ln>
          <a:effectLst>
            <a:outerShdw blurRad="127000" dist="63500" dir="2700000" algn="tl" rotWithShape="0">
              <a:schemeClr val="tx1">
                <a:alpha val="80000"/>
              </a:scheme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PHYSICAL</a:t>
            </a:r>
            <a:r>
              <a:rPr kumimoji="0" lang="it-IT" sz="24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 PARAMETERS DETERMINATION</a:t>
            </a:r>
            <a:endParaRPr kumimoji="0" lang="it-IT" sz="240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itchFamily="34" charset="0"/>
            </a:endParaRPr>
          </a:p>
        </p:txBody>
      </p:sp>
      <p:grpSp>
        <p:nvGrpSpPr>
          <p:cNvPr id="80" name="Gruppo 79"/>
          <p:cNvGrpSpPr/>
          <p:nvPr/>
        </p:nvGrpSpPr>
        <p:grpSpPr>
          <a:xfrm>
            <a:off x="35496" y="44623"/>
            <a:ext cx="3007606" cy="468001"/>
            <a:chOff x="35496" y="44623"/>
            <a:chExt cx="3007606" cy="468001"/>
          </a:xfrm>
        </p:grpSpPr>
        <p:pic>
          <p:nvPicPr>
            <p:cNvPr id="81" name="Immagine 8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000" y="44624"/>
              <a:ext cx="1891102" cy="468000"/>
            </a:xfrm>
            <a:prstGeom prst="rect">
              <a:avLst/>
            </a:prstGeom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</p:spPr>
        </p:pic>
        <p:pic>
          <p:nvPicPr>
            <p:cNvPr id="82" name="Immagine 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" y="44624"/>
              <a:ext cx="468818" cy="468000"/>
            </a:xfrm>
            <a:prstGeom prst="rect">
              <a:avLst/>
            </a:prstGeom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</p:spPr>
        </p:pic>
        <p:pic>
          <p:nvPicPr>
            <p:cNvPr id="83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00" y="44623"/>
              <a:ext cx="499200" cy="468000"/>
            </a:xfrm>
            <a:prstGeom prst="rect">
              <a:avLst/>
            </a:prstGeom>
            <a:noFill/>
            <a:ln>
              <a:noFill/>
            </a:ln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uppo 9"/>
          <p:cNvGrpSpPr/>
          <p:nvPr/>
        </p:nvGrpSpPr>
        <p:grpSpPr>
          <a:xfrm>
            <a:off x="5844110" y="1860810"/>
            <a:ext cx="3208673" cy="3237137"/>
            <a:chOff x="6126480" y="1495152"/>
            <a:chExt cx="2853186" cy="3017161"/>
          </a:xfrm>
        </p:grpSpPr>
        <p:pic>
          <p:nvPicPr>
            <p:cNvPr id="95" name="Immagine 9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26480" y="1495152"/>
              <a:ext cx="2853186" cy="3017161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</p:pic>
        <p:sp>
          <p:nvSpPr>
            <p:cNvPr id="2" name="CasellaDiTesto 1"/>
            <p:cNvSpPr txBox="1"/>
            <p:nvPr/>
          </p:nvSpPr>
          <p:spPr>
            <a:xfrm>
              <a:off x="7410833" y="2707640"/>
              <a:ext cx="284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+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9" name="CasellaDiTesto 18"/>
            <p:cNvSpPr txBox="1"/>
            <p:nvPr/>
          </p:nvSpPr>
          <p:spPr>
            <a:xfrm>
              <a:off x="7293106" y="2291690"/>
              <a:ext cx="284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FFC000"/>
                  </a:solidFill>
                </a:rPr>
                <a:t>+</a:t>
              </a:r>
              <a:endParaRPr lang="en-GB" dirty="0">
                <a:solidFill>
                  <a:srgbClr val="FFC000"/>
                </a:solidFill>
              </a:endParaRPr>
            </a:p>
          </p:txBody>
        </p:sp>
      </p:grpSp>
      <p:sp>
        <p:nvSpPr>
          <p:cNvPr id="3" name="Rettangolo 2"/>
          <p:cNvSpPr/>
          <p:nvPr/>
        </p:nvSpPr>
        <p:spPr>
          <a:xfrm>
            <a:off x="263568" y="896128"/>
            <a:ext cx="8709712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sz="2200" dirty="0"/>
              <a:t> </a:t>
            </a:r>
            <a:r>
              <a:rPr lang="en-GB" sz="2200" dirty="0" smtClean="0"/>
              <a:t>A relatively simple geometrical analysis of the ring allows us to reconstruct</a:t>
            </a:r>
          </a:p>
          <a:p>
            <a:pPr algn="ctr"/>
            <a:r>
              <a:rPr lang="en-GB" sz="2200" dirty="0" smtClean="0"/>
              <a:t>the </a:t>
            </a:r>
            <a:r>
              <a:rPr lang="en-GB" sz="2200" dirty="0" err="1" smtClean="0"/>
              <a:t>muon</a:t>
            </a:r>
            <a:r>
              <a:rPr lang="en-GB" sz="2200" dirty="0" smtClean="0"/>
              <a:t> physical parameters, in particular the arrival direction.</a:t>
            </a:r>
            <a:endParaRPr lang="en-GB" sz="2200" dirty="0"/>
          </a:p>
        </p:txBody>
      </p:sp>
      <p:sp>
        <p:nvSpPr>
          <p:cNvPr id="18" name="Rettangolo 17"/>
          <p:cNvSpPr/>
          <p:nvPr/>
        </p:nvSpPr>
        <p:spPr>
          <a:xfrm>
            <a:off x="263568" y="5069116"/>
            <a:ext cx="5087788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The  capability to reconstruct </a:t>
            </a:r>
            <a:r>
              <a:rPr lang="en-US" sz="2000" i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muon</a:t>
            </a:r>
            <a:r>
              <a:rPr lang="en-US" sz="2000" i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rings depends </a:t>
            </a:r>
            <a:r>
              <a:rPr lang="en-US" sz="20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on the impact point </a:t>
            </a:r>
            <a:r>
              <a:rPr lang="en-US" sz="2000" i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on </a:t>
            </a:r>
            <a:r>
              <a:rPr lang="en-US" sz="20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the telescope mirror, on the telescope </a:t>
            </a:r>
            <a:r>
              <a:rPr lang="en-US" sz="2000" i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entrance </a:t>
            </a:r>
            <a:r>
              <a:rPr lang="en-US" sz="20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pupil </a:t>
            </a:r>
            <a:r>
              <a:rPr lang="en-US" sz="2000" i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area and </a:t>
            </a:r>
            <a:r>
              <a:rPr lang="en-US" sz="20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on the camera efficiency</a:t>
            </a:r>
            <a:r>
              <a:rPr lang="en-US" sz="2000" i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  <a:endParaRPr lang="en-US" sz="2000" i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6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71500" y="6525344"/>
            <a:ext cx="9001000" cy="250328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A6A6A6"/>
            </a:solidFill>
          </a:ln>
          <a:effectLst>
            <a:outerShdw blurRad="127000" dist="63500" dir="2700000" algn="tl" rotWithShape="0">
              <a:prstClr val="black">
                <a:alpha val="80000"/>
              </a:prstClr>
            </a:outerShdw>
          </a:effectLst>
        </p:spPr>
        <p:txBody>
          <a:bodyPr/>
          <a:lstStyle/>
          <a:p>
            <a:pPr lvl="0" algn="l"/>
            <a:r>
              <a:rPr lang="it-IT" sz="1100" b="1" dirty="0">
                <a:solidFill>
                  <a:prstClr val="white"/>
                </a:solidFill>
              </a:rPr>
              <a:t>Osvaldo Catalano– </a:t>
            </a:r>
            <a:r>
              <a:rPr lang="it-IT" sz="1100" b="1" dirty="0" err="1">
                <a:solidFill>
                  <a:prstClr val="white"/>
                </a:solidFill>
              </a:rPr>
              <a:t>Muographers</a:t>
            </a:r>
            <a:r>
              <a:rPr lang="it-IT" sz="1100" b="1" dirty="0">
                <a:solidFill>
                  <a:prstClr val="white"/>
                </a:solidFill>
              </a:rPr>
              <a:t> 2016: General Assembly</a:t>
            </a:r>
          </a:p>
        </p:txBody>
      </p:sp>
      <p:grpSp>
        <p:nvGrpSpPr>
          <p:cNvPr id="21" name="Gruppo 20"/>
          <p:cNvGrpSpPr/>
          <p:nvPr/>
        </p:nvGrpSpPr>
        <p:grpSpPr>
          <a:xfrm>
            <a:off x="72909" y="1880310"/>
            <a:ext cx="5733943" cy="2308324"/>
            <a:chOff x="2805296" y="2518390"/>
            <a:chExt cx="5659475" cy="2308324"/>
          </a:xfrm>
        </p:grpSpPr>
        <p:sp>
          <p:nvSpPr>
            <p:cNvPr id="22" name="CasellaDiTesto 21"/>
            <p:cNvSpPr txBox="1"/>
            <p:nvPr/>
          </p:nvSpPr>
          <p:spPr>
            <a:xfrm>
              <a:off x="2805296" y="2518390"/>
              <a:ext cx="5659475" cy="23083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dirty="0"/>
                <a:t>The radius of the ring corresponds to the Cherenkov angle Θ </a:t>
              </a:r>
              <a:endParaRPr lang="en-US" dirty="0" smtClean="0"/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dirty="0" smtClean="0"/>
                <a:t>E</a:t>
              </a:r>
              <a:r>
                <a:rPr lang="en-US" baseline="-25000" dirty="0" smtClean="0"/>
                <a:t>µ</a:t>
              </a:r>
              <a:r>
                <a:rPr lang="en-US" dirty="0" smtClean="0"/>
                <a:t> is given by:</a:t>
              </a:r>
              <a:r>
                <a:rPr lang="en-US" dirty="0"/>
                <a:t>	</a:t>
              </a:r>
            </a:p>
            <a:p>
              <a:pPr algn="just"/>
              <a:endParaRPr lang="en-US" dirty="0"/>
            </a:p>
            <a:p>
              <a:pPr algn="just"/>
              <a:r>
                <a:rPr lang="en-US" dirty="0"/>
                <a:t>	</a:t>
              </a:r>
            </a:p>
            <a:p>
              <a:pPr algn="just"/>
              <a:endParaRPr lang="en-US" dirty="0"/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dirty="0"/>
                <a:t>The position of the center gives the direction of </a:t>
              </a:r>
              <a:r>
                <a:rPr lang="en-US" dirty="0" smtClean="0"/>
                <a:t>the detected </a:t>
              </a:r>
              <a:r>
                <a:rPr lang="en-US" dirty="0" err="1" smtClean="0"/>
                <a:t>muon</a:t>
              </a:r>
              <a:r>
                <a:rPr lang="en-US" dirty="0" smtClean="0"/>
                <a:t> with </a:t>
              </a:r>
              <a:r>
                <a:rPr lang="en-US" dirty="0"/>
                <a:t>respect to the telescope optics axis. </a:t>
              </a:r>
              <a:endParaRPr lang="en-US" dirty="0" smtClean="0"/>
            </a:p>
          </p:txBody>
        </p:sp>
        <p:pic>
          <p:nvPicPr>
            <p:cNvPr id="23" name="Immagine 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21823" y="3239182"/>
              <a:ext cx="3859102" cy="1018120"/>
            </a:xfrm>
            <a:prstGeom prst="rect">
              <a:avLst/>
            </a:prstGeom>
          </p:spPr>
        </p:pic>
      </p:grpSp>
      <p:sp>
        <p:nvSpPr>
          <p:cNvPr id="4" name="CasellaDiTesto 3"/>
          <p:cNvSpPr txBox="1"/>
          <p:nvPr/>
        </p:nvSpPr>
        <p:spPr>
          <a:xfrm>
            <a:off x="71500" y="4340014"/>
            <a:ext cx="573535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OPEN SKY INTEGRAL MUONS FLUX</a:t>
            </a:r>
            <a:endParaRPr lang="en-GB" dirty="0"/>
          </a:p>
        </p:txBody>
      </p:sp>
      <p:sp>
        <p:nvSpPr>
          <p:cNvPr id="20" name="Segnaposto numero diapositiva 2"/>
          <p:cNvSpPr txBox="1">
            <a:spLocks/>
          </p:cNvSpPr>
          <p:nvPr/>
        </p:nvSpPr>
        <p:spPr>
          <a:xfrm>
            <a:off x="6919183" y="6547258"/>
            <a:ext cx="2133600" cy="221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 smtClean="0">
                <a:solidFill>
                  <a:schemeClr val="bg1"/>
                </a:solidFill>
              </a:rPr>
              <a:t>10</a:t>
            </a:r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74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948264" y="6539954"/>
            <a:ext cx="2133600" cy="221109"/>
          </a:xfrm>
        </p:spPr>
        <p:txBody>
          <a:bodyPr/>
          <a:lstStyle/>
          <a:p>
            <a:r>
              <a:rPr lang="it-IT" b="1" dirty="0" smtClean="0">
                <a:solidFill>
                  <a:schemeClr val="bg1"/>
                </a:solidFill>
              </a:rPr>
              <a:t>7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89" name="CasellaDiTesto 88"/>
          <p:cNvSpPr txBox="1"/>
          <p:nvPr/>
        </p:nvSpPr>
        <p:spPr>
          <a:xfrm>
            <a:off x="1006830" y="5612260"/>
            <a:ext cx="6891310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50000"/>
              </a:lnSpc>
            </a:pPr>
            <a:r>
              <a:rPr lang="en-GB" sz="4000" dirty="0" smtClean="0">
                <a:solidFill>
                  <a:srgbClr val="FF0000"/>
                </a:solidFill>
              </a:rPr>
              <a:t>NEGLIGIBLE BACKGROUND  </a:t>
            </a: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0" y="898436"/>
            <a:ext cx="54051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/>
              <a:t> The background is due to </a:t>
            </a:r>
            <a:r>
              <a:rPr lang="en-GB" dirty="0" err="1" smtClean="0"/>
              <a:t>muons</a:t>
            </a:r>
            <a:r>
              <a:rPr lang="en-GB" dirty="0" smtClean="0"/>
              <a:t> hitting the primary mirror with an incidence angle within the FOV </a:t>
            </a:r>
          </a:p>
          <a:p>
            <a:pPr algn="ctr"/>
            <a:r>
              <a:rPr lang="en-GB" b="1" dirty="0" smtClean="0"/>
              <a:t>mainly back-scattered from the ground</a:t>
            </a:r>
            <a:r>
              <a:rPr lang="en-GB" dirty="0" smtClean="0"/>
              <a:t>.</a:t>
            </a:r>
            <a:endParaRPr lang="en-GB" dirty="0"/>
          </a:p>
        </p:txBody>
      </p:sp>
      <p:grpSp>
        <p:nvGrpSpPr>
          <p:cNvPr id="2" name="Gruppo 1"/>
          <p:cNvGrpSpPr/>
          <p:nvPr/>
        </p:nvGrpSpPr>
        <p:grpSpPr>
          <a:xfrm>
            <a:off x="132080" y="786604"/>
            <a:ext cx="8969698" cy="4174070"/>
            <a:chOff x="132080" y="786604"/>
            <a:chExt cx="8969698" cy="4174070"/>
          </a:xfrm>
        </p:grpSpPr>
        <p:sp>
          <p:nvSpPr>
            <p:cNvPr id="7" name="Rettangolo 6"/>
            <p:cNvSpPr/>
            <p:nvPr/>
          </p:nvSpPr>
          <p:spPr>
            <a:xfrm>
              <a:off x="132080" y="1985324"/>
              <a:ext cx="5181600" cy="2862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Tx/>
                <a:buChar char="•"/>
              </a:pPr>
              <a:r>
                <a:rPr lang="en-GB" dirty="0" smtClean="0"/>
                <a:t>ground level measurement of upward directed atmospheric </a:t>
              </a:r>
              <a:r>
                <a:rPr lang="en-GB" dirty="0" err="1" smtClean="0"/>
                <a:t>muons</a:t>
              </a:r>
              <a:r>
                <a:rPr lang="en-GB" dirty="0" smtClean="0"/>
                <a:t>: 3x10</a:t>
              </a:r>
              <a:r>
                <a:rPr lang="en-GB" baseline="30000" dirty="0" smtClean="0"/>
                <a:t>-6</a:t>
              </a:r>
              <a:r>
                <a:rPr lang="en-GB" dirty="0" smtClean="0"/>
                <a:t>  cm</a:t>
              </a:r>
              <a:r>
                <a:rPr lang="en-GB" baseline="30000" dirty="0"/>
                <a:t>-</a:t>
              </a:r>
              <a:r>
                <a:rPr lang="en-GB" baseline="30000" dirty="0" smtClean="0"/>
                <a:t>2  </a:t>
              </a:r>
              <a:r>
                <a:rPr lang="en-GB" dirty="0" smtClean="0"/>
                <a:t>sr</a:t>
              </a:r>
              <a:r>
                <a:rPr lang="en-GB" baseline="30000" dirty="0"/>
                <a:t>-</a:t>
              </a:r>
              <a:r>
                <a:rPr lang="en-GB" baseline="30000" dirty="0" smtClean="0"/>
                <a:t>1</a:t>
              </a:r>
              <a:r>
                <a:rPr lang="en-GB" dirty="0" smtClean="0"/>
                <a:t> day</a:t>
              </a:r>
              <a:r>
                <a:rPr lang="en-GB" baseline="30000" dirty="0" smtClean="0"/>
                <a:t>-1</a:t>
              </a:r>
            </a:p>
            <a:p>
              <a:endParaRPr lang="en-GB" dirty="0" smtClean="0"/>
            </a:p>
            <a:p>
              <a:endParaRPr lang="en-GB" dirty="0" smtClean="0"/>
            </a:p>
            <a:p>
              <a:pPr algn="ctr"/>
              <a:r>
                <a:rPr lang="en-GB" dirty="0" smtClean="0"/>
                <a:t>≈3x10</a:t>
              </a:r>
              <a:r>
                <a:rPr lang="en-GB" baseline="30000" dirty="0" smtClean="0"/>
                <a:t>-3</a:t>
              </a:r>
              <a:r>
                <a:rPr lang="en-GB" dirty="0" smtClean="0"/>
                <a:t> ”fake” events per observation night (8 hours)  within the field of view of ASTRI SST-2M</a:t>
              </a:r>
            </a:p>
            <a:p>
              <a:pPr algn="ctr"/>
              <a:r>
                <a:rPr lang="en-GB" b="1" dirty="0" smtClean="0"/>
                <a:t>compared</a:t>
              </a:r>
            </a:p>
            <a:p>
              <a:pPr algn="ctr"/>
              <a:r>
                <a:rPr lang="en-GB" dirty="0" smtClean="0"/>
                <a:t>5000 </a:t>
              </a:r>
              <a:r>
                <a:rPr lang="en-GB" dirty="0" err="1" smtClean="0"/>
                <a:t>muons</a:t>
              </a:r>
              <a:r>
                <a:rPr lang="en-GB" dirty="0" smtClean="0"/>
                <a:t>/night are expected to hit the telescope mirror</a:t>
              </a:r>
            </a:p>
            <a:p>
              <a:pPr algn="ctr"/>
              <a:endParaRPr lang="en-GB" dirty="0"/>
            </a:p>
          </p:txBody>
        </p:sp>
        <p:grpSp>
          <p:nvGrpSpPr>
            <p:cNvPr id="40" name="Gruppo 39"/>
            <p:cNvGrpSpPr/>
            <p:nvPr/>
          </p:nvGrpSpPr>
          <p:grpSpPr>
            <a:xfrm>
              <a:off x="5608069" y="786604"/>
              <a:ext cx="3493709" cy="4174070"/>
              <a:chOff x="5608069" y="786604"/>
              <a:chExt cx="3493709" cy="4174070"/>
            </a:xfrm>
          </p:grpSpPr>
          <p:grpSp>
            <p:nvGrpSpPr>
              <p:cNvPr id="41" name="Gruppo 40"/>
              <p:cNvGrpSpPr/>
              <p:nvPr/>
            </p:nvGrpSpPr>
            <p:grpSpPr>
              <a:xfrm>
                <a:off x="5609240" y="786604"/>
                <a:ext cx="3492538" cy="4174070"/>
                <a:chOff x="5609240" y="786604"/>
                <a:chExt cx="3492538" cy="4174070"/>
              </a:xfrm>
            </p:grpSpPr>
            <p:pic>
              <p:nvPicPr>
                <p:cNvPr id="43" name="Immagine 42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609240" y="786604"/>
                  <a:ext cx="3492538" cy="3632239"/>
                </a:xfrm>
                <a:prstGeom prst="rect">
                  <a:avLst/>
                </a:prstGeom>
              </p:spPr>
            </p:pic>
            <p:pic>
              <p:nvPicPr>
                <p:cNvPr id="44" name="Immagine 43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620769" y="4456674"/>
                  <a:ext cx="3477602" cy="504000"/>
                </a:xfrm>
                <a:prstGeom prst="rect">
                  <a:avLst/>
                </a:prstGeom>
              </p:spPr>
            </p:pic>
          </p:grpSp>
          <p:sp>
            <p:nvSpPr>
              <p:cNvPr id="42" name="Ovale 41"/>
              <p:cNvSpPr/>
              <p:nvPr/>
            </p:nvSpPr>
            <p:spPr>
              <a:xfrm>
                <a:off x="5608069" y="1506233"/>
                <a:ext cx="233931" cy="716193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4" name="Freccia giù 13"/>
            <p:cNvSpPr/>
            <p:nvPr/>
          </p:nvSpPr>
          <p:spPr>
            <a:xfrm>
              <a:off x="2722880" y="2594621"/>
              <a:ext cx="335280" cy="49784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5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71500" y="6525344"/>
            <a:ext cx="9001000" cy="250328"/>
          </a:xfr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A6A6A6"/>
            </a:solidFill>
          </a:ln>
          <a:effectLst>
            <a:outerShdw blurRad="127000" dist="63500" dir="2700000" algn="tl" rotWithShape="0">
              <a:prstClr val="black">
                <a:alpha val="80000"/>
              </a:prstClr>
            </a:outerShdw>
          </a:effectLst>
        </p:spPr>
        <p:txBody>
          <a:bodyPr/>
          <a:lstStyle/>
          <a:p>
            <a:pPr lvl="0" algn="l"/>
            <a:r>
              <a:rPr lang="it-IT" sz="1100" b="1" dirty="0">
                <a:solidFill>
                  <a:prstClr val="white"/>
                </a:solidFill>
              </a:rPr>
              <a:t>Osvaldo Catalano– </a:t>
            </a:r>
            <a:r>
              <a:rPr lang="it-IT" sz="1100" b="1" dirty="0" err="1">
                <a:solidFill>
                  <a:prstClr val="white"/>
                </a:solidFill>
              </a:rPr>
              <a:t>Muographers</a:t>
            </a:r>
            <a:r>
              <a:rPr lang="it-IT" sz="1100" b="1" dirty="0">
                <a:solidFill>
                  <a:prstClr val="white"/>
                </a:solidFill>
              </a:rPr>
              <a:t> 2016: General Assembly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3131839" y="44624"/>
            <a:ext cx="5865401" cy="46800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FFFFFF">
                <a:lumMod val="65000"/>
              </a:srgbClr>
            </a:solidFill>
            <a:prstDash val="solid"/>
          </a:ln>
          <a:effectLst>
            <a:outerShdw blurRad="127000" dist="63500" dir="2700000" algn="tl" rotWithShape="0">
              <a:schemeClr val="tx1">
                <a:alpha val="80000"/>
              </a:scheme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PHYSICAL</a:t>
            </a:r>
            <a:r>
              <a:rPr kumimoji="0" lang="it-IT" sz="24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 PARAMETERS DETERMINATION</a:t>
            </a:r>
            <a:endParaRPr kumimoji="0" lang="it-IT" sz="240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itchFamily="34" charset="0"/>
            </a:endParaRPr>
          </a:p>
        </p:txBody>
      </p:sp>
      <p:grpSp>
        <p:nvGrpSpPr>
          <p:cNvPr id="17" name="Gruppo 16"/>
          <p:cNvGrpSpPr/>
          <p:nvPr/>
        </p:nvGrpSpPr>
        <p:grpSpPr>
          <a:xfrm>
            <a:off x="35496" y="44623"/>
            <a:ext cx="3007606" cy="468001"/>
            <a:chOff x="35496" y="44623"/>
            <a:chExt cx="3007606" cy="468001"/>
          </a:xfrm>
        </p:grpSpPr>
        <p:pic>
          <p:nvPicPr>
            <p:cNvPr id="18" name="Immagin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000" y="44624"/>
              <a:ext cx="1891102" cy="468000"/>
            </a:xfrm>
            <a:prstGeom prst="rect">
              <a:avLst/>
            </a:prstGeom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</p:spPr>
        </p:pic>
        <p:pic>
          <p:nvPicPr>
            <p:cNvPr id="19" name="Immagin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" y="44624"/>
              <a:ext cx="468818" cy="468000"/>
            </a:xfrm>
            <a:prstGeom prst="rect">
              <a:avLst/>
            </a:prstGeom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</p:spPr>
        </p:pic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00" y="44623"/>
              <a:ext cx="499200" cy="468000"/>
            </a:xfrm>
            <a:prstGeom prst="rect">
              <a:avLst/>
            </a:prstGeom>
            <a:noFill/>
            <a:ln>
              <a:noFill/>
            </a:ln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Segnaposto numero diapositiva 2"/>
          <p:cNvSpPr txBox="1">
            <a:spLocks/>
          </p:cNvSpPr>
          <p:nvPr/>
        </p:nvSpPr>
        <p:spPr>
          <a:xfrm>
            <a:off x="6863640" y="6544594"/>
            <a:ext cx="2133600" cy="221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 smtClean="0">
                <a:solidFill>
                  <a:schemeClr val="bg1"/>
                </a:solidFill>
              </a:rPr>
              <a:t>11</a:t>
            </a:r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28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948264" y="6539954"/>
            <a:ext cx="2133600" cy="221109"/>
          </a:xfrm>
        </p:spPr>
        <p:txBody>
          <a:bodyPr/>
          <a:lstStyle/>
          <a:p>
            <a:r>
              <a:rPr lang="it-IT" b="1" dirty="0" smtClean="0">
                <a:solidFill>
                  <a:schemeClr val="bg1"/>
                </a:solidFill>
              </a:rPr>
              <a:t>8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79" name="Rettangolo 78"/>
          <p:cNvSpPr/>
          <p:nvPr/>
        </p:nvSpPr>
        <p:spPr>
          <a:xfrm>
            <a:off x="3131840" y="44624"/>
            <a:ext cx="5112568" cy="468000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FFFFFF">
                <a:lumMod val="65000"/>
              </a:srgbClr>
            </a:solidFill>
            <a:prstDash val="solid"/>
          </a:ln>
          <a:effectLst>
            <a:outerShdw blurRad="127000" dist="63500" dir="2700000" algn="tl" rotWithShape="0">
              <a:schemeClr val="tx1">
                <a:alpha val="80000"/>
              </a:scheme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BASIC</a:t>
            </a:r>
            <a:r>
              <a:rPr kumimoji="0" lang="it-IT" sz="24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 FORMULAS &amp; SIMULATIONS</a:t>
            </a:r>
            <a:endParaRPr kumimoji="0" lang="it-IT" sz="240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itchFamily="34" charset="0"/>
            </a:endParaRPr>
          </a:p>
        </p:txBody>
      </p:sp>
      <p:grpSp>
        <p:nvGrpSpPr>
          <p:cNvPr id="80" name="Gruppo 79"/>
          <p:cNvGrpSpPr/>
          <p:nvPr/>
        </p:nvGrpSpPr>
        <p:grpSpPr>
          <a:xfrm>
            <a:off x="35496" y="44623"/>
            <a:ext cx="3007606" cy="468001"/>
            <a:chOff x="35496" y="44623"/>
            <a:chExt cx="3007606" cy="468001"/>
          </a:xfrm>
        </p:grpSpPr>
        <p:pic>
          <p:nvPicPr>
            <p:cNvPr id="81" name="Immagine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000" y="44624"/>
              <a:ext cx="1891102" cy="468000"/>
            </a:xfrm>
            <a:prstGeom prst="rect">
              <a:avLst/>
            </a:prstGeom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</p:spPr>
        </p:pic>
        <p:pic>
          <p:nvPicPr>
            <p:cNvPr id="82" name="Immagine 8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" y="44624"/>
              <a:ext cx="468818" cy="468000"/>
            </a:xfrm>
            <a:prstGeom prst="rect">
              <a:avLst/>
            </a:prstGeom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</p:spPr>
        </p:pic>
        <p:pic>
          <p:nvPicPr>
            <p:cNvPr id="83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00" y="44623"/>
              <a:ext cx="499200" cy="468000"/>
            </a:xfrm>
            <a:prstGeom prst="rect">
              <a:avLst/>
            </a:prstGeom>
            <a:noFill/>
            <a:ln>
              <a:noFill/>
            </a:ln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CasellaDiTesto 3"/>
          <p:cNvSpPr txBox="1"/>
          <p:nvPr/>
        </p:nvSpPr>
        <p:spPr>
          <a:xfrm>
            <a:off x="2097551" y="699246"/>
            <a:ext cx="5346550" cy="5232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dirty="0" err="1" smtClean="0"/>
              <a:t>Muons</a:t>
            </a:r>
            <a:r>
              <a:rPr lang="en-GB" sz="2800" dirty="0" smtClean="0"/>
              <a:t> with Cherenkov Telescopes</a:t>
            </a:r>
            <a:endParaRPr lang="en-GB" sz="28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246148" y="1292904"/>
            <a:ext cx="8683053" cy="8309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GB" sz="1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The ASTRI </a:t>
            </a:r>
            <a:r>
              <a:rPr lang="en-GB" sz="16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telescope </a:t>
            </a:r>
            <a:r>
              <a:rPr lang="en-GB" sz="1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is able to reconstruct </a:t>
            </a:r>
            <a:r>
              <a:rPr lang="en-GB" sz="1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muons</a:t>
            </a:r>
            <a:r>
              <a:rPr lang="en-GB" sz="1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with energy higher than 20 </a:t>
            </a:r>
            <a:r>
              <a:rPr lang="en-GB" sz="1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GeV</a:t>
            </a:r>
            <a:r>
              <a:rPr lang="en-GB" sz="1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with a precision on the direction reconstruction of about </a:t>
            </a:r>
            <a:r>
              <a:rPr lang="en-GB" sz="1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0.16</a:t>
            </a:r>
            <a:r>
              <a:rPr lang="en-GB" sz="1600" b="1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◦</a:t>
            </a:r>
            <a:r>
              <a:rPr lang="en-GB" sz="1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which is of the same order of the camera pixel.</a:t>
            </a:r>
            <a:endParaRPr lang="en-GB" sz="1600" b="1" dirty="0"/>
          </a:p>
        </p:txBody>
      </p:sp>
      <p:pic>
        <p:nvPicPr>
          <p:cNvPr id="6" name="muon_recon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72107" y="2154553"/>
            <a:ext cx="3708000" cy="2781000"/>
          </a:xfrm>
          <a:prstGeom prst="rect">
            <a:avLst/>
          </a:prstGeom>
        </p:spPr>
      </p:pic>
      <p:pic>
        <p:nvPicPr>
          <p:cNvPr id="8" name="muons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4859" y="2162292"/>
            <a:ext cx="3708000" cy="27810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00671" y="3516005"/>
            <a:ext cx="3814296" cy="2931356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667441" y="5131398"/>
            <a:ext cx="144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RAW DATA</a:t>
            </a:r>
            <a:endParaRPr lang="en-GB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6055371" y="5099124"/>
            <a:ext cx="2029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RECONSTRUCTED     (96%)</a:t>
            </a:r>
            <a:endParaRPr lang="en-GB" dirty="0"/>
          </a:p>
        </p:txBody>
      </p:sp>
      <p:sp>
        <p:nvSpPr>
          <p:cNvPr id="17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71500" y="6525344"/>
            <a:ext cx="9001000" cy="250328"/>
          </a:xfr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A6A6A6"/>
            </a:solidFill>
          </a:ln>
          <a:effectLst>
            <a:outerShdw blurRad="127000" dist="63500" dir="2700000" algn="tl" rotWithShape="0">
              <a:prstClr val="black">
                <a:alpha val="80000"/>
              </a:prstClr>
            </a:outerShdw>
          </a:effectLst>
        </p:spPr>
        <p:txBody>
          <a:bodyPr/>
          <a:lstStyle/>
          <a:p>
            <a:pPr lvl="0" algn="l"/>
            <a:r>
              <a:rPr lang="it-IT" sz="1100" b="1" dirty="0">
                <a:solidFill>
                  <a:prstClr val="white"/>
                </a:solidFill>
              </a:rPr>
              <a:t>Osvaldo Catalano– </a:t>
            </a:r>
            <a:r>
              <a:rPr lang="it-IT" sz="1100" b="1" dirty="0" err="1">
                <a:solidFill>
                  <a:prstClr val="white"/>
                </a:solidFill>
              </a:rPr>
              <a:t>Muographers</a:t>
            </a:r>
            <a:r>
              <a:rPr lang="it-IT" sz="1100" b="1" dirty="0">
                <a:solidFill>
                  <a:prstClr val="white"/>
                </a:solidFill>
              </a:rPr>
              <a:t> 2016: General Assembly</a:t>
            </a:r>
          </a:p>
        </p:txBody>
      </p:sp>
      <p:sp>
        <p:nvSpPr>
          <p:cNvPr id="18" name="Segnaposto numero diapositiva 2"/>
          <p:cNvSpPr txBox="1">
            <a:spLocks/>
          </p:cNvSpPr>
          <p:nvPr/>
        </p:nvSpPr>
        <p:spPr>
          <a:xfrm>
            <a:off x="6943582" y="6539953"/>
            <a:ext cx="2133600" cy="221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 smtClean="0">
                <a:solidFill>
                  <a:schemeClr val="bg1"/>
                </a:solidFill>
              </a:rPr>
              <a:t>12</a:t>
            </a:r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59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65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6527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948264" y="6539954"/>
            <a:ext cx="2133600" cy="221109"/>
          </a:xfrm>
        </p:spPr>
        <p:txBody>
          <a:bodyPr/>
          <a:lstStyle/>
          <a:p>
            <a:r>
              <a:rPr lang="it-IT" b="1" dirty="0" smtClean="0">
                <a:solidFill>
                  <a:schemeClr val="bg1"/>
                </a:solidFill>
              </a:rPr>
              <a:t>12</a:t>
            </a:r>
            <a:endParaRPr lang="it-IT" b="1" dirty="0">
              <a:solidFill>
                <a:schemeClr val="bg1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553" y="1968064"/>
            <a:ext cx="3915231" cy="2676991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055099" y="1630268"/>
            <a:ext cx="3798137" cy="3792041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grpSp>
        <p:nvGrpSpPr>
          <p:cNvPr id="27" name="Gruppo 26"/>
          <p:cNvGrpSpPr/>
          <p:nvPr/>
        </p:nvGrpSpPr>
        <p:grpSpPr>
          <a:xfrm>
            <a:off x="5650029" y="3491737"/>
            <a:ext cx="2865336" cy="2637700"/>
            <a:chOff x="5650029" y="3491737"/>
            <a:chExt cx="2865336" cy="2637700"/>
          </a:xfrm>
        </p:grpSpPr>
        <p:sp>
          <p:nvSpPr>
            <p:cNvPr id="19" name="Rettangolo 18"/>
            <p:cNvSpPr/>
            <p:nvPr/>
          </p:nvSpPr>
          <p:spPr>
            <a:xfrm>
              <a:off x="5949461" y="3491737"/>
              <a:ext cx="82063" cy="828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1" name="Connettore 2 20"/>
            <p:cNvCxnSpPr/>
            <p:nvPr/>
          </p:nvCxnSpPr>
          <p:spPr>
            <a:xfrm flipH="1" flipV="1">
              <a:off x="6031524" y="3601178"/>
              <a:ext cx="903191" cy="2160071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ttangolo 24"/>
            <p:cNvSpPr/>
            <p:nvPr/>
          </p:nvSpPr>
          <p:spPr>
            <a:xfrm>
              <a:off x="5650029" y="5760105"/>
              <a:ext cx="28653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sym typeface="Symbol" panose="05050102010706020507" pitchFamily="18" charset="2"/>
                </a:rPr>
                <a:t>Projected Spatial Resolution </a:t>
              </a:r>
              <a:endParaRPr lang="en-GB" dirty="0"/>
            </a:p>
          </p:txBody>
        </p:sp>
      </p:grpSp>
      <p:sp>
        <p:nvSpPr>
          <p:cNvPr id="34" name="Cilindro 33"/>
          <p:cNvSpPr/>
          <p:nvPr/>
        </p:nvSpPr>
        <p:spPr>
          <a:xfrm>
            <a:off x="6981805" y="2700908"/>
            <a:ext cx="423924" cy="1019175"/>
          </a:xfrm>
          <a:prstGeom prst="can">
            <a:avLst>
              <a:gd name="adj" fmla="val 8333"/>
            </a:avLst>
          </a:prstGeom>
          <a:solidFill>
            <a:schemeClr val="bg2">
              <a:lumMod val="1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Rettangolo 14"/>
          <p:cNvSpPr/>
          <p:nvPr/>
        </p:nvSpPr>
        <p:spPr>
          <a:xfrm>
            <a:off x="3131840" y="44624"/>
            <a:ext cx="5112568" cy="46800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FFFFFF">
                <a:lumMod val="65000"/>
              </a:srgbClr>
            </a:solidFill>
            <a:prstDash val="solid"/>
          </a:ln>
          <a:effectLst>
            <a:outerShdw blurRad="127000" dist="63500" dir="2700000" algn="tl" rotWithShape="0">
              <a:schemeClr val="tx1">
                <a:alpha val="80000"/>
              </a:scheme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BASIC</a:t>
            </a:r>
            <a:r>
              <a:rPr kumimoji="0" lang="it-IT" sz="24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 FORMULAS &amp; SIMULATIONS</a:t>
            </a:r>
            <a:endParaRPr kumimoji="0" lang="it-IT" sz="240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itchFamily="34" charset="0"/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35496" y="44623"/>
            <a:ext cx="3007606" cy="468001"/>
            <a:chOff x="35496" y="44623"/>
            <a:chExt cx="3007606" cy="468001"/>
          </a:xfrm>
        </p:grpSpPr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000" y="44624"/>
              <a:ext cx="1891102" cy="468000"/>
            </a:xfrm>
            <a:prstGeom prst="rect">
              <a:avLst/>
            </a:prstGeom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</p:spPr>
        </p:pic>
        <p:pic>
          <p:nvPicPr>
            <p:cNvPr id="18" name="Immagin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" y="44624"/>
              <a:ext cx="468818" cy="468000"/>
            </a:xfrm>
            <a:prstGeom prst="rect">
              <a:avLst/>
            </a:prstGeom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</p:spPr>
        </p:pic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00" y="44623"/>
              <a:ext cx="499200" cy="468000"/>
            </a:xfrm>
            <a:prstGeom prst="rect">
              <a:avLst/>
            </a:prstGeom>
            <a:noFill/>
            <a:ln>
              <a:noFill/>
            </a:ln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CasellaDiTesto 22"/>
          <p:cNvSpPr txBox="1"/>
          <p:nvPr/>
        </p:nvSpPr>
        <p:spPr>
          <a:xfrm>
            <a:off x="173316" y="695845"/>
            <a:ext cx="4434602" cy="57861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GB" dirty="0" smtClean="0"/>
              <a:t>Conduits of various dimensions are simulated as hollow cylinders embedded into a filled cone with the vertical axis coincident with that of the cone (volcano).</a:t>
            </a:r>
          </a:p>
          <a:p>
            <a:pPr algn="just"/>
            <a:endParaRPr lang="en-GB" dirty="0" smtClean="0"/>
          </a:p>
          <a:p>
            <a:pPr algn="ctr"/>
            <a:r>
              <a:rPr lang="en-GB" dirty="0" smtClean="0"/>
              <a:t>Angular Resolution </a:t>
            </a:r>
            <a:r>
              <a:rPr lang="en-GB" dirty="0" smtClean="0">
                <a:sym typeface="Symbol" panose="05050102010706020507" pitchFamily="18" charset="2"/>
              </a:rPr>
              <a:t> 0.5 degrees</a:t>
            </a:r>
          </a:p>
          <a:p>
            <a:pPr algn="ctr"/>
            <a:r>
              <a:rPr lang="en-GB" dirty="0" smtClean="0">
                <a:sym typeface="Symbol" panose="05050102010706020507" pitchFamily="18" charset="2"/>
              </a:rPr>
              <a:t>Projected Spatial Resolution  </a:t>
            </a:r>
            <a:r>
              <a:rPr lang="en-GB" dirty="0" smtClean="0"/>
              <a:t>  </a:t>
            </a:r>
            <a:r>
              <a:rPr lang="en-GB" dirty="0" smtClean="0">
                <a:sym typeface="Symbol" panose="05050102010706020507" pitchFamily="18" charset="2"/>
              </a:rPr>
              <a:t> 14 m </a:t>
            </a:r>
          </a:p>
          <a:p>
            <a:pPr algn="ctr"/>
            <a:endParaRPr lang="en-GB" dirty="0" smtClean="0">
              <a:sym typeface="Symbol" panose="05050102010706020507" pitchFamily="18" charset="2"/>
            </a:endParaRPr>
          </a:p>
          <a:p>
            <a:pPr algn="ctr"/>
            <a:r>
              <a:rPr lang="en-GB" dirty="0"/>
              <a:t>A grid with bins of 0.5° x 0.5° </a:t>
            </a:r>
            <a:r>
              <a:rPr lang="en-GB" dirty="0" smtClean="0"/>
              <a:t>maps the crater</a:t>
            </a:r>
            <a:endParaRPr lang="en-GB" dirty="0"/>
          </a:p>
          <a:p>
            <a:pPr algn="ctr"/>
            <a:r>
              <a:rPr lang="en-GB" dirty="0" smtClean="0">
                <a:sym typeface="Symbol" panose="05050102010706020507" pitchFamily="18" charset="2"/>
              </a:rPr>
              <a:t>Bin detector acceptance </a:t>
            </a:r>
            <a:r>
              <a:rPr lang="en-GB" dirty="0">
                <a:sym typeface="Symbol" panose="05050102010706020507" pitchFamily="18" charset="2"/>
              </a:rPr>
              <a:t> 10 cm</a:t>
            </a:r>
            <a:r>
              <a:rPr lang="en-GB" baseline="30000" dirty="0">
                <a:sym typeface="Symbol" panose="05050102010706020507" pitchFamily="18" charset="2"/>
              </a:rPr>
              <a:t>2</a:t>
            </a:r>
            <a:r>
              <a:rPr lang="en-GB" dirty="0">
                <a:sym typeface="Symbol" panose="05050102010706020507" pitchFamily="18" charset="2"/>
              </a:rPr>
              <a:t> </a:t>
            </a:r>
            <a:r>
              <a:rPr lang="en-GB" dirty="0" err="1">
                <a:sym typeface="Symbol" panose="05050102010706020507" pitchFamily="18" charset="2"/>
              </a:rPr>
              <a:t>sr</a:t>
            </a:r>
            <a:endParaRPr lang="en-GB" dirty="0">
              <a:sym typeface="Symbol" panose="05050102010706020507" pitchFamily="18" charset="2"/>
            </a:endParaRPr>
          </a:p>
          <a:p>
            <a:pPr algn="ctr"/>
            <a:endParaRPr lang="en-GB" dirty="0" smtClean="0"/>
          </a:p>
          <a:p>
            <a:pPr algn="ctr"/>
            <a:r>
              <a:rPr lang="en-GB" dirty="0" smtClean="0"/>
              <a:t>Differential </a:t>
            </a:r>
            <a:r>
              <a:rPr lang="en-GB" dirty="0" err="1" smtClean="0"/>
              <a:t>muon</a:t>
            </a:r>
            <a:r>
              <a:rPr lang="en-GB" dirty="0" smtClean="0"/>
              <a:t> flux  (</a:t>
            </a:r>
            <a:r>
              <a:rPr lang="en-GB" i="1" dirty="0" smtClean="0"/>
              <a:t>I(X,</a:t>
            </a:r>
            <a:r>
              <a:rPr lang="en-GB" i="1" dirty="0" smtClean="0">
                <a:sym typeface="Symbol" panose="05050102010706020507" pitchFamily="18" charset="2"/>
              </a:rPr>
              <a:t></a:t>
            </a:r>
            <a:r>
              <a:rPr lang="en-GB" dirty="0">
                <a:sym typeface="Symbol" panose="05050102010706020507" pitchFamily="18" charset="2"/>
              </a:rPr>
              <a:t> </a:t>
            </a:r>
            <a:r>
              <a:rPr lang="en-GB" dirty="0" smtClean="0"/>
              <a:t> for  </a:t>
            </a:r>
            <a:r>
              <a:rPr lang="en-GB" dirty="0" smtClean="0">
                <a:sym typeface="Symbol" panose="05050102010706020507" pitchFamily="18" charset="2"/>
              </a:rPr>
              <a:t> =85°) calculated for standard rock ( =2.65 g cm</a:t>
            </a:r>
            <a:r>
              <a:rPr lang="en-GB" baseline="30000" dirty="0" smtClean="0">
                <a:sym typeface="Symbol" panose="05050102010706020507" pitchFamily="18" charset="2"/>
              </a:rPr>
              <a:t>-3</a:t>
            </a:r>
            <a:r>
              <a:rPr lang="en-GB" dirty="0" smtClean="0">
                <a:sym typeface="Symbol" panose="05050102010706020507" pitchFamily="18" charset="2"/>
              </a:rPr>
              <a:t> ) and propagated </a:t>
            </a:r>
          </a:p>
          <a:p>
            <a:pPr algn="ctr"/>
            <a:r>
              <a:rPr lang="en-GB" sz="2800" dirty="0" smtClean="0">
                <a:sym typeface="Symbol" panose="05050102010706020507" pitchFamily="18" charset="2"/>
              </a:rPr>
              <a:t>+</a:t>
            </a:r>
          </a:p>
          <a:p>
            <a:pPr algn="ctr"/>
            <a:r>
              <a:rPr lang="en-GB" b="1" dirty="0" smtClean="0">
                <a:sym typeface="Symbol" panose="05050102010706020507" pitchFamily="18" charset="2"/>
              </a:rPr>
              <a:t>RECEPTION FLUCTUATION</a:t>
            </a:r>
          </a:p>
          <a:p>
            <a:pPr algn="ctr"/>
            <a:endParaRPr lang="en-GB" b="1" dirty="0">
              <a:sym typeface="Symbol" panose="05050102010706020507" pitchFamily="18" charset="2"/>
            </a:endParaRPr>
          </a:p>
          <a:p>
            <a:pPr algn="ctr"/>
            <a:r>
              <a:rPr lang="en-GB" dirty="0"/>
              <a:t>This pixel size is  comparable to the </a:t>
            </a:r>
            <a:r>
              <a:rPr lang="en-GB" dirty="0" err="1"/>
              <a:t>muon</a:t>
            </a:r>
            <a:r>
              <a:rPr lang="en-GB" dirty="0"/>
              <a:t> angular deviation expected from multiple scattering in crossing the mountain</a:t>
            </a:r>
            <a:endParaRPr lang="en-GB" b="1" dirty="0"/>
          </a:p>
        </p:txBody>
      </p:sp>
      <p:sp>
        <p:nvSpPr>
          <p:cNvPr id="24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71500" y="6525344"/>
            <a:ext cx="9001000" cy="250328"/>
          </a:xfr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A6A6A6"/>
            </a:solidFill>
          </a:ln>
          <a:effectLst>
            <a:outerShdw blurRad="127000" dist="63500" dir="2700000" algn="tl" rotWithShape="0">
              <a:prstClr val="black">
                <a:alpha val="80000"/>
              </a:prstClr>
            </a:outerShdw>
          </a:effectLst>
        </p:spPr>
        <p:txBody>
          <a:bodyPr/>
          <a:lstStyle/>
          <a:p>
            <a:pPr lvl="0" algn="l"/>
            <a:r>
              <a:rPr lang="it-IT" sz="1100" b="1" dirty="0">
                <a:solidFill>
                  <a:prstClr val="white"/>
                </a:solidFill>
              </a:rPr>
              <a:t>Osvaldo Catalano– </a:t>
            </a:r>
            <a:r>
              <a:rPr lang="it-IT" sz="1100" b="1" dirty="0" err="1">
                <a:solidFill>
                  <a:prstClr val="white"/>
                </a:solidFill>
              </a:rPr>
              <a:t>Muographers</a:t>
            </a:r>
            <a:r>
              <a:rPr lang="it-IT" sz="1100" b="1" dirty="0">
                <a:solidFill>
                  <a:prstClr val="white"/>
                </a:solidFill>
              </a:rPr>
              <a:t> 2016: General Assembly</a:t>
            </a:r>
          </a:p>
        </p:txBody>
      </p:sp>
      <p:sp>
        <p:nvSpPr>
          <p:cNvPr id="20" name="Segnaposto numero diapositiva 2"/>
          <p:cNvSpPr txBox="1">
            <a:spLocks/>
          </p:cNvSpPr>
          <p:nvPr/>
        </p:nvSpPr>
        <p:spPr>
          <a:xfrm>
            <a:off x="6934715" y="6554563"/>
            <a:ext cx="2133600" cy="221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 smtClean="0">
                <a:solidFill>
                  <a:schemeClr val="bg1"/>
                </a:solidFill>
              </a:rPr>
              <a:t>1</a:t>
            </a:r>
            <a:fld id="{65D1E375-1491-4770-B4ED-E699B7903ED8}" type="slidenum">
              <a:rPr lang="it-IT" b="1" smtClean="0">
                <a:solidFill>
                  <a:schemeClr val="bg1"/>
                </a:solidFill>
              </a:rPr>
              <a:pPr/>
              <a:t>13</a:t>
            </a:fld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57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948264" y="6539954"/>
            <a:ext cx="2133600" cy="221109"/>
          </a:xfrm>
        </p:spPr>
        <p:txBody>
          <a:bodyPr/>
          <a:lstStyle/>
          <a:p>
            <a:r>
              <a:rPr lang="it-IT" b="1" dirty="0" smtClean="0">
                <a:solidFill>
                  <a:schemeClr val="bg1"/>
                </a:solidFill>
              </a:rPr>
              <a:t>9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79" name="Rettangolo 78"/>
          <p:cNvSpPr/>
          <p:nvPr/>
        </p:nvSpPr>
        <p:spPr>
          <a:xfrm>
            <a:off x="3131840" y="44624"/>
            <a:ext cx="5112568" cy="46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FFFFFF">
                <a:lumMod val="65000"/>
              </a:srgbClr>
            </a:solidFill>
            <a:prstDash val="solid"/>
          </a:ln>
          <a:effectLst>
            <a:outerShdw blurRad="127000" dist="63500" dir="2700000" algn="tl" rotWithShape="0">
              <a:schemeClr val="tx1">
                <a:alpha val="80000"/>
              </a:scheme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BASIC</a:t>
            </a:r>
            <a:r>
              <a:rPr kumimoji="0" lang="it-IT" sz="24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 FORMULAS</a:t>
            </a:r>
            <a:endParaRPr kumimoji="0" lang="it-IT" sz="240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itchFamily="34" charset="0"/>
            </a:endParaRPr>
          </a:p>
        </p:txBody>
      </p:sp>
      <p:grpSp>
        <p:nvGrpSpPr>
          <p:cNvPr id="80" name="Gruppo 79"/>
          <p:cNvGrpSpPr/>
          <p:nvPr/>
        </p:nvGrpSpPr>
        <p:grpSpPr>
          <a:xfrm>
            <a:off x="35496" y="44623"/>
            <a:ext cx="3007606" cy="468001"/>
            <a:chOff x="35496" y="44623"/>
            <a:chExt cx="3007606" cy="468001"/>
          </a:xfrm>
        </p:grpSpPr>
        <p:pic>
          <p:nvPicPr>
            <p:cNvPr id="81" name="Immagine 8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000" y="44624"/>
              <a:ext cx="1891102" cy="468000"/>
            </a:xfrm>
            <a:prstGeom prst="rect">
              <a:avLst/>
            </a:prstGeom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</p:spPr>
        </p:pic>
        <p:pic>
          <p:nvPicPr>
            <p:cNvPr id="82" name="Immagine 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" y="44624"/>
              <a:ext cx="468818" cy="468000"/>
            </a:xfrm>
            <a:prstGeom prst="rect">
              <a:avLst/>
            </a:prstGeom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</p:spPr>
        </p:pic>
        <p:pic>
          <p:nvPicPr>
            <p:cNvPr id="83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00" y="44623"/>
              <a:ext cx="499200" cy="468000"/>
            </a:xfrm>
            <a:prstGeom prst="rect">
              <a:avLst/>
            </a:prstGeom>
            <a:noFill/>
            <a:ln>
              <a:noFill/>
            </a:ln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CasellaDiTesto 3"/>
          <p:cNvSpPr txBox="1"/>
          <p:nvPr/>
        </p:nvSpPr>
        <p:spPr>
          <a:xfrm>
            <a:off x="2097551" y="699246"/>
            <a:ext cx="5346550" cy="5232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dirty="0" err="1"/>
              <a:t>Principles</a:t>
            </a:r>
            <a:r>
              <a:rPr lang="it-IT" sz="2800" dirty="0"/>
              <a:t> of </a:t>
            </a:r>
            <a:r>
              <a:rPr lang="it-IT" sz="2800" dirty="0" err="1"/>
              <a:t>muon</a:t>
            </a:r>
            <a:r>
              <a:rPr lang="it-IT" sz="2800" dirty="0"/>
              <a:t> </a:t>
            </a:r>
            <a:r>
              <a:rPr lang="it-IT" sz="2800" dirty="0" err="1"/>
              <a:t>imaging</a:t>
            </a:r>
            <a:endParaRPr lang="en-GB" sz="2800" dirty="0"/>
          </a:p>
        </p:txBody>
      </p:sp>
      <p:sp>
        <p:nvSpPr>
          <p:cNvPr id="90" name="CasellaDiTesto 89"/>
          <p:cNvSpPr txBox="1"/>
          <p:nvPr/>
        </p:nvSpPr>
        <p:spPr>
          <a:xfrm>
            <a:off x="225985" y="1376004"/>
            <a:ext cx="8725404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GB" dirty="0" smtClean="0"/>
              <a:t>The density distribution of the interior of a volcano can be determined by measuring the differential attenuation of the </a:t>
            </a:r>
            <a:r>
              <a:rPr lang="en-GB" dirty="0" err="1" smtClean="0"/>
              <a:t>muon</a:t>
            </a:r>
            <a:r>
              <a:rPr lang="en-GB" dirty="0" smtClean="0"/>
              <a:t> flux as a function of the amount of rock crossed along different directions. Any </a:t>
            </a:r>
            <a:r>
              <a:rPr lang="en-GB" dirty="0" err="1" smtClean="0"/>
              <a:t>muon</a:t>
            </a:r>
            <a:r>
              <a:rPr lang="en-GB" dirty="0" smtClean="0"/>
              <a:t> flux variation translates in a difference in the opacity (</a:t>
            </a:r>
            <a:r>
              <a:rPr lang="en-GB" i="1" dirty="0" smtClean="0"/>
              <a:t>X</a:t>
            </a:r>
            <a:r>
              <a:rPr lang="en-GB" dirty="0" smtClean="0"/>
              <a:t>) which is defined as:</a:t>
            </a:r>
          </a:p>
          <a:p>
            <a:pPr algn="just"/>
            <a:endParaRPr lang="en-GB" b="1" dirty="0" smtClean="0"/>
          </a:p>
          <a:p>
            <a:pPr algn="just"/>
            <a:endParaRPr lang="en-GB" b="1" dirty="0" smtClean="0"/>
          </a:p>
          <a:p>
            <a:pPr lvl="0" algn="just" fontAlgn="base"/>
            <a:r>
              <a:rPr lang="en-GB" dirty="0" smtClean="0"/>
              <a:t>where </a:t>
            </a:r>
            <a:r>
              <a:rPr lang="en-GB" i="1" dirty="0" smtClean="0"/>
              <a:t>ρ </a:t>
            </a:r>
            <a:r>
              <a:rPr lang="en-GB" dirty="0" smtClean="0"/>
              <a:t>is the density and </a:t>
            </a:r>
            <a:r>
              <a:rPr lang="en-GB" i="1" dirty="0" smtClean="0"/>
              <a:t>ξ </a:t>
            </a:r>
            <a:r>
              <a:rPr lang="en-GB" dirty="0" smtClean="0"/>
              <a:t>is the spatial coordinate measured along the trajectory </a:t>
            </a:r>
            <a:r>
              <a:rPr lang="en-GB" i="1" dirty="0" smtClean="0"/>
              <a:t>L</a:t>
            </a:r>
            <a:r>
              <a:rPr lang="en-GB" dirty="0" smtClean="0"/>
              <a:t>.</a:t>
            </a:r>
            <a:endParaRPr lang="en-GB" b="1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40099" y="2315431"/>
            <a:ext cx="3248025" cy="914400"/>
          </a:xfrm>
          <a:prstGeom prst="rect">
            <a:avLst/>
          </a:prstGeom>
          <a:ln>
            <a:noFill/>
          </a:ln>
        </p:spPr>
      </p:pic>
      <p:grpSp>
        <p:nvGrpSpPr>
          <p:cNvPr id="11" name="Gruppo 10"/>
          <p:cNvGrpSpPr/>
          <p:nvPr/>
        </p:nvGrpSpPr>
        <p:grpSpPr>
          <a:xfrm>
            <a:off x="1770633" y="3583914"/>
            <a:ext cx="6000386" cy="2763932"/>
            <a:chOff x="1770633" y="3583914"/>
            <a:chExt cx="6000386" cy="2763932"/>
          </a:xfrm>
        </p:grpSpPr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70633" y="3583914"/>
              <a:ext cx="6000386" cy="2763932"/>
            </a:xfrm>
            <a:prstGeom prst="rect">
              <a:avLst/>
            </a:prstGeom>
          </p:spPr>
        </p:pic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87700" y="5132979"/>
              <a:ext cx="586313" cy="652724"/>
            </a:xfrm>
            <a:prstGeom prst="rect">
              <a:avLst/>
            </a:prstGeom>
          </p:spPr>
        </p:pic>
      </p:grpSp>
      <p:sp>
        <p:nvSpPr>
          <p:cNvPr id="3" name="CasellaDiTesto 2"/>
          <p:cNvSpPr txBox="1"/>
          <p:nvPr/>
        </p:nvSpPr>
        <p:spPr>
          <a:xfrm>
            <a:off x="5845400" y="5964041"/>
            <a:ext cx="1925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Credit :D. Carbone</a:t>
            </a:r>
            <a:endParaRPr lang="en-GB" dirty="0"/>
          </a:p>
        </p:txBody>
      </p:sp>
      <p:sp>
        <p:nvSpPr>
          <p:cNvPr id="16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71500" y="6525344"/>
            <a:ext cx="9001000" cy="250328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A6A6A6"/>
            </a:solidFill>
          </a:ln>
          <a:effectLst>
            <a:outerShdw blurRad="127000" dist="63500" dir="2700000" algn="tl" rotWithShape="0">
              <a:prstClr val="black">
                <a:alpha val="80000"/>
              </a:prstClr>
            </a:outerShdw>
          </a:effectLst>
        </p:spPr>
        <p:txBody>
          <a:bodyPr/>
          <a:lstStyle/>
          <a:p>
            <a:pPr lvl="0" algn="l"/>
            <a:r>
              <a:rPr lang="it-IT" sz="1100" b="1" dirty="0">
                <a:solidFill>
                  <a:prstClr val="white"/>
                </a:solidFill>
              </a:rPr>
              <a:t>Osvaldo Catalano– </a:t>
            </a:r>
            <a:r>
              <a:rPr lang="it-IT" sz="1100" b="1" dirty="0" err="1">
                <a:solidFill>
                  <a:prstClr val="white"/>
                </a:solidFill>
              </a:rPr>
              <a:t>Muographers</a:t>
            </a:r>
            <a:r>
              <a:rPr lang="it-IT" sz="1100" b="1" dirty="0">
                <a:solidFill>
                  <a:prstClr val="white"/>
                </a:solidFill>
              </a:rPr>
              <a:t> 2016: General Assembly</a:t>
            </a:r>
          </a:p>
        </p:txBody>
      </p:sp>
      <p:sp>
        <p:nvSpPr>
          <p:cNvPr id="17" name="Segnaposto numero diapositiva 2"/>
          <p:cNvSpPr txBox="1">
            <a:spLocks/>
          </p:cNvSpPr>
          <p:nvPr/>
        </p:nvSpPr>
        <p:spPr>
          <a:xfrm>
            <a:off x="6938900" y="6547258"/>
            <a:ext cx="2133600" cy="221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 smtClean="0">
                <a:solidFill>
                  <a:schemeClr val="bg1"/>
                </a:solidFill>
              </a:rPr>
              <a:t>14</a:t>
            </a:r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44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948264" y="6539954"/>
            <a:ext cx="2133600" cy="221109"/>
          </a:xfrm>
        </p:spPr>
        <p:txBody>
          <a:bodyPr/>
          <a:lstStyle/>
          <a:p>
            <a:r>
              <a:rPr lang="it-IT" b="1" dirty="0" smtClean="0">
                <a:solidFill>
                  <a:schemeClr val="bg1"/>
                </a:solidFill>
              </a:rPr>
              <a:t>10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79" name="Rettangolo 78"/>
          <p:cNvSpPr/>
          <p:nvPr/>
        </p:nvSpPr>
        <p:spPr>
          <a:xfrm>
            <a:off x="3131840" y="44624"/>
            <a:ext cx="5112568" cy="46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FFFFFF">
                <a:lumMod val="65000"/>
              </a:srgbClr>
            </a:solidFill>
            <a:prstDash val="solid"/>
          </a:ln>
          <a:effectLst>
            <a:outerShdw blurRad="127000" dist="63500" dir="2700000" algn="tl" rotWithShape="0">
              <a:schemeClr val="tx1">
                <a:alpha val="80000"/>
              </a:scheme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BASIC</a:t>
            </a:r>
            <a:r>
              <a:rPr kumimoji="0" lang="it-IT" sz="24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 FORMULAS</a:t>
            </a:r>
            <a:endParaRPr kumimoji="0" lang="it-IT" sz="240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itchFamily="34" charset="0"/>
            </a:endParaRPr>
          </a:p>
        </p:txBody>
      </p:sp>
      <p:grpSp>
        <p:nvGrpSpPr>
          <p:cNvPr id="80" name="Gruppo 79"/>
          <p:cNvGrpSpPr/>
          <p:nvPr/>
        </p:nvGrpSpPr>
        <p:grpSpPr>
          <a:xfrm>
            <a:off x="35496" y="44623"/>
            <a:ext cx="3007606" cy="468001"/>
            <a:chOff x="35496" y="44623"/>
            <a:chExt cx="3007606" cy="468001"/>
          </a:xfrm>
        </p:grpSpPr>
        <p:pic>
          <p:nvPicPr>
            <p:cNvPr id="81" name="Immagine 8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000" y="44624"/>
              <a:ext cx="1891102" cy="468000"/>
            </a:xfrm>
            <a:prstGeom prst="rect">
              <a:avLst/>
            </a:prstGeom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</p:spPr>
        </p:pic>
        <p:pic>
          <p:nvPicPr>
            <p:cNvPr id="82" name="Immagine 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" y="44624"/>
              <a:ext cx="468818" cy="468000"/>
            </a:xfrm>
            <a:prstGeom prst="rect">
              <a:avLst/>
            </a:prstGeom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</p:spPr>
        </p:pic>
        <p:pic>
          <p:nvPicPr>
            <p:cNvPr id="83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00" y="44623"/>
              <a:ext cx="499200" cy="468000"/>
            </a:xfrm>
            <a:prstGeom prst="rect">
              <a:avLst/>
            </a:prstGeom>
            <a:noFill/>
            <a:ln>
              <a:noFill/>
            </a:ln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CasellaDiTesto 3"/>
          <p:cNvSpPr txBox="1"/>
          <p:nvPr/>
        </p:nvSpPr>
        <p:spPr>
          <a:xfrm>
            <a:off x="2097551" y="699246"/>
            <a:ext cx="5346550" cy="5232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Principles of </a:t>
            </a:r>
            <a:r>
              <a:rPr lang="en-GB" sz="2800" dirty="0" err="1" smtClean="0"/>
              <a:t>muon</a:t>
            </a:r>
            <a:r>
              <a:rPr lang="en-GB" sz="2800" dirty="0" smtClean="0"/>
              <a:t> imaging</a:t>
            </a:r>
            <a:endParaRPr lang="en-GB" sz="2800" dirty="0"/>
          </a:p>
        </p:txBody>
      </p:sp>
      <p:sp>
        <p:nvSpPr>
          <p:cNvPr id="90" name="CasellaDiTesto 89"/>
          <p:cNvSpPr txBox="1"/>
          <p:nvPr/>
        </p:nvSpPr>
        <p:spPr>
          <a:xfrm>
            <a:off x="215097" y="1376004"/>
            <a:ext cx="8725404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GB" dirty="0" smtClean="0"/>
              <a:t>The integrated cosmic </a:t>
            </a:r>
            <a:r>
              <a:rPr lang="en-GB" dirty="0" err="1" smtClean="0"/>
              <a:t>muon</a:t>
            </a:r>
            <a:r>
              <a:rPr lang="en-GB" dirty="0" smtClean="0"/>
              <a:t> flux after the volcano has been crossed, as a function of the opacity and of the zenith angle θ, is defined as:</a:t>
            </a:r>
          </a:p>
          <a:p>
            <a:pPr algn="just"/>
            <a:endParaRPr lang="en-GB" dirty="0" smtClean="0"/>
          </a:p>
          <a:p>
            <a:pPr algn="just"/>
            <a:endParaRPr lang="en-GB" dirty="0" smtClean="0"/>
          </a:p>
          <a:p>
            <a:pPr algn="just"/>
            <a:endParaRPr lang="en-GB" dirty="0" smtClean="0"/>
          </a:p>
          <a:p>
            <a:pPr algn="just"/>
            <a:r>
              <a:rPr lang="en-GB" dirty="0" smtClean="0"/>
              <a:t>With                                                                                                     the differential flux of incident </a:t>
            </a:r>
            <a:r>
              <a:rPr lang="en-GB" dirty="0" err="1" smtClean="0"/>
              <a:t>muons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7862" y="1767392"/>
            <a:ext cx="5248275" cy="971550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>
          <a:xfrm>
            <a:off x="82822" y="3985792"/>
            <a:ext cx="4404923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minimum </a:t>
            </a:r>
            <a:r>
              <a:rPr lang="en-US" dirty="0" err="1"/>
              <a:t>muon</a:t>
            </a:r>
            <a:r>
              <a:rPr lang="en-US" dirty="0"/>
              <a:t> energy required to cross a depth X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endParaRPr lang="en-US" dirty="0" smtClean="0"/>
          </a:p>
          <a:p>
            <a:endParaRPr lang="en-GB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674" y="4428514"/>
            <a:ext cx="2889754" cy="79864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6159" y="3418512"/>
            <a:ext cx="4237087" cy="3072650"/>
          </a:xfrm>
          <a:prstGeom prst="rect">
            <a:avLst/>
          </a:prstGeom>
        </p:spPr>
      </p:pic>
      <p:grpSp>
        <p:nvGrpSpPr>
          <p:cNvPr id="11" name="Gruppo 10"/>
          <p:cNvGrpSpPr/>
          <p:nvPr/>
        </p:nvGrpSpPr>
        <p:grpSpPr>
          <a:xfrm>
            <a:off x="825600" y="2692161"/>
            <a:ext cx="5700724" cy="466725"/>
            <a:chOff x="825600" y="2692161"/>
            <a:chExt cx="5700724" cy="466725"/>
          </a:xfrm>
        </p:grpSpPr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25600" y="2774730"/>
              <a:ext cx="4152900" cy="342900"/>
            </a:xfrm>
            <a:prstGeom prst="rect">
              <a:avLst/>
            </a:prstGeom>
          </p:spPr>
        </p:pic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849924" y="2692161"/>
              <a:ext cx="1676400" cy="466725"/>
            </a:xfrm>
            <a:prstGeom prst="rect">
              <a:avLst/>
            </a:prstGeom>
          </p:spPr>
        </p:pic>
      </p:grpSp>
      <p:sp>
        <p:nvSpPr>
          <p:cNvPr id="18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71500" y="6525344"/>
            <a:ext cx="9001000" cy="250328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A6A6A6"/>
            </a:solidFill>
          </a:ln>
          <a:effectLst>
            <a:outerShdw blurRad="127000" dist="63500" dir="2700000" algn="tl" rotWithShape="0">
              <a:prstClr val="black">
                <a:alpha val="80000"/>
              </a:prstClr>
            </a:outerShdw>
          </a:effectLst>
        </p:spPr>
        <p:txBody>
          <a:bodyPr/>
          <a:lstStyle/>
          <a:p>
            <a:pPr lvl="0" algn="l"/>
            <a:r>
              <a:rPr lang="it-IT" sz="1100" b="1" dirty="0">
                <a:solidFill>
                  <a:prstClr val="white"/>
                </a:solidFill>
              </a:rPr>
              <a:t>Osvaldo Catalano– </a:t>
            </a:r>
            <a:r>
              <a:rPr lang="it-IT" sz="1100" b="1" dirty="0" err="1">
                <a:solidFill>
                  <a:prstClr val="white"/>
                </a:solidFill>
              </a:rPr>
              <a:t>Muographers</a:t>
            </a:r>
            <a:r>
              <a:rPr lang="it-IT" sz="1100" b="1" dirty="0">
                <a:solidFill>
                  <a:prstClr val="white"/>
                </a:solidFill>
              </a:rPr>
              <a:t> 2016: General Assembly</a:t>
            </a:r>
          </a:p>
        </p:txBody>
      </p:sp>
      <p:sp>
        <p:nvSpPr>
          <p:cNvPr id="19" name="Segnaposto numero diapositiva 2"/>
          <p:cNvSpPr txBox="1">
            <a:spLocks/>
          </p:cNvSpPr>
          <p:nvPr/>
        </p:nvSpPr>
        <p:spPr>
          <a:xfrm>
            <a:off x="6864702" y="6539954"/>
            <a:ext cx="2133600" cy="221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 smtClean="0">
                <a:solidFill>
                  <a:schemeClr val="bg1"/>
                </a:solidFill>
              </a:rPr>
              <a:t>15</a:t>
            </a:r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948264" y="6539954"/>
            <a:ext cx="2133600" cy="221109"/>
          </a:xfrm>
        </p:spPr>
        <p:txBody>
          <a:bodyPr/>
          <a:lstStyle/>
          <a:p>
            <a:r>
              <a:rPr lang="it-IT" b="1" dirty="0" smtClean="0">
                <a:solidFill>
                  <a:schemeClr val="bg1"/>
                </a:solidFill>
              </a:rPr>
              <a:t>11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79" name="Rettangolo 78"/>
          <p:cNvSpPr/>
          <p:nvPr/>
        </p:nvSpPr>
        <p:spPr>
          <a:xfrm>
            <a:off x="3131840" y="44624"/>
            <a:ext cx="5112568" cy="46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FFFFFF">
                <a:lumMod val="65000"/>
              </a:srgbClr>
            </a:solidFill>
            <a:prstDash val="solid"/>
          </a:ln>
          <a:effectLst>
            <a:outerShdw blurRad="127000" dist="63500" dir="2700000" algn="tl" rotWithShape="0">
              <a:schemeClr val="tx1">
                <a:alpha val="80000"/>
              </a:scheme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BASIC</a:t>
            </a:r>
            <a:r>
              <a:rPr kumimoji="0" lang="it-IT" sz="24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 FORMULAS</a:t>
            </a:r>
            <a:endParaRPr kumimoji="0" lang="it-IT" sz="240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itchFamily="34" charset="0"/>
            </a:endParaRPr>
          </a:p>
        </p:txBody>
      </p:sp>
      <p:grpSp>
        <p:nvGrpSpPr>
          <p:cNvPr id="80" name="Gruppo 79"/>
          <p:cNvGrpSpPr/>
          <p:nvPr/>
        </p:nvGrpSpPr>
        <p:grpSpPr>
          <a:xfrm>
            <a:off x="35496" y="44623"/>
            <a:ext cx="3007606" cy="468001"/>
            <a:chOff x="35496" y="44623"/>
            <a:chExt cx="3007606" cy="468001"/>
          </a:xfrm>
        </p:grpSpPr>
        <p:pic>
          <p:nvPicPr>
            <p:cNvPr id="81" name="Immagine 8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000" y="44624"/>
              <a:ext cx="1891102" cy="468000"/>
            </a:xfrm>
            <a:prstGeom prst="rect">
              <a:avLst/>
            </a:prstGeom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</p:spPr>
        </p:pic>
        <p:pic>
          <p:nvPicPr>
            <p:cNvPr id="82" name="Immagine 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" y="44624"/>
              <a:ext cx="468818" cy="468000"/>
            </a:xfrm>
            <a:prstGeom prst="rect">
              <a:avLst/>
            </a:prstGeom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</p:spPr>
        </p:pic>
        <p:pic>
          <p:nvPicPr>
            <p:cNvPr id="83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00" y="44623"/>
              <a:ext cx="499200" cy="468000"/>
            </a:xfrm>
            <a:prstGeom prst="rect">
              <a:avLst/>
            </a:prstGeom>
            <a:noFill/>
            <a:ln>
              <a:noFill/>
            </a:ln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CasellaDiTesto 3"/>
          <p:cNvSpPr txBox="1"/>
          <p:nvPr/>
        </p:nvSpPr>
        <p:spPr>
          <a:xfrm>
            <a:off x="2097551" y="699246"/>
            <a:ext cx="5346550" cy="5232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dirty="0" err="1"/>
              <a:t>Principles</a:t>
            </a:r>
            <a:r>
              <a:rPr lang="it-IT" sz="2800" dirty="0"/>
              <a:t> of </a:t>
            </a:r>
            <a:r>
              <a:rPr lang="it-IT" sz="2800" dirty="0" err="1"/>
              <a:t>muon</a:t>
            </a:r>
            <a:r>
              <a:rPr lang="it-IT" sz="2800" dirty="0"/>
              <a:t> </a:t>
            </a:r>
            <a:r>
              <a:rPr lang="it-IT" sz="2800" dirty="0" err="1"/>
              <a:t>imaging</a:t>
            </a:r>
            <a:endParaRPr lang="en-GB" sz="28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4500" y="1414228"/>
            <a:ext cx="4818000" cy="334177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36010" y="1414228"/>
            <a:ext cx="4000561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 err="1"/>
              <a:t>Muon</a:t>
            </a:r>
            <a:r>
              <a:rPr lang="en-US" dirty="0"/>
              <a:t> integrated flux as a function of the standard rock </a:t>
            </a:r>
            <a:r>
              <a:rPr lang="en-US" dirty="0" smtClean="0"/>
              <a:t>thickness (2.65 g cm</a:t>
            </a:r>
            <a:r>
              <a:rPr lang="en-US" baseline="30000" dirty="0" smtClean="0"/>
              <a:t>-3</a:t>
            </a:r>
            <a:r>
              <a:rPr lang="en-US" dirty="0" smtClean="0"/>
              <a:t>). </a:t>
            </a:r>
            <a:r>
              <a:rPr lang="en-US" dirty="0"/>
              <a:t>The top axis gives the required minimum energy to cross the corresponding rock </a:t>
            </a:r>
            <a:r>
              <a:rPr lang="en-US" dirty="0" smtClean="0"/>
              <a:t>thickness.</a:t>
            </a:r>
            <a:endParaRPr lang="en-GB" dirty="0"/>
          </a:p>
        </p:txBody>
      </p:sp>
      <p:sp>
        <p:nvSpPr>
          <p:cNvPr id="9" name="Rettangolo 8"/>
          <p:cNvSpPr/>
          <p:nvPr/>
        </p:nvSpPr>
        <p:spPr>
          <a:xfrm>
            <a:off x="141455" y="3581011"/>
            <a:ext cx="3901308" cy="28623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dirty="0"/>
              <a:t>The feasibility of the method proposed to investigate the density distribution </a:t>
            </a:r>
            <a:r>
              <a:rPr lang="en-US" dirty="0" smtClean="0"/>
              <a:t>inside </a:t>
            </a:r>
            <a:r>
              <a:rPr lang="en-US" dirty="0"/>
              <a:t>a target structure can be inferred through the </a:t>
            </a:r>
            <a:r>
              <a:rPr lang="en-US" dirty="0" smtClean="0"/>
              <a:t>relation (</a:t>
            </a:r>
            <a:r>
              <a:rPr lang="en-US" dirty="0" err="1" smtClean="0"/>
              <a:t>Lesparre</a:t>
            </a:r>
            <a:r>
              <a:rPr lang="en-US" dirty="0" smtClean="0"/>
              <a:t> et al.) :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GB" dirty="0" smtClean="0"/>
          </a:p>
          <a:p>
            <a:pPr algn="just"/>
            <a:r>
              <a:rPr lang="en-US" dirty="0"/>
              <a:t>with ∆T the acquisition time, </a:t>
            </a:r>
            <a:endParaRPr lang="en-US" dirty="0" smtClean="0"/>
          </a:p>
          <a:p>
            <a:pPr algn="just"/>
            <a:r>
              <a:rPr lang="en-US" dirty="0" smtClean="0"/>
              <a:t>∆</a:t>
            </a:r>
            <a:r>
              <a:rPr lang="en-US" dirty="0"/>
              <a:t>I(X0,δX) = I(X0 + </a:t>
            </a:r>
            <a:r>
              <a:rPr lang="en-US" dirty="0" err="1"/>
              <a:t>δX</a:t>
            </a:r>
            <a:r>
              <a:rPr lang="en-US" dirty="0"/>
              <a:t>) − I(X0) and Γ the </a:t>
            </a:r>
            <a:r>
              <a:rPr lang="en-US" dirty="0" smtClean="0"/>
              <a:t>detector acceptance.</a:t>
            </a:r>
            <a:endParaRPr lang="en-GB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905" y="4497822"/>
            <a:ext cx="3524250" cy="102870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4080862" y="4775875"/>
            <a:ext cx="5024295" cy="1754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i="1" dirty="0" smtClean="0"/>
              <a:t>This equation  establishes a useful relationship between the acquisition time ∆T necessary </a:t>
            </a:r>
            <a:r>
              <a:rPr lang="en-US" i="1" dirty="0"/>
              <a:t>to collect a statistically significant number of </a:t>
            </a:r>
            <a:r>
              <a:rPr lang="en-US" i="1" dirty="0" err="1"/>
              <a:t>muons</a:t>
            </a:r>
            <a:r>
              <a:rPr lang="en-US" i="1" dirty="0"/>
              <a:t> and the </a:t>
            </a:r>
            <a:r>
              <a:rPr lang="en-US" i="1" dirty="0" smtClean="0"/>
              <a:t>integrated </a:t>
            </a:r>
            <a:r>
              <a:rPr lang="en-US" i="1" dirty="0"/>
              <a:t>flux differences </a:t>
            </a:r>
            <a:r>
              <a:rPr lang="en-US" i="1" dirty="0" smtClean="0"/>
              <a:t>                               ∆</a:t>
            </a:r>
            <a:r>
              <a:rPr lang="en-US" i="1" dirty="0"/>
              <a:t>I(X0,δX) = I(X0 +</a:t>
            </a:r>
            <a:r>
              <a:rPr lang="en-US" i="1" dirty="0" err="1"/>
              <a:t>δX</a:t>
            </a:r>
            <a:r>
              <a:rPr lang="en-US" i="1" dirty="0"/>
              <a:t>)−I(X0) of </a:t>
            </a:r>
            <a:r>
              <a:rPr lang="en-US" i="1" dirty="0" err="1"/>
              <a:t>muons</a:t>
            </a:r>
            <a:r>
              <a:rPr lang="en-US" i="1" dirty="0"/>
              <a:t> crossing </a:t>
            </a:r>
            <a:r>
              <a:rPr lang="en-US" i="1" dirty="0" smtClean="0"/>
              <a:t> </a:t>
            </a:r>
            <a:r>
              <a:rPr lang="en-US" i="1" dirty="0"/>
              <a:t>different directions inside the target. </a:t>
            </a:r>
            <a:endParaRPr lang="en-GB" i="1" dirty="0"/>
          </a:p>
        </p:txBody>
      </p:sp>
      <p:sp>
        <p:nvSpPr>
          <p:cNvPr id="15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71500" y="6525344"/>
            <a:ext cx="9001000" cy="250328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A6A6A6"/>
            </a:solidFill>
          </a:ln>
          <a:effectLst>
            <a:outerShdw blurRad="127000" dist="63500" dir="2700000" algn="tl" rotWithShape="0">
              <a:prstClr val="black">
                <a:alpha val="80000"/>
              </a:prstClr>
            </a:outerShdw>
          </a:effectLst>
        </p:spPr>
        <p:txBody>
          <a:bodyPr/>
          <a:lstStyle/>
          <a:p>
            <a:pPr lvl="0" algn="l"/>
            <a:r>
              <a:rPr lang="it-IT" sz="1100" b="1" dirty="0">
                <a:solidFill>
                  <a:prstClr val="white"/>
                </a:solidFill>
              </a:rPr>
              <a:t>Osvaldo Catalano– </a:t>
            </a:r>
            <a:r>
              <a:rPr lang="it-IT" sz="1100" b="1" dirty="0" err="1">
                <a:solidFill>
                  <a:prstClr val="white"/>
                </a:solidFill>
              </a:rPr>
              <a:t>Muographers</a:t>
            </a:r>
            <a:r>
              <a:rPr lang="it-IT" sz="1100" b="1" dirty="0">
                <a:solidFill>
                  <a:prstClr val="white"/>
                </a:solidFill>
              </a:rPr>
              <a:t> 2016: General Assembly</a:t>
            </a:r>
          </a:p>
        </p:txBody>
      </p:sp>
      <p:sp>
        <p:nvSpPr>
          <p:cNvPr id="16" name="Segnaposto numero diapositiva 2"/>
          <p:cNvSpPr txBox="1">
            <a:spLocks/>
          </p:cNvSpPr>
          <p:nvPr/>
        </p:nvSpPr>
        <p:spPr>
          <a:xfrm>
            <a:off x="6840605" y="6539954"/>
            <a:ext cx="2133600" cy="221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 smtClean="0">
                <a:solidFill>
                  <a:schemeClr val="bg1"/>
                </a:solidFill>
              </a:rPr>
              <a:t>16</a:t>
            </a:r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65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iv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43529" r="45091"/>
          <a:stretch/>
        </p:blipFill>
        <p:spPr>
          <a:xfrm>
            <a:off x="8689880" y="1176889"/>
            <a:ext cx="345828" cy="1907941"/>
          </a:xfrm>
          <a:prstGeom prst="rect">
            <a:avLst/>
          </a:prstGeom>
        </p:spPr>
      </p:pic>
      <p:grpSp>
        <p:nvGrpSpPr>
          <p:cNvPr id="9" name="Gruppo 8"/>
          <p:cNvGrpSpPr/>
          <p:nvPr/>
        </p:nvGrpSpPr>
        <p:grpSpPr>
          <a:xfrm>
            <a:off x="4231503" y="851160"/>
            <a:ext cx="5063104" cy="2474411"/>
            <a:chOff x="5652761" y="-459943"/>
            <a:chExt cx="6750805" cy="3299213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652761" y="2523373"/>
              <a:ext cx="6750805" cy="315897"/>
            </a:xfrm>
            <a:prstGeom prst="rect">
              <a:avLst/>
            </a:prstGeom>
          </p:spPr>
        </p:pic>
        <p:sp>
          <p:nvSpPr>
            <p:cNvPr id="8" name="CasellaDiTesto 7"/>
            <p:cNvSpPr txBox="1"/>
            <p:nvPr/>
          </p:nvSpPr>
          <p:spPr>
            <a:xfrm>
              <a:off x="7356521" y="-459943"/>
              <a:ext cx="4165300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RESOLVING TIME (Nights </a:t>
              </a:r>
              <a:r>
                <a:rPr lang="en-GB" sz="1400" b="1" dirty="0">
                  <a:sym typeface="Symbol" panose="05050102010706020507" pitchFamily="18" charset="2"/>
                </a:rPr>
                <a:t> 8 hours)</a:t>
              </a:r>
              <a:endParaRPr lang="en-GB" sz="1400" b="1" dirty="0"/>
            </a:p>
          </p:txBody>
        </p:sp>
      </p:grpSp>
      <p:pic>
        <p:nvPicPr>
          <p:cNvPr id="10" name="thre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4"/>
          <a:srcRect l="13719" r="7823"/>
          <a:stretch/>
        </p:blipFill>
        <p:spPr>
          <a:xfrm rot="16200000">
            <a:off x="4652659" y="3565571"/>
            <a:ext cx="2078849" cy="1987241"/>
          </a:xfrm>
          <a:prstGeom prst="rect">
            <a:avLst/>
          </a:prstGeom>
        </p:spPr>
      </p:pic>
      <p:grpSp>
        <p:nvGrpSpPr>
          <p:cNvPr id="38" name="Gruppo 37"/>
          <p:cNvGrpSpPr/>
          <p:nvPr/>
        </p:nvGrpSpPr>
        <p:grpSpPr>
          <a:xfrm rot="16200000">
            <a:off x="6961619" y="3709927"/>
            <a:ext cx="1909419" cy="2497299"/>
            <a:chOff x="5327002" y="3208792"/>
            <a:chExt cx="2481407" cy="3329731"/>
          </a:xfrm>
        </p:grpSpPr>
        <p:grpSp>
          <p:nvGrpSpPr>
            <p:cNvPr id="39" name="Gruppo 38"/>
            <p:cNvGrpSpPr/>
            <p:nvPr/>
          </p:nvGrpSpPr>
          <p:grpSpPr>
            <a:xfrm>
              <a:off x="6024281" y="3208792"/>
              <a:ext cx="1762406" cy="2971402"/>
              <a:chOff x="6024281" y="3208792"/>
              <a:chExt cx="1762406" cy="2971402"/>
            </a:xfrm>
          </p:grpSpPr>
          <p:grpSp>
            <p:nvGrpSpPr>
              <p:cNvPr id="46" name="Gruppo 45"/>
              <p:cNvGrpSpPr/>
              <p:nvPr/>
            </p:nvGrpSpPr>
            <p:grpSpPr>
              <a:xfrm>
                <a:off x="6024281" y="3208792"/>
                <a:ext cx="1762406" cy="2971402"/>
                <a:chOff x="6024281" y="3208792"/>
                <a:chExt cx="1762406" cy="2971402"/>
              </a:xfrm>
            </p:grpSpPr>
            <p:pic>
              <p:nvPicPr>
                <p:cNvPr id="48" name="Immagine 47"/>
                <p:cNvPicPr>
                  <a:picLocks noChangeAspect="1"/>
                </p:cNvPicPr>
                <p:nvPr/>
              </p:nvPicPr>
              <p:blipFill rotWithShape="1">
                <a:blip r:embed="rId15"/>
                <a:srcRect t="25452" b="33901"/>
                <a:stretch/>
              </p:blipFill>
              <p:spPr>
                <a:xfrm rot="5400000">
                  <a:off x="5473230" y="4090569"/>
                  <a:ext cx="2616864" cy="1514761"/>
                </a:xfrm>
                <a:prstGeom prst="rect">
                  <a:avLst/>
                </a:prstGeom>
                <a:pattFill prst="ltVert">
                  <a:fgClr>
                    <a:srgbClr val="FF0000"/>
                  </a:fgClr>
                  <a:bgClr>
                    <a:schemeClr val="bg1"/>
                  </a:bgClr>
                </a:pattFill>
              </p:spPr>
            </p:pic>
            <p:cxnSp>
              <p:nvCxnSpPr>
                <p:cNvPr id="49" name="Connettore 1 48"/>
                <p:cNvCxnSpPr/>
                <p:nvPr/>
              </p:nvCxnSpPr>
              <p:spPr>
                <a:xfrm flipH="1">
                  <a:off x="6129339" y="3218320"/>
                  <a:ext cx="0" cy="293806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Connettore 1 49"/>
                <p:cNvCxnSpPr/>
                <p:nvPr/>
              </p:nvCxnSpPr>
              <p:spPr>
                <a:xfrm flipH="1">
                  <a:off x="6243635" y="3213545"/>
                  <a:ext cx="0" cy="293806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Connettore 1 50"/>
                <p:cNvCxnSpPr/>
                <p:nvPr/>
              </p:nvCxnSpPr>
              <p:spPr>
                <a:xfrm flipH="1">
                  <a:off x="6362704" y="3213549"/>
                  <a:ext cx="0" cy="293806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Connettore 1 51"/>
                <p:cNvCxnSpPr/>
                <p:nvPr/>
              </p:nvCxnSpPr>
              <p:spPr>
                <a:xfrm flipH="1">
                  <a:off x="6477010" y="3208792"/>
                  <a:ext cx="0" cy="293806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Connettore 1 52"/>
                <p:cNvCxnSpPr/>
                <p:nvPr/>
              </p:nvCxnSpPr>
              <p:spPr>
                <a:xfrm flipH="1">
                  <a:off x="6600823" y="3213549"/>
                  <a:ext cx="0" cy="293806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Connettore 1 53"/>
                <p:cNvCxnSpPr/>
                <p:nvPr/>
              </p:nvCxnSpPr>
              <p:spPr>
                <a:xfrm flipH="1">
                  <a:off x="6719889" y="3218308"/>
                  <a:ext cx="0" cy="293806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nettore 1 54"/>
                <p:cNvCxnSpPr/>
                <p:nvPr/>
              </p:nvCxnSpPr>
              <p:spPr>
                <a:xfrm flipH="1">
                  <a:off x="6829434" y="3218304"/>
                  <a:ext cx="0" cy="293806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onnettore 1 55"/>
                <p:cNvCxnSpPr/>
                <p:nvPr/>
              </p:nvCxnSpPr>
              <p:spPr>
                <a:xfrm flipH="1">
                  <a:off x="6958020" y="3227832"/>
                  <a:ext cx="0" cy="293806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nettore 1 56"/>
                <p:cNvCxnSpPr/>
                <p:nvPr/>
              </p:nvCxnSpPr>
              <p:spPr>
                <a:xfrm flipH="1">
                  <a:off x="7067564" y="3232603"/>
                  <a:ext cx="0" cy="293806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Connettore 1 57"/>
                <p:cNvCxnSpPr/>
                <p:nvPr/>
              </p:nvCxnSpPr>
              <p:spPr>
                <a:xfrm flipH="1">
                  <a:off x="7191380" y="3232598"/>
                  <a:ext cx="0" cy="293806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Connettore 1 58"/>
                <p:cNvCxnSpPr/>
                <p:nvPr/>
              </p:nvCxnSpPr>
              <p:spPr>
                <a:xfrm flipH="1">
                  <a:off x="7300919" y="3227836"/>
                  <a:ext cx="0" cy="293806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Connettore 1 59"/>
                <p:cNvCxnSpPr/>
                <p:nvPr/>
              </p:nvCxnSpPr>
              <p:spPr>
                <a:xfrm flipH="1">
                  <a:off x="7419981" y="3242132"/>
                  <a:ext cx="0" cy="293806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Connettore 1 60"/>
                <p:cNvCxnSpPr/>
                <p:nvPr/>
              </p:nvCxnSpPr>
              <p:spPr>
                <a:xfrm flipH="1">
                  <a:off x="7539043" y="3218329"/>
                  <a:ext cx="0" cy="293806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Connettore 1 61"/>
                <p:cNvCxnSpPr/>
                <p:nvPr/>
              </p:nvCxnSpPr>
              <p:spPr>
                <a:xfrm flipH="1">
                  <a:off x="7786687" y="3227843"/>
                  <a:ext cx="0" cy="293806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Connettore 1 62"/>
                <p:cNvCxnSpPr/>
                <p:nvPr/>
              </p:nvCxnSpPr>
              <p:spPr>
                <a:xfrm flipH="1">
                  <a:off x="7662867" y="3213562"/>
                  <a:ext cx="0" cy="293806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7" name="Immagine 46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rot="5400000">
                <a:off x="6459022" y="4267888"/>
                <a:ext cx="555172" cy="1402881"/>
              </a:xfrm>
              <a:prstGeom prst="rect">
                <a:avLst/>
              </a:prstGeom>
            </p:spPr>
          </p:pic>
        </p:grpSp>
        <p:sp>
          <p:nvSpPr>
            <p:cNvPr id="40" name="CasellaDiTesto 39"/>
            <p:cNvSpPr txBox="1"/>
            <p:nvPr/>
          </p:nvSpPr>
          <p:spPr>
            <a:xfrm>
              <a:off x="5327002" y="4689939"/>
              <a:ext cx="85948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dirty="0"/>
                <a:t>500 m</a:t>
              </a:r>
            </a:p>
          </p:txBody>
        </p:sp>
        <p:cxnSp>
          <p:nvCxnSpPr>
            <p:cNvPr id="41" name="Connettore 2 40"/>
            <p:cNvCxnSpPr>
              <a:stCxn id="40" idx="0"/>
            </p:cNvCxnSpPr>
            <p:nvPr/>
          </p:nvCxnSpPr>
          <p:spPr>
            <a:xfrm rot="5400000" flipH="1">
              <a:off x="5175188" y="4108385"/>
              <a:ext cx="1150422" cy="1268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2 41"/>
            <p:cNvCxnSpPr/>
            <p:nvPr/>
          </p:nvCxnSpPr>
          <p:spPr>
            <a:xfrm>
              <a:off x="5744057" y="5091747"/>
              <a:ext cx="0" cy="108844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CasellaDiTesto 42"/>
            <p:cNvSpPr txBox="1"/>
            <p:nvPr/>
          </p:nvSpPr>
          <p:spPr>
            <a:xfrm>
              <a:off x="6578568" y="6138414"/>
              <a:ext cx="85948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dirty="0"/>
                <a:t>240 m</a:t>
              </a:r>
            </a:p>
          </p:txBody>
        </p:sp>
        <p:cxnSp>
          <p:nvCxnSpPr>
            <p:cNvPr id="44" name="Connettore 2 43"/>
            <p:cNvCxnSpPr/>
            <p:nvPr/>
          </p:nvCxnSpPr>
          <p:spPr>
            <a:xfrm>
              <a:off x="7331516" y="6344711"/>
              <a:ext cx="47689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2 44"/>
            <p:cNvCxnSpPr>
              <a:stCxn id="43" idx="1"/>
            </p:cNvCxnSpPr>
            <p:nvPr/>
          </p:nvCxnSpPr>
          <p:spPr>
            <a:xfrm rot="5400000">
              <a:off x="6301424" y="6061326"/>
              <a:ext cx="1" cy="55428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4" name="uno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7"/>
          <a:srcRect t="17371" b="17439"/>
          <a:stretch/>
        </p:blipFill>
        <p:spPr>
          <a:xfrm>
            <a:off x="420935" y="1179976"/>
            <a:ext cx="3865707" cy="1890000"/>
          </a:xfrm>
          <a:prstGeom prst="rect">
            <a:avLst/>
          </a:prstGeom>
        </p:spPr>
      </p:pic>
      <p:pic>
        <p:nvPicPr>
          <p:cNvPr id="65" name="two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8"/>
          <a:srcRect t="17312" b="17395"/>
          <a:stretch/>
        </p:blipFill>
        <p:spPr>
          <a:xfrm>
            <a:off x="453636" y="3692480"/>
            <a:ext cx="3855616" cy="1890000"/>
          </a:xfrm>
          <a:prstGeom prst="rect">
            <a:avLst/>
          </a:prstGeom>
        </p:spPr>
      </p:pic>
      <p:pic>
        <p:nvPicPr>
          <p:cNvPr id="66" name="Immagine 6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1842" y="1122902"/>
            <a:ext cx="187846" cy="4526878"/>
          </a:xfrm>
          <a:prstGeom prst="rect">
            <a:avLst/>
          </a:prstGeom>
        </p:spPr>
      </p:pic>
      <p:sp>
        <p:nvSpPr>
          <p:cNvPr id="67" name="CasellaDiTesto 66"/>
          <p:cNvSpPr txBox="1"/>
          <p:nvPr/>
        </p:nvSpPr>
        <p:spPr>
          <a:xfrm>
            <a:off x="1111280" y="3058161"/>
            <a:ext cx="248501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 dirty="0"/>
              <a:t>No Conduit: </a:t>
            </a:r>
            <a:r>
              <a:rPr lang="en-GB" sz="1350" b="1" dirty="0" err="1"/>
              <a:t>Muon</a:t>
            </a:r>
            <a:r>
              <a:rPr lang="en-GB" sz="1350" b="1" dirty="0"/>
              <a:t> Flux per bin</a:t>
            </a:r>
          </a:p>
        </p:txBody>
      </p:sp>
      <p:sp>
        <p:nvSpPr>
          <p:cNvPr id="68" name="CasellaDiTesto 67"/>
          <p:cNvSpPr txBox="1"/>
          <p:nvPr/>
        </p:nvSpPr>
        <p:spPr>
          <a:xfrm>
            <a:off x="963526" y="5562384"/>
            <a:ext cx="279862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 dirty="0"/>
              <a:t>200 m Conduit: </a:t>
            </a:r>
            <a:r>
              <a:rPr lang="en-GB" sz="1350" b="1" dirty="0" err="1"/>
              <a:t>Muon</a:t>
            </a:r>
            <a:r>
              <a:rPr lang="en-GB" sz="1350" b="1" dirty="0"/>
              <a:t> Flux per bin</a:t>
            </a:r>
          </a:p>
        </p:txBody>
      </p:sp>
      <p:pic>
        <p:nvPicPr>
          <p:cNvPr id="69" name="four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 rotWithShape="1">
          <a:blip r:embed="rId20"/>
          <a:srcRect t="17114" b="18209"/>
          <a:stretch/>
        </p:blipFill>
        <p:spPr>
          <a:xfrm>
            <a:off x="4702060" y="1177887"/>
            <a:ext cx="3931238" cy="1906944"/>
          </a:xfrm>
          <a:prstGeom prst="rect">
            <a:avLst/>
          </a:prstGeom>
        </p:spPr>
      </p:pic>
      <p:sp>
        <p:nvSpPr>
          <p:cNvPr id="71" name="Rettangolo 70"/>
          <p:cNvSpPr/>
          <p:nvPr/>
        </p:nvSpPr>
        <p:spPr>
          <a:xfrm>
            <a:off x="3131840" y="44624"/>
            <a:ext cx="5112568" cy="468000"/>
          </a:xfrm>
          <a:prstGeom prst="rect">
            <a:avLst/>
          </a:prstGeom>
          <a:blipFill dpi="0"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FFFFFF">
                <a:lumMod val="65000"/>
              </a:srgbClr>
            </a:solidFill>
            <a:prstDash val="solid"/>
          </a:ln>
          <a:effectLst>
            <a:outerShdw blurRad="127000" dist="63500" dir="2700000" algn="tl" rotWithShape="0">
              <a:schemeClr val="tx1">
                <a:alpha val="80000"/>
              </a:scheme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SIMULATIONS</a:t>
            </a:r>
          </a:p>
        </p:txBody>
      </p:sp>
      <p:grpSp>
        <p:nvGrpSpPr>
          <p:cNvPr id="72" name="Gruppo 71"/>
          <p:cNvGrpSpPr/>
          <p:nvPr/>
        </p:nvGrpSpPr>
        <p:grpSpPr>
          <a:xfrm>
            <a:off x="35496" y="44623"/>
            <a:ext cx="3007606" cy="468001"/>
            <a:chOff x="35496" y="44623"/>
            <a:chExt cx="3007606" cy="468001"/>
          </a:xfrm>
        </p:grpSpPr>
        <p:pic>
          <p:nvPicPr>
            <p:cNvPr id="73" name="Immagine 72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000" y="44624"/>
              <a:ext cx="1891102" cy="468000"/>
            </a:xfrm>
            <a:prstGeom prst="rect">
              <a:avLst/>
            </a:prstGeom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</p:spPr>
        </p:pic>
        <p:pic>
          <p:nvPicPr>
            <p:cNvPr id="74" name="Immagine 73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" y="44624"/>
              <a:ext cx="468818" cy="468000"/>
            </a:xfrm>
            <a:prstGeom prst="rect">
              <a:avLst/>
            </a:prstGeom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</p:spPr>
        </p:pic>
        <p:pic>
          <p:nvPicPr>
            <p:cNvPr id="75" name="Picture 3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00" y="44623"/>
              <a:ext cx="499200" cy="468000"/>
            </a:xfrm>
            <a:prstGeom prst="rect">
              <a:avLst/>
            </a:prstGeom>
            <a:noFill/>
            <a:ln>
              <a:noFill/>
            </a:ln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CasellaDiTesto 2"/>
          <p:cNvSpPr txBox="1"/>
          <p:nvPr/>
        </p:nvSpPr>
        <p:spPr>
          <a:xfrm>
            <a:off x="2579614" y="528821"/>
            <a:ext cx="3984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Projected resolution= 13.5 m @ 1 </a:t>
            </a:r>
            <a:r>
              <a:rPr lang="en-GB" dirty="0" smtClean="0">
                <a:sym typeface="Symbol" panose="05050102010706020507" pitchFamily="18" charset="2"/>
              </a:rPr>
              <a:t></a:t>
            </a:r>
            <a:endParaRPr lang="en-GB" dirty="0"/>
          </a:p>
        </p:txBody>
      </p:sp>
      <p:sp>
        <p:nvSpPr>
          <p:cNvPr id="70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71500" y="6525344"/>
            <a:ext cx="9001000" cy="250328"/>
          </a:xfrm>
          <a:blipFill dpi="0"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A6A6A6"/>
            </a:solidFill>
          </a:ln>
          <a:effectLst>
            <a:outerShdw blurRad="127000" dist="63500" dir="2700000" algn="tl" rotWithShape="0">
              <a:prstClr val="black">
                <a:alpha val="80000"/>
              </a:prstClr>
            </a:outerShdw>
          </a:effectLst>
        </p:spPr>
        <p:txBody>
          <a:bodyPr/>
          <a:lstStyle/>
          <a:p>
            <a:pPr lvl="0" algn="l"/>
            <a:r>
              <a:rPr lang="it-IT" sz="1100" b="1" dirty="0">
                <a:solidFill>
                  <a:prstClr val="white"/>
                </a:solidFill>
              </a:rPr>
              <a:t>Osvaldo Catalano– </a:t>
            </a:r>
            <a:r>
              <a:rPr lang="it-IT" sz="1100" b="1" dirty="0" err="1">
                <a:solidFill>
                  <a:prstClr val="white"/>
                </a:solidFill>
              </a:rPr>
              <a:t>Muographers</a:t>
            </a:r>
            <a:r>
              <a:rPr lang="it-IT" sz="1100" b="1" dirty="0">
                <a:solidFill>
                  <a:prstClr val="white"/>
                </a:solidFill>
              </a:rPr>
              <a:t> 2016: General Assembly</a:t>
            </a:r>
          </a:p>
        </p:txBody>
      </p:sp>
      <p:sp>
        <p:nvSpPr>
          <p:cNvPr id="76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948264" y="6539954"/>
            <a:ext cx="2133600" cy="221109"/>
          </a:xfrm>
        </p:spPr>
        <p:txBody>
          <a:bodyPr/>
          <a:lstStyle/>
          <a:p>
            <a:r>
              <a:rPr lang="it-IT" b="1" dirty="0" smtClean="0">
                <a:solidFill>
                  <a:schemeClr val="bg1"/>
                </a:solidFill>
              </a:rPr>
              <a:t>17</a:t>
            </a:r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03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4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5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5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549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4"/>
                </p:tgtEl>
              </p:cMediaNode>
            </p:vide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5"/>
                </p:tgtEl>
              </p:cMediaNode>
            </p:video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9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dotto_100m_bar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r="45187"/>
          <a:stretch/>
        </p:blipFill>
        <p:spPr>
          <a:xfrm>
            <a:off x="6765563" y="1375706"/>
            <a:ext cx="1339459" cy="1850952"/>
          </a:xfrm>
          <a:prstGeom prst="rect">
            <a:avLst/>
          </a:prstGeom>
        </p:spPr>
      </p:pic>
      <p:pic>
        <p:nvPicPr>
          <p:cNvPr id="4" name="condotto_100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45686" y="1375706"/>
            <a:ext cx="3290582" cy="1850952"/>
          </a:xfrm>
          <a:prstGeom prst="rect">
            <a:avLst/>
          </a:prstGeom>
        </p:spPr>
      </p:pic>
      <p:pic>
        <p:nvPicPr>
          <p:cNvPr id="5" name="condotto_vuoto_100m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50033" y="3374513"/>
            <a:ext cx="3261068" cy="1834351"/>
          </a:xfrm>
          <a:prstGeom prst="rect">
            <a:avLst/>
          </a:prstGeom>
        </p:spPr>
      </p:pic>
      <p:pic>
        <p:nvPicPr>
          <p:cNvPr id="6" name="contrasto_condotto_100_m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550187" y="1378151"/>
            <a:ext cx="3286235" cy="1848507"/>
          </a:xfrm>
          <a:prstGeom prst="rect">
            <a:avLst/>
          </a:prstGeom>
        </p:spPr>
      </p:pic>
      <p:pic>
        <p:nvPicPr>
          <p:cNvPr id="8" name="condotto_100m_ore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 rotWithShape="1">
          <a:blip r:embed="rId16">
            <a:biLevel thresh="50000"/>
          </a:blip>
          <a:srcRect l="49970" t="7571" r="22827" b="82139"/>
          <a:stretch/>
        </p:blipFill>
        <p:spPr>
          <a:xfrm>
            <a:off x="3394603" y="3406433"/>
            <a:ext cx="887135" cy="188753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5667312" y="3035221"/>
            <a:ext cx="1818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CONTRAST RATIO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1484851" y="4999731"/>
            <a:ext cx="23382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>
                <a:solidFill>
                  <a:schemeClr val="bg1"/>
                </a:solidFill>
              </a:rPr>
              <a:t>Muon</a:t>
            </a:r>
            <a:r>
              <a:rPr lang="en-GB" sz="1200" dirty="0">
                <a:solidFill>
                  <a:schemeClr val="bg1"/>
                </a:solidFill>
              </a:rPr>
              <a:t> flux per bin</a:t>
            </a:r>
            <a:r>
              <a:rPr lang="en-GB" sz="1200" dirty="0" smtClean="0">
                <a:solidFill>
                  <a:schemeClr val="bg1"/>
                </a:solidFill>
              </a:rPr>
              <a:t>: 100 m </a:t>
            </a:r>
            <a:r>
              <a:rPr lang="en-GB" sz="1200" dirty="0">
                <a:solidFill>
                  <a:schemeClr val="bg1"/>
                </a:solidFill>
              </a:rPr>
              <a:t>conduit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888967" y="3035221"/>
            <a:ext cx="23926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>
                <a:solidFill>
                  <a:schemeClr val="bg1"/>
                </a:solidFill>
              </a:rPr>
              <a:t>Muon</a:t>
            </a:r>
            <a:r>
              <a:rPr lang="en-GB" sz="1200" dirty="0">
                <a:solidFill>
                  <a:schemeClr val="bg1"/>
                </a:solidFill>
              </a:rPr>
              <a:t> flux per bin: no conduit</a:t>
            </a:r>
          </a:p>
        </p:txBody>
      </p:sp>
      <p:sp>
        <p:nvSpPr>
          <p:cNvPr id="1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71500" y="6525344"/>
            <a:ext cx="9001000" cy="250328"/>
          </a:xfrm>
          <a:blipFill dpi="0"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A6A6A6"/>
            </a:solidFill>
          </a:ln>
          <a:effectLst>
            <a:outerShdw blurRad="127000" dist="63500" dir="2700000" algn="tl" rotWithShape="0">
              <a:prstClr val="black">
                <a:alpha val="80000"/>
              </a:prstClr>
            </a:outerShdw>
          </a:effectLst>
        </p:spPr>
        <p:txBody>
          <a:bodyPr/>
          <a:lstStyle/>
          <a:p>
            <a:pPr lvl="0" algn="l"/>
            <a:r>
              <a:rPr lang="it-IT" sz="1100" b="1" dirty="0">
                <a:solidFill>
                  <a:prstClr val="white"/>
                </a:solidFill>
              </a:rPr>
              <a:t>Osvaldo Catalano– </a:t>
            </a:r>
            <a:r>
              <a:rPr lang="it-IT" sz="1100" b="1" dirty="0" err="1">
                <a:solidFill>
                  <a:prstClr val="white"/>
                </a:solidFill>
              </a:rPr>
              <a:t>Muographers</a:t>
            </a:r>
            <a:r>
              <a:rPr lang="it-IT" sz="1100" b="1" dirty="0">
                <a:solidFill>
                  <a:prstClr val="white"/>
                </a:solidFill>
              </a:rPr>
              <a:t> 2016: General Assembly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3131840" y="44624"/>
            <a:ext cx="5112568" cy="468000"/>
          </a:xfrm>
          <a:prstGeom prst="rect">
            <a:avLst/>
          </a:prstGeom>
          <a:blipFill dpi="0"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FFFFFF">
                <a:lumMod val="65000"/>
              </a:srgbClr>
            </a:solidFill>
            <a:prstDash val="solid"/>
          </a:ln>
          <a:effectLst>
            <a:outerShdw blurRad="127000" dist="63500" dir="2700000" algn="tl" rotWithShape="0">
              <a:schemeClr val="tx1">
                <a:alpha val="80000"/>
              </a:scheme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SIMULATIONS</a:t>
            </a:r>
          </a:p>
        </p:txBody>
      </p:sp>
      <p:grpSp>
        <p:nvGrpSpPr>
          <p:cNvPr id="14" name="Gruppo 13"/>
          <p:cNvGrpSpPr/>
          <p:nvPr/>
        </p:nvGrpSpPr>
        <p:grpSpPr>
          <a:xfrm>
            <a:off x="35496" y="44623"/>
            <a:ext cx="3007606" cy="468001"/>
            <a:chOff x="35496" y="44623"/>
            <a:chExt cx="3007606" cy="468001"/>
          </a:xfrm>
        </p:grpSpPr>
        <p:pic>
          <p:nvPicPr>
            <p:cNvPr id="15" name="Immagine 14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000" y="44624"/>
              <a:ext cx="1891102" cy="468000"/>
            </a:xfrm>
            <a:prstGeom prst="rect">
              <a:avLst/>
            </a:prstGeom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</p:spPr>
        </p:pic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" y="44624"/>
              <a:ext cx="468818" cy="468000"/>
            </a:xfrm>
            <a:prstGeom prst="rect">
              <a:avLst/>
            </a:prstGeom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</p:spPr>
        </p:pic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00" y="44623"/>
              <a:ext cx="499200" cy="468000"/>
            </a:xfrm>
            <a:prstGeom prst="rect">
              <a:avLst/>
            </a:prstGeom>
            <a:noFill/>
            <a:ln>
              <a:noFill/>
            </a:ln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CasellaDiTesto 17"/>
          <p:cNvSpPr txBox="1"/>
          <p:nvPr/>
        </p:nvSpPr>
        <p:spPr>
          <a:xfrm>
            <a:off x="2579614" y="528821"/>
            <a:ext cx="3984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Projected resolution= 9 m @ 3 </a:t>
            </a:r>
            <a:r>
              <a:rPr lang="en-GB" dirty="0" smtClean="0">
                <a:sym typeface="Symbol" panose="05050102010706020507" pitchFamily="18" charset="2"/>
              </a:rPr>
              <a:t></a:t>
            </a:r>
            <a:endParaRPr lang="en-GB" dirty="0"/>
          </a:p>
        </p:txBody>
      </p:sp>
      <p:grpSp>
        <p:nvGrpSpPr>
          <p:cNvPr id="33" name="Gruppo 32"/>
          <p:cNvGrpSpPr/>
          <p:nvPr/>
        </p:nvGrpSpPr>
        <p:grpSpPr>
          <a:xfrm>
            <a:off x="5805182" y="1853967"/>
            <a:ext cx="775981" cy="1241571"/>
            <a:chOff x="5805182" y="1853967"/>
            <a:chExt cx="775981" cy="1241571"/>
          </a:xfrm>
        </p:grpSpPr>
        <p:cxnSp>
          <p:nvCxnSpPr>
            <p:cNvPr id="3" name="Connettore 1 2"/>
            <p:cNvCxnSpPr/>
            <p:nvPr/>
          </p:nvCxnSpPr>
          <p:spPr>
            <a:xfrm>
              <a:off x="5805182" y="1862356"/>
              <a:ext cx="83890" cy="22650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Connettore 1 19"/>
            <p:cNvCxnSpPr/>
            <p:nvPr/>
          </p:nvCxnSpPr>
          <p:spPr>
            <a:xfrm>
              <a:off x="5897461" y="2088859"/>
              <a:ext cx="0" cy="1006679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nettore 1 20"/>
            <p:cNvCxnSpPr/>
            <p:nvPr/>
          </p:nvCxnSpPr>
          <p:spPr>
            <a:xfrm>
              <a:off x="6515450" y="2088859"/>
              <a:ext cx="0" cy="1006679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Connettore 1 22"/>
            <p:cNvCxnSpPr/>
            <p:nvPr/>
          </p:nvCxnSpPr>
          <p:spPr>
            <a:xfrm rot="360000" flipV="1">
              <a:off x="6532228" y="1853967"/>
              <a:ext cx="48935" cy="226504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2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948264" y="6539954"/>
            <a:ext cx="2133600" cy="221109"/>
          </a:xfrm>
        </p:spPr>
        <p:txBody>
          <a:bodyPr/>
          <a:lstStyle/>
          <a:p>
            <a:r>
              <a:rPr lang="it-IT" b="1" dirty="0" smtClean="0">
                <a:solidFill>
                  <a:schemeClr val="bg1"/>
                </a:solidFill>
              </a:rPr>
              <a:t>18</a:t>
            </a:r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57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4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4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4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461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948264" y="6539954"/>
            <a:ext cx="2133600" cy="221109"/>
          </a:xfrm>
        </p:spPr>
        <p:txBody>
          <a:bodyPr/>
          <a:lstStyle/>
          <a:p>
            <a:r>
              <a:rPr lang="it-IT" b="1" dirty="0" smtClean="0">
                <a:solidFill>
                  <a:schemeClr val="bg1"/>
                </a:solidFill>
              </a:rPr>
              <a:t>14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79" name="Rettangolo 78"/>
          <p:cNvSpPr/>
          <p:nvPr/>
        </p:nvSpPr>
        <p:spPr>
          <a:xfrm>
            <a:off x="3131840" y="44624"/>
            <a:ext cx="5112568" cy="46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FFFFFF">
                <a:lumMod val="65000"/>
              </a:srgbClr>
            </a:solidFill>
            <a:prstDash val="solid"/>
          </a:ln>
          <a:effectLst>
            <a:outerShdw blurRad="127000" dist="63500" dir="2700000" algn="tl" rotWithShape="0">
              <a:schemeClr val="tx1">
                <a:alpha val="80000"/>
              </a:scheme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SIMULATIONS</a:t>
            </a:r>
          </a:p>
        </p:txBody>
      </p:sp>
      <p:grpSp>
        <p:nvGrpSpPr>
          <p:cNvPr id="80" name="Gruppo 79"/>
          <p:cNvGrpSpPr/>
          <p:nvPr/>
        </p:nvGrpSpPr>
        <p:grpSpPr>
          <a:xfrm>
            <a:off x="35496" y="44623"/>
            <a:ext cx="3007606" cy="468001"/>
            <a:chOff x="35496" y="44623"/>
            <a:chExt cx="3007606" cy="468001"/>
          </a:xfrm>
        </p:grpSpPr>
        <p:pic>
          <p:nvPicPr>
            <p:cNvPr id="81" name="Immagine 8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000" y="44624"/>
              <a:ext cx="1891102" cy="468000"/>
            </a:xfrm>
            <a:prstGeom prst="rect">
              <a:avLst/>
            </a:prstGeom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</p:spPr>
        </p:pic>
        <p:pic>
          <p:nvPicPr>
            <p:cNvPr id="82" name="Immagine 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" y="44624"/>
              <a:ext cx="468818" cy="468000"/>
            </a:xfrm>
            <a:prstGeom prst="rect">
              <a:avLst/>
            </a:prstGeom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</p:spPr>
        </p:pic>
        <p:pic>
          <p:nvPicPr>
            <p:cNvPr id="83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00" y="44623"/>
              <a:ext cx="499200" cy="468000"/>
            </a:xfrm>
            <a:prstGeom prst="rect">
              <a:avLst/>
            </a:prstGeom>
            <a:noFill/>
            <a:ln>
              <a:noFill/>
            </a:ln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uppo 8"/>
          <p:cNvGrpSpPr/>
          <p:nvPr/>
        </p:nvGrpSpPr>
        <p:grpSpPr>
          <a:xfrm>
            <a:off x="3799548" y="674912"/>
            <a:ext cx="5138792" cy="3133518"/>
            <a:chOff x="71500" y="1471138"/>
            <a:chExt cx="5138792" cy="3133518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 rotWithShape="1">
            <a:blip r:embed="rId6"/>
            <a:srcRect l="1529" t="2399" r="1" b="-1"/>
            <a:stretch/>
          </p:blipFill>
          <p:spPr>
            <a:xfrm>
              <a:off x="114612" y="1471138"/>
              <a:ext cx="5095680" cy="2525347"/>
            </a:xfrm>
            <a:prstGeom prst="rect">
              <a:avLst/>
            </a:prstGeom>
          </p:spPr>
        </p:pic>
        <p:grpSp>
          <p:nvGrpSpPr>
            <p:cNvPr id="7" name="Gruppo 6"/>
            <p:cNvGrpSpPr/>
            <p:nvPr/>
          </p:nvGrpSpPr>
          <p:grpSpPr>
            <a:xfrm>
              <a:off x="71500" y="3967552"/>
              <a:ext cx="5078894" cy="637104"/>
              <a:chOff x="71500" y="3967552"/>
              <a:chExt cx="5078894" cy="637104"/>
            </a:xfrm>
          </p:grpSpPr>
          <p:pic>
            <p:nvPicPr>
              <p:cNvPr id="3" name="Immagine 2"/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23838" y="3967552"/>
                <a:ext cx="4926556" cy="637104"/>
              </a:xfrm>
              <a:prstGeom prst="rect">
                <a:avLst/>
              </a:prstGeom>
            </p:spPr>
          </p:pic>
          <p:sp>
            <p:nvSpPr>
              <p:cNvPr id="6" name="Rettangolo 5"/>
              <p:cNvSpPr/>
              <p:nvPr/>
            </p:nvSpPr>
            <p:spPr>
              <a:xfrm>
                <a:off x="71500" y="3996486"/>
                <a:ext cx="679614" cy="18662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8"/>
          <a:srcRect l="774" t="1095" r="2454" b="1787"/>
          <a:stretch/>
        </p:blipFill>
        <p:spPr>
          <a:xfrm>
            <a:off x="71500" y="542037"/>
            <a:ext cx="3583184" cy="5932814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3842660" y="3820879"/>
            <a:ext cx="5229840" cy="2677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/>
              <a:t>LONG TERM OBSERVATION</a:t>
            </a:r>
          </a:p>
          <a:p>
            <a:pPr algn="ctr"/>
            <a:r>
              <a:rPr lang="en-GB" sz="1600" dirty="0" smtClean="0"/>
              <a:t>Increasing observation time</a:t>
            </a:r>
          </a:p>
          <a:p>
            <a:pPr algn="ctr"/>
            <a:r>
              <a:rPr lang="en-GB" sz="2000" dirty="0" smtClean="0">
                <a:sym typeface="Symbol" panose="05050102010706020507" pitchFamily="18" charset="2"/>
              </a:rPr>
              <a:t></a:t>
            </a:r>
            <a:endParaRPr lang="en-GB" sz="2000" dirty="0" smtClean="0">
              <a:sym typeface="Wingdings" panose="05000000000000000000" pitchFamily="2" charset="2"/>
            </a:endParaRPr>
          </a:p>
          <a:p>
            <a:pPr algn="just"/>
            <a:r>
              <a:rPr lang="en-GB" sz="1600" dirty="0"/>
              <a:t>H</a:t>
            </a:r>
            <a:r>
              <a:rPr lang="en-GB" sz="1600" dirty="0" smtClean="0"/>
              <a:t>igher confidence level in opacity measurement and detailed map of the interior of the volcano within the limit of the telescope resolution.</a:t>
            </a:r>
            <a:endParaRPr lang="en-GB" sz="1600" dirty="0"/>
          </a:p>
          <a:p>
            <a:pPr algn="ctr"/>
            <a:r>
              <a:rPr lang="en-GB" sz="1600" b="1" dirty="0" smtClean="0"/>
              <a:t>SHORT TERM OBSERVATION</a:t>
            </a:r>
          </a:p>
          <a:p>
            <a:pPr algn="ctr"/>
            <a:r>
              <a:rPr lang="en-GB" sz="1600" dirty="0" smtClean="0"/>
              <a:t>Capability to detect the rising magma in the conduit</a:t>
            </a:r>
          </a:p>
          <a:p>
            <a:pPr algn="ctr"/>
            <a:r>
              <a:rPr lang="en-GB" sz="2000" dirty="0" smtClean="0">
                <a:sym typeface="Symbol" panose="05050102010706020507" pitchFamily="18" charset="2"/>
              </a:rPr>
              <a:t></a:t>
            </a:r>
            <a:endParaRPr lang="en-GB" sz="2000" dirty="0"/>
          </a:p>
          <a:p>
            <a:pPr algn="ctr"/>
            <a:r>
              <a:rPr lang="en-GB" sz="1600" dirty="0"/>
              <a:t>200 m </a:t>
            </a:r>
            <a:r>
              <a:rPr lang="en-GB" sz="1600" dirty="0" smtClean="0"/>
              <a:t>conduit resolvable if &lt;v&gt; magma &lt; 5m/h </a:t>
            </a:r>
            <a:endParaRPr lang="en-GB" sz="1600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08408" y="809263"/>
            <a:ext cx="1233219" cy="411073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51952" y="1136092"/>
            <a:ext cx="864463" cy="360193"/>
          </a:xfrm>
          <a:prstGeom prst="rect">
            <a:avLst/>
          </a:prstGeom>
        </p:spPr>
      </p:pic>
      <p:sp>
        <p:nvSpPr>
          <p:cNvPr id="18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71500" y="6525344"/>
            <a:ext cx="9001000" cy="250328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A6A6A6"/>
            </a:solidFill>
          </a:ln>
          <a:effectLst>
            <a:outerShdw blurRad="127000" dist="63500" dir="2700000" algn="tl" rotWithShape="0">
              <a:prstClr val="black">
                <a:alpha val="80000"/>
              </a:prstClr>
            </a:outerShdw>
          </a:effectLst>
        </p:spPr>
        <p:txBody>
          <a:bodyPr/>
          <a:lstStyle/>
          <a:p>
            <a:pPr lvl="0" algn="l"/>
            <a:r>
              <a:rPr lang="it-IT" sz="1100" b="1" dirty="0">
                <a:solidFill>
                  <a:prstClr val="white"/>
                </a:solidFill>
              </a:rPr>
              <a:t>Osvaldo Catalano– </a:t>
            </a:r>
            <a:r>
              <a:rPr lang="it-IT" sz="1100" b="1" dirty="0" err="1">
                <a:solidFill>
                  <a:prstClr val="white"/>
                </a:solidFill>
              </a:rPr>
              <a:t>Muographers</a:t>
            </a:r>
            <a:r>
              <a:rPr lang="it-IT" sz="1100" b="1" dirty="0">
                <a:solidFill>
                  <a:prstClr val="white"/>
                </a:solidFill>
              </a:rPr>
              <a:t> 2016: General Assembly</a:t>
            </a:r>
          </a:p>
        </p:txBody>
      </p:sp>
      <p:sp>
        <p:nvSpPr>
          <p:cNvPr id="19" name="Segnaposto numero diapositiva 2"/>
          <p:cNvSpPr txBox="1">
            <a:spLocks/>
          </p:cNvSpPr>
          <p:nvPr/>
        </p:nvSpPr>
        <p:spPr>
          <a:xfrm>
            <a:off x="6943582" y="6539954"/>
            <a:ext cx="2133600" cy="221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 smtClean="0">
                <a:solidFill>
                  <a:schemeClr val="bg1"/>
                </a:solidFill>
              </a:rPr>
              <a:t>19</a:t>
            </a:r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04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b="1115"/>
          <a:stretch/>
        </p:blipFill>
        <p:spPr>
          <a:xfrm>
            <a:off x="2319452" y="857251"/>
            <a:ext cx="6817151" cy="512445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563" y="1855779"/>
            <a:ext cx="1224944" cy="685969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9525" y="857250"/>
            <a:ext cx="2355927" cy="51435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1" dirty="0"/>
              <a:t>The majestic Etna volcano rises at North-Est of  the Serra La Nave Observatory  where the ASTRI SST-2M  telescope is located.  </a:t>
            </a:r>
          </a:p>
        </p:txBody>
      </p:sp>
      <p:sp>
        <p:nvSpPr>
          <p:cNvPr id="7" name="Rettangolo 6"/>
          <p:cNvSpPr/>
          <p:nvPr/>
        </p:nvSpPr>
        <p:spPr>
          <a:xfrm>
            <a:off x="3131840" y="44624"/>
            <a:ext cx="5112568" cy="468000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FFFFFF">
                <a:lumMod val="65000"/>
              </a:srgbClr>
            </a:solidFill>
            <a:prstDash val="solid"/>
          </a:ln>
          <a:effectLst>
            <a:outerShdw blurRad="127000" dist="63500" dir="2700000" algn="tl" rotWithShape="0">
              <a:schemeClr val="tx1">
                <a:alpha val="80000"/>
              </a:scheme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it-IT" sz="2400" kern="0" dirty="0" smtClean="0">
                <a:solidFill>
                  <a:schemeClr val="bg1"/>
                </a:solidFill>
                <a:cs typeface="Arial" pitchFamily="34" charset="0"/>
              </a:rPr>
              <a:t>THE LANDSCAPE</a:t>
            </a:r>
            <a:endParaRPr kumimoji="0" lang="it-IT" sz="240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itchFamily="34" charset="0"/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35496" y="44623"/>
            <a:ext cx="3007606" cy="468001"/>
            <a:chOff x="35496" y="44623"/>
            <a:chExt cx="3007606" cy="468001"/>
          </a:xfrm>
        </p:grpSpPr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000" y="44624"/>
              <a:ext cx="1891102" cy="468000"/>
            </a:xfrm>
            <a:prstGeom prst="rect">
              <a:avLst/>
            </a:prstGeom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</p:spPr>
        </p:pic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" y="44624"/>
              <a:ext cx="468818" cy="468000"/>
            </a:xfrm>
            <a:prstGeom prst="rect">
              <a:avLst/>
            </a:prstGeom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00" y="44623"/>
              <a:ext cx="499200" cy="468000"/>
            </a:xfrm>
            <a:prstGeom prst="rect">
              <a:avLst/>
            </a:prstGeom>
            <a:noFill/>
            <a:ln>
              <a:noFill/>
            </a:ln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71500" y="6525344"/>
            <a:ext cx="9001000" cy="250328"/>
          </a:xfr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A6A6A6"/>
            </a:solidFill>
          </a:ln>
          <a:effectLst>
            <a:outerShdw blurRad="127000" dist="63500" dir="2700000" algn="tl" rotWithShape="0">
              <a:prstClr val="black">
                <a:alpha val="80000"/>
              </a:prstClr>
            </a:outerShdw>
          </a:effectLst>
        </p:spPr>
        <p:txBody>
          <a:bodyPr/>
          <a:lstStyle/>
          <a:p>
            <a:pPr lvl="0" algn="l"/>
            <a:endParaRPr lang="it-IT" sz="1100" b="1" dirty="0" smtClean="0">
              <a:solidFill>
                <a:prstClr val="white"/>
              </a:solidFill>
            </a:endParaRPr>
          </a:p>
          <a:p>
            <a:pPr lvl="0" algn="l"/>
            <a:r>
              <a:rPr lang="it-IT" sz="1100" b="1" dirty="0" smtClean="0">
                <a:solidFill>
                  <a:prstClr val="white"/>
                </a:solidFill>
              </a:rPr>
              <a:t>Osvaldo </a:t>
            </a:r>
            <a:r>
              <a:rPr lang="it-IT" sz="1100" b="1" dirty="0">
                <a:solidFill>
                  <a:prstClr val="white"/>
                </a:solidFill>
              </a:rPr>
              <a:t>Catalano– </a:t>
            </a:r>
            <a:r>
              <a:rPr lang="it-IT" sz="1100" b="1" dirty="0" err="1">
                <a:solidFill>
                  <a:prstClr val="white"/>
                </a:solidFill>
              </a:rPr>
              <a:t>Muographers</a:t>
            </a:r>
            <a:r>
              <a:rPr lang="it-IT" sz="1100" b="1" dirty="0">
                <a:solidFill>
                  <a:prstClr val="white"/>
                </a:solidFill>
              </a:rPr>
              <a:t> 2016: General Assembly</a:t>
            </a:r>
          </a:p>
          <a:p>
            <a:pPr algn="l"/>
            <a:endParaRPr lang="it-IT" sz="1100" b="1" dirty="0">
              <a:solidFill>
                <a:schemeClr val="bg1"/>
              </a:solidFill>
            </a:endParaRPr>
          </a:p>
        </p:txBody>
      </p:sp>
      <p:sp>
        <p:nvSpPr>
          <p:cNvPr id="1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948264" y="6539954"/>
            <a:ext cx="2133600" cy="221109"/>
          </a:xfrm>
        </p:spPr>
        <p:txBody>
          <a:bodyPr/>
          <a:lstStyle/>
          <a:p>
            <a:fld id="{65D1E375-1491-4770-B4ED-E699B7903ED8}" type="slidenum">
              <a:rPr lang="it-IT" b="1" smtClean="0">
                <a:solidFill>
                  <a:schemeClr val="bg1"/>
                </a:solidFill>
              </a:rPr>
              <a:pPr/>
              <a:t>2</a:t>
            </a:fld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95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948264" y="6539954"/>
            <a:ext cx="2133600" cy="221109"/>
          </a:xfrm>
        </p:spPr>
        <p:txBody>
          <a:bodyPr/>
          <a:lstStyle/>
          <a:p>
            <a:r>
              <a:rPr lang="it-IT" b="1" dirty="0" smtClean="0">
                <a:solidFill>
                  <a:schemeClr val="bg1"/>
                </a:solidFill>
              </a:rPr>
              <a:t>16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79" name="Rettangolo 78"/>
          <p:cNvSpPr/>
          <p:nvPr/>
        </p:nvSpPr>
        <p:spPr>
          <a:xfrm>
            <a:off x="3131840" y="44624"/>
            <a:ext cx="5112568" cy="46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FFFFFF">
                <a:lumMod val="65000"/>
              </a:srgbClr>
            </a:solidFill>
            <a:prstDash val="solid"/>
          </a:ln>
          <a:effectLst>
            <a:outerShdw blurRad="127000" dist="63500" dir="2700000" algn="tl" rotWithShape="0">
              <a:schemeClr val="tx1">
                <a:alpha val="80000"/>
              </a:scheme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kern="0" dirty="0" smtClean="0">
                <a:solidFill>
                  <a:schemeClr val="bg1"/>
                </a:solidFill>
                <a:cs typeface="Arial" pitchFamily="34" charset="0"/>
              </a:rPr>
              <a:t>MUOGRAPHY TELESCOPE </a:t>
            </a:r>
            <a:endParaRPr kumimoji="0" lang="it-IT" sz="240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itchFamily="34" charset="0"/>
            </a:endParaRPr>
          </a:p>
        </p:txBody>
      </p:sp>
      <p:grpSp>
        <p:nvGrpSpPr>
          <p:cNvPr id="80" name="Gruppo 79"/>
          <p:cNvGrpSpPr/>
          <p:nvPr/>
        </p:nvGrpSpPr>
        <p:grpSpPr>
          <a:xfrm>
            <a:off x="35496" y="44623"/>
            <a:ext cx="3007606" cy="468001"/>
            <a:chOff x="35496" y="44623"/>
            <a:chExt cx="3007606" cy="468001"/>
          </a:xfrm>
        </p:grpSpPr>
        <p:pic>
          <p:nvPicPr>
            <p:cNvPr id="81" name="Immagine 8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000" y="44624"/>
              <a:ext cx="1891102" cy="468000"/>
            </a:xfrm>
            <a:prstGeom prst="rect">
              <a:avLst/>
            </a:prstGeom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</p:spPr>
        </p:pic>
        <p:pic>
          <p:nvPicPr>
            <p:cNvPr id="82" name="Immagine 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" y="44624"/>
              <a:ext cx="468818" cy="468000"/>
            </a:xfrm>
            <a:prstGeom prst="rect">
              <a:avLst/>
            </a:prstGeom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</p:spPr>
        </p:pic>
        <p:pic>
          <p:nvPicPr>
            <p:cNvPr id="83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00" y="44623"/>
              <a:ext cx="499200" cy="468000"/>
            </a:xfrm>
            <a:prstGeom prst="rect">
              <a:avLst/>
            </a:prstGeom>
            <a:noFill/>
            <a:ln>
              <a:noFill/>
            </a:ln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71500" y="6525344"/>
            <a:ext cx="9001000" cy="250328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A6A6A6"/>
            </a:solidFill>
          </a:ln>
          <a:effectLst>
            <a:outerShdw blurRad="127000" dist="63500" dir="2700000" algn="tl" rotWithShape="0">
              <a:prstClr val="black">
                <a:alpha val="80000"/>
              </a:prstClr>
            </a:outerShdw>
          </a:effectLst>
        </p:spPr>
        <p:txBody>
          <a:bodyPr/>
          <a:lstStyle/>
          <a:p>
            <a:pPr lvl="0" algn="l"/>
            <a:r>
              <a:rPr lang="it-IT" sz="1100" b="1" dirty="0">
                <a:solidFill>
                  <a:prstClr val="white"/>
                </a:solidFill>
              </a:rPr>
              <a:t>Osvaldo Catalano– </a:t>
            </a:r>
            <a:r>
              <a:rPr lang="it-IT" sz="1100" b="1" dirty="0" err="1">
                <a:solidFill>
                  <a:prstClr val="white"/>
                </a:solidFill>
              </a:rPr>
              <a:t>Muographers</a:t>
            </a:r>
            <a:r>
              <a:rPr lang="it-IT" sz="1100" b="1" dirty="0">
                <a:solidFill>
                  <a:prstClr val="white"/>
                </a:solidFill>
              </a:rPr>
              <a:t> 2016: General Assembly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291905" y="2390863"/>
            <a:ext cx="74745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 smtClean="0"/>
              <a:t>WHAT NEXT ?</a:t>
            </a:r>
            <a:endParaRPr lang="en-GB" sz="9600" dirty="0"/>
          </a:p>
        </p:txBody>
      </p:sp>
      <p:sp>
        <p:nvSpPr>
          <p:cNvPr id="10" name="Segnaposto numero diapositiva 2"/>
          <p:cNvSpPr txBox="1">
            <a:spLocks/>
          </p:cNvSpPr>
          <p:nvPr/>
        </p:nvSpPr>
        <p:spPr>
          <a:xfrm>
            <a:off x="6832216" y="6547258"/>
            <a:ext cx="2133600" cy="221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 smtClean="0">
                <a:solidFill>
                  <a:schemeClr val="bg1"/>
                </a:solidFill>
              </a:rPr>
              <a:t>20</a:t>
            </a:r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82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948264" y="6539954"/>
            <a:ext cx="2133600" cy="221109"/>
          </a:xfrm>
        </p:spPr>
        <p:txBody>
          <a:bodyPr/>
          <a:lstStyle/>
          <a:p>
            <a:r>
              <a:rPr lang="it-IT" b="1" dirty="0" smtClean="0">
                <a:solidFill>
                  <a:schemeClr val="bg1"/>
                </a:solidFill>
              </a:rPr>
              <a:t>16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56" name="CasellaDiTesto 55"/>
          <p:cNvSpPr txBox="1"/>
          <p:nvPr/>
        </p:nvSpPr>
        <p:spPr>
          <a:xfrm>
            <a:off x="735263" y="968233"/>
            <a:ext cx="7967579" cy="53758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GB" sz="2000" dirty="0" smtClean="0"/>
              <a:t>The new IACT will be ASTRI-like, i.e. with a double </a:t>
            </a:r>
            <a:r>
              <a:rPr lang="en-GB" sz="2000" dirty="0"/>
              <a:t>mirrors optics </a:t>
            </a:r>
            <a:r>
              <a:rPr lang="en-GB" sz="2000" dirty="0" smtClean="0"/>
              <a:t>and</a:t>
            </a:r>
          </a:p>
          <a:p>
            <a:pPr algn="ctr">
              <a:lnSpc>
                <a:spcPct val="120000"/>
              </a:lnSpc>
              <a:defRPr/>
            </a:pPr>
            <a:r>
              <a:rPr lang="en-GB" sz="2000" dirty="0" smtClean="0"/>
              <a:t> </a:t>
            </a:r>
            <a:r>
              <a:rPr lang="en-GB" sz="2000" dirty="0"/>
              <a:t>multi-pixel focal plane made-up of </a:t>
            </a:r>
            <a:r>
              <a:rPr lang="en-GB" sz="2000" dirty="0" err="1"/>
              <a:t>SiPM</a:t>
            </a:r>
            <a:endParaRPr lang="en-GB" sz="2000" dirty="0"/>
          </a:p>
          <a:p>
            <a:pPr algn="ctr">
              <a:lnSpc>
                <a:spcPct val="120000"/>
              </a:lnSpc>
              <a:defRPr/>
            </a:pPr>
            <a:r>
              <a:rPr lang="en-GB" sz="2000" b="1" dirty="0" smtClean="0">
                <a:cs typeface="Helvetica Neue"/>
              </a:rPr>
              <a:t>However</a:t>
            </a:r>
            <a:r>
              <a:rPr lang="en-GB" sz="2000" dirty="0" smtClean="0">
                <a:cs typeface="Helvetica Neue"/>
              </a:rPr>
              <a:t>:</a:t>
            </a:r>
          </a:p>
          <a:p>
            <a:pPr algn="ctr">
              <a:lnSpc>
                <a:spcPct val="120000"/>
              </a:lnSpc>
              <a:defRPr/>
            </a:pPr>
            <a:r>
              <a:rPr lang="en-GB" sz="2000" dirty="0" smtClean="0">
                <a:cs typeface="Helvetica Neue"/>
              </a:rPr>
              <a:t>it will be </a:t>
            </a:r>
            <a:r>
              <a:rPr lang="en-GB" sz="2000" dirty="0" smtClean="0"/>
              <a:t>smaller</a:t>
            </a:r>
            <a:r>
              <a:rPr lang="en-GB" sz="2000" dirty="0"/>
              <a:t>,</a:t>
            </a:r>
            <a:r>
              <a:rPr lang="en-GB" sz="2000" dirty="0" smtClean="0"/>
              <a:t> lighter</a:t>
            </a:r>
            <a:r>
              <a:rPr lang="en-GB" sz="2000" dirty="0"/>
              <a:t> </a:t>
            </a:r>
            <a:r>
              <a:rPr lang="en-GB" sz="2000" dirty="0" smtClean="0"/>
              <a:t>(200 kg) and low-cost.</a:t>
            </a:r>
          </a:p>
          <a:p>
            <a:pPr algn="ctr"/>
            <a:endParaRPr lang="en-GB" sz="2000" b="1" i="1" dirty="0" smtClean="0">
              <a:cs typeface="Helvetica Neue"/>
            </a:endParaRPr>
          </a:p>
          <a:p>
            <a:pPr algn="ctr"/>
            <a:r>
              <a:rPr lang="en-GB" sz="2000" b="1" i="1" dirty="0" smtClean="0">
                <a:cs typeface="Helvetica Neue"/>
              </a:rPr>
              <a:t>In particular:</a:t>
            </a:r>
            <a:endParaRPr lang="en-GB" sz="2000" b="1" i="1" dirty="0">
              <a:cs typeface="Helvetica Neue"/>
            </a:endParaRPr>
          </a:p>
          <a:p>
            <a:pPr marL="457200" indent="-457200">
              <a:buAutoNum type="arabicParenR"/>
            </a:pPr>
            <a:r>
              <a:rPr lang="en-GB" sz="2000" dirty="0" smtClean="0"/>
              <a:t>focal plane: 16 Photon </a:t>
            </a:r>
            <a:r>
              <a:rPr lang="en-GB" sz="2000" dirty="0"/>
              <a:t>Detection Modules of 8x8 </a:t>
            </a:r>
            <a:r>
              <a:rPr lang="en-GB" sz="2000" dirty="0" err="1"/>
              <a:t>SiPM</a:t>
            </a:r>
            <a:r>
              <a:rPr lang="en-GB" sz="2000" dirty="0"/>
              <a:t> </a:t>
            </a:r>
            <a:r>
              <a:rPr lang="en-GB" sz="2000" dirty="0" smtClean="0"/>
              <a:t>pixels (each module of </a:t>
            </a:r>
            <a:r>
              <a:rPr lang="it-IT" sz="2000" dirty="0"/>
              <a:t>57mm </a:t>
            </a:r>
            <a:r>
              <a:rPr lang="it-IT" sz="2000" dirty="0" smtClean="0"/>
              <a:t>x </a:t>
            </a:r>
            <a:r>
              <a:rPr lang="it-IT" sz="2000" dirty="0"/>
              <a:t>57mm </a:t>
            </a:r>
            <a:r>
              <a:rPr lang="it-IT" sz="2000" dirty="0" smtClean="0"/>
              <a:t>x 30mm)</a:t>
            </a:r>
            <a:endParaRPr lang="en-GB" sz="2000" dirty="0"/>
          </a:p>
          <a:p>
            <a:pPr marL="457200" indent="-457200">
              <a:lnSpc>
                <a:spcPct val="120000"/>
              </a:lnSpc>
              <a:buAutoNum type="arabicParenR"/>
              <a:defRPr/>
            </a:pPr>
            <a:r>
              <a:rPr lang="en-GB" sz="2000" dirty="0" smtClean="0"/>
              <a:t>primary mirror with 8 hexagonal facets (aperture 2.1 m), monolithic 0.8 m secondary mirror) </a:t>
            </a:r>
          </a:p>
          <a:p>
            <a:pPr marL="457200" indent="-457200">
              <a:lnSpc>
                <a:spcPct val="120000"/>
              </a:lnSpc>
              <a:buAutoNum type="arabicParenR"/>
              <a:defRPr/>
            </a:pPr>
            <a:r>
              <a:rPr lang="en-GB" sz="2000" dirty="0" smtClean="0"/>
              <a:t>FOV: 12</a:t>
            </a:r>
            <a:r>
              <a:rPr lang="en-GB" sz="2000" baseline="30000" dirty="0" smtClean="0"/>
              <a:t>o</a:t>
            </a:r>
          </a:p>
          <a:p>
            <a:pPr marL="457200" indent="-457200">
              <a:lnSpc>
                <a:spcPct val="120000"/>
              </a:lnSpc>
              <a:buAutoNum type="arabicParenR"/>
              <a:defRPr/>
            </a:pPr>
            <a:r>
              <a:rPr lang="en-GB" sz="2000" dirty="0" smtClean="0"/>
              <a:t>lighter structure</a:t>
            </a:r>
          </a:p>
          <a:p>
            <a:pPr marL="457200" indent="-457200">
              <a:lnSpc>
                <a:spcPct val="120000"/>
              </a:lnSpc>
              <a:buAutoNum type="arabicParenR"/>
              <a:defRPr/>
            </a:pPr>
            <a:r>
              <a:rPr lang="en-GB" sz="2000" dirty="0" smtClean="0"/>
              <a:t>no pointing system</a:t>
            </a:r>
          </a:p>
          <a:p>
            <a:pPr algn="ctr">
              <a:lnSpc>
                <a:spcPct val="120000"/>
              </a:lnSpc>
              <a:defRPr/>
            </a:pPr>
            <a:endParaRPr lang="en-US" sz="2000" dirty="0" smtClean="0">
              <a:cs typeface="Helvetica Neue"/>
            </a:endParaRPr>
          </a:p>
          <a:p>
            <a:pPr algn="ctr">
              <a:lnSpc>
                <a:spcPct val="120000"/>
              </a:lnSpc>
              <a:defRPr/>
            </a:pPr>
            <a:r>
              <a:rPr lang="en-GB" sz="1600" dirty="0" smtClean="0"/>
              <a:t>(</a:t>
            </a:r>
            <a:r>
              <a:rPr lang="en-GB" sz="1600" dirty="0" smtClean="0">
                <a:cs typeface="Helvetica Neue"/>
              </a:rPr>
              <a:t>Patent </a:t>
            </a:r>
            <a:r>
              <a:rPr lang="en-GB" sz="1600" dirty="0">
                <a:cs typeface="Helvetica Neue"/>
              </a:rPr>
              <a:t>n. </a:t>
            </a:r>
            <a:r>
              <a:rPr lang="it-IT" sz="1600" dirty="0"/>
              <a:t>102015000075497 </a:t>
            </a:r>
            <a:r>
              <a:rPr lang="en-GB" sz="1600" dirty="0" smtClean="0"/>
              <a:t>registered at </a:t>
            </a:r>
            <a:r>
              <a:rPr lang="it-IT" sz="1600" dirty="0" smtClean="0"/>
              <a:t>Ministero </a:t>
            </a:r>
            <a:r>
              <a:rPr lang="it-IT" sz="1600" dirty="0"/>
              <a:t>dello Sviluppo Economico, </a:t>
            </a:r>
            <a:r>
              <a:rPr lang="it-IT" sz="1600" dirty="0" err="1" smtClean="0"/>
              <a:t>Italy</a:t>
            </a:r>
            <a:r>
              <a:rPr lang="it-IT" sz="1600" dirty="0" smtClean="0"/>
              <a:t>)</a:t>
            </a:r>
            <a:r>
              <a:rPr lang="it-IT" sz="2000" dirty="0" smtClean="0"/>
              <a:t>.</a:t>
            </a:r>
            <a:endParaRPr lang="en-GB" sz="2000" dirty="0">
              <a:cs typeface="Helvetica Neue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131840" y="44624"/>
            <a:ext cx="5112568" cy="46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FFFFFF">
                <a:lumMod val="65000"/>
              </a:srgbClr>
            </a:solidFill>
            <a:prstDash val="solid"/>
          </a:ln>
          <a:effectLst>
            <a:outerShdw blurRad="127000" dist="63500" dir="2700000" algn="tl" rotWithShape="0">
              <a:schemeClr val="tx1">
                <a:alpha val="80000"/>
              </a:scheme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kern="0" dirty="0" smtClean="0">
                <a:solidFill>
                  <a:schemeClr val="bg1"/>
                </a:solidFill>
                <a:cs typeface="Arial" pitchFamily="34" charset="0"/>
              </a:rPr>
              <a:t>MUOGRAPHY TELESCOPE PROTOTYPE </a:t>
            </a:r>
            <a:endParaRPr kumimoji="0" lang="it-IT" sz="240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itchFamily="34" charset="0"/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35496" y="44623"/>
            <a:ext cx="3007606" cy="468001"/>
            <a:chOff x="35496" y="44623"/>
            <a:chExt cx="3007606" cy="468001"/>
          </a:xfrm>
        </p:grpSpPr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000" y="44624"/>
              <a:ext cx="1891102" cy="468000"/>
            </a:xfrm>
            <a:prstGeom prst="rect">
              <a:avLst/>
            </a:prstGeom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</p:spPr>
        </p:pic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" y="44624"/>
              <a:ext cx="468818" cy="468000"/>
            </a:xfrm>
            <a:prstGeom prst="rect">
              <a:avLst/>
            </a:prstGeom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00" y="44623"/>
              <a:ext cx="499200" cy="468000"/>
            </a:xfrm>
            <a:prstGeom prst="rect">
              <a:avLst/>
            </a:prstGeom>
            <a:noFill/>
            <a:ln>
              <a:noFill/>
            </a:ln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Segnaposto numero diapositiva 2"/>
          <p:cNvSpPr txBox="1">
            <a:spLocks/>
          </p:cNvSpPr>
          <p:nvPr/>
        </p:nvSpPr>
        <p:spPr>
          <a:xfrm>
            <a:off x="6948264" y="6539954"/>
            <a:ext cx="2133600" cy="221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smtClean="0">
                <a:solidFill>
                  <a:schemeClr val="bg1"/>
                </a:solidFill>
              </a:rPr>
              <a:t>16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71500" y="6525344"/>
            <a:ext cx="9001000" cy="250328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A6A6A6"/>
            </a:solidFill>
          </a:ln>
          <a:effectLst>
            <a:outerShdw blurRad="127000" dist="63500" dir="2700000" algn="tl" rotWithShape="0">
              <a:prstClr val="black">
                <a:alpha val="80000"/>
              </a:prstClr>
            </a:outerShdw>
          </a:effectLst>
        </p:spPr>
        <p:txBody>
          <a:bodyPr/>
          <a:lstStyle/>
          <a:p>
            <a:pPr lvl="0" algn="l"/>
            <a:r>
              <a:rPr lang="it-IT" sz="1100" b="1" dirty="0">
                <a:solidFill>
                  <a:prstClr val="white"/>
                </a:solidFill>
              </a:rPr>
              <a:t>Osvaldo Catalano– </a:t>
            </a:r>
            <a:r>
              <a:rPr lang="it-IT" sz="1100" b="1" dirty="0" err="1">
                <a:solidFill>
                  <a:prstClr val="white"/>
                </a:solidFill>
              </a:rPr>
              <a:t>Muographers</a:t>
            </a:r>
            <a:r>
              <a:rPr lang="it-IT" sz="1100" b="1" dirty="0">
                <a:solidFill>
                  <a:prstClr val="white"/>
                </a:solidFill>
              </a:rPr>
              <a:t> 2016: General Assembly</a:t>
            </a:r>
          </a:p>
        </p:txBody>
      </p:sp>
      <p:sp>
        <p:nvSpPr>
          <p:cNvPr id="13" name="Segnaposto numero diapositiva 2"/>
          <p:cNvSpPr txBox="1">
            <a:spLocks/>
          </p:cNvSpPr>
          <p:nvPr/>
        </p:nvSpPr>
        <p:spPr>
          <a:xfrm>
            <a:off x="6832216" y="6547258"/>
            <a:ext cx="2133600" cy="221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 smtClean="0">
                <a:solidFill>
                  <a:schemeClr val="bg1"/>
                </a:solidFill>
              </a:rPr>
              <a:t>21</a:t>
            </a:r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3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948264" y="6539954"/>
            <a:ext cx="2133600" cy="221109"/>
          </a:xfrm>
        </p:spPr>
        <p:txBody>
          <a:bodyPr/>
          <a:lstStyle/>
          <a:p>
            <a:r>
              <a:rPr lang="it-IT" b="1" dirty="0" smtClean="0">
                <a:solidFill>
                  <a:schemeClr val="bg1"/>
                </a:solidFill>
              </a:rPr>
              <a:t>16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79" name="Rettangolo 78"/>
          <p:cNvSpPr/>
          <p:nvPr/>
        </p:nvSpPr>
        <p:spPr>
          <a:xfrm>
            <a:off x="3131840" y="44624"/>
            <a:ext cx="5112568" cy="46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FFFFFF">
                <a:lumMod val="65000"/>
              </a:srgbClr>
            </a:solidFill>
            <a:prstDash val="solid"/>
          </a:ln>
          <a:effectLst>
            <a:outerShdw blurRad="127000" dist="63500" dir="2700000" algn="tl" rotWithShape="0">
              <a:schemeClr val="tx1">
                <a:alpha val="80000"/>
              </a:scheme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kern="0" dirty="0" smtClean="0">
                <a:solidFill>
                  <a:schemeClr val="bg1"/>
                </a:solidFill>
                <a:cs typeface="Arial" pitchFamily="34" charset="0"/>
              </a:rPr>
              <a:t>MUOGRAPHY TELESCOPE PROTOTYPE </a:t>
            </a:r>
            <a:endParaRPr kumimoji="0" lang="it-IT" sz="240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itchFamily="34" charset="0"/>
            </a:endParaRPr>
          </a:p>
        </p:txBody>
      </p:sp>
      <p:grpSp>
        <p:nvGrpSpPr>
          <p:cNvPr id="80" name="Gruppo 79"/>
          <p:cNvGrpSpPr/>
          <p:nvPr/>
        </p:nvGrpSpPr>
        <p:grpSpPr>
          <a:xfrm>
            <a:off x="35496" y="44623"/>
            <a:ext cx="3007606" cy="468001"/>
            <a:chOff x="35496" y="44623"/>
            <a:chExt cx="3007606" cy="468001"/>
          </a:xfrm>
        </p:grpSpPr>
        <p:pic>
          <p:nvPicPr>
            <p:cNvPr id="81" name="Immagine 8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000" y="44624"/>
              <a:ext cx="1891102" cy="468000"/>
            </a:xfrm>
            <a:prstGeom prst="rect">
              <a:avLst/>
            </a:prstGeom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</p:spPr>
        </p:pic>
        <p:pic>
          <p:nvPicPr>
            <p:cNvPr id="82" name="Immagine 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" y="44624"/>
              <a:ext cx="468818" cy="468000"/>
            </a:xfrm>
            <a:prstGeom prst="rect">
              <a:avLst/>
            </a:prstGeom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</p:spPr>
        </p:pic>
        <p:pic>
          <p:nvPicPr>
            <p:cNvPr id="83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00" y="44623"/>
              <a:ext cx="499200" cy="468000"/>
            </a:xfrm>
            <a:prstGeom prst="rect">
              <a:avLst/>
            </a:prstGeom>
            <a:noFill/>
            <a:ln>
              <a:noFill/>
            </a:ln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6"/>
          <a:srcRect t="1507"/>
          <a:stretch/>
        </p:blipFill>
        <p:spPr>
          <a:xfrm>
            <a:off x="4935667" y="828339"/>
            <a:ext cx="3761941" cy="2305361"/>
          </a:xfrm>
          <a:prstGeom prst="rect">
            <a:avLst/>
          </a:prstGeom>
        </p:spPr>
      </p:pic>
      <p:grpSp>
        <p:nvGrpSpPr>
          <p:cNvPr id="30" name="Gruppo 29"/>
          <p:cNvGrpSpPr/>
          <p:nvPr/>
        </p:nvGrpSpPr>
        <p:grpSpPr>
          <a:xfrm>
            <a:off x="673529" y="1129784"/>
            <a:ext cx="3343275" cy="1860842"/>
            <a:chOff x="673529" y="1129784"/>
            <a:chExt cx="3343275" cy="1860842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 rotWithShape="1">
            <a:blip r:embed="rId7"/>
            <a:srcRect b="9553"/>
            <a:stretch/>
          </p:blipFill>
          <p:spPr>
            <a:xfrm>
              <a:off x="673529" y="1129784"/>
              <a:ext cx="3343275" cy="1860842"/>
            </a:xfrm>
            <a:prstGeom prst="rect">
              <a:avLst/>
            </a:prstGeom>
          </p:spPr>
        </p:pic>
        <p:sp>
          <p:nvSpPr>
            <p:cNvPr id="8" name="Ovale 7"/>
            <p:cNvSpPr/>
            <p:nvPr/>
          </p:nvSpPr>
          <p:spPr>
            <a:xfrm>
              <a:off x="1795843" y="1593710"/>
              <a:ext cx="1188000" cy="11520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4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86792" y="1890505"/>
              <a:ext cx="576000" cy="566662"/>
            </a:xfrm>
            <a:prstGeom prst="rect">
              <a:avLst/>
            </a:prstGeom>
          </p:spPr>
        </p:pic>
        <p:cxnSp>
          <p:nvCxnSpPr>
            <p:cNvPr id="12" name="Connettore 1 11"/>
            <p:cNvCxnSpPr>
              <a:stCxn id="10" idx="3"/>
              <a:endCxn id="8" idx="6"/>
            </p:cNvCxnSpPr>
            <p:nvPr/>
          </p:nvCxnSpPr>
          <p:spPr>
            <a:xfrm flipV="1">
              <a:off x="2662792" y="2169710"/>
              <a:ext cx="321051" cy="4126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1 13"/>
            <p:cNvCxnSpPr>
              <a:stCxn id="10" idx="1"/>
            </p:cNvCxnSpPr>
            <p:nvPr/>
          </p:nvCxnSpPr>
          <p:spPr>
            <a:xfrm flipH="1" flipV="1">
              <a:off x="1795844" y="2158484"/>
              <a:ext cx="290948" cy="15352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Connettore 1 15"/>
            <p:cNvCxnSpPr>
              <a:stCxn id="10" idx="0"/>
              <a:endCxn id="8" idx="0"/>
            </p:cNvCxnSpPr>
            <p:nvPr/>
          </p:nvCxnSpPr>
          <p:spPr>
            <a:xfrm flipV="1">
              <a:off x="2374792" y="1593710"/>
              <a:ext cx="15051" cy="296795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Connettore 1 18"/>
            <p:cNvCxnSpPr/>
            <p:nvPr/>
          </p:nvCxnSpPr>
          <p:spPr>
            <a:xfrm>
              <a:off x="2374790" y="2446409"/>
              <a:ext cx="2" cy="32400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71500" y="6525344"/>
            <a:ext cx="9001000" cy="250328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A6A6A6"/>
            </a:solidFill>
          </a:ln>
          <a:effectLst>
            <a:outerShdw blurRad="127000" dist="63500" dir="2700000" algn="tl" rotWithShape="0">
              <a:prstClr val="black">
                <a:alpha val="80000"/>
              </a:prstClr>
            </a:outerShdw>
          </a:effectLst>
        </p:spPr>
        <p:txBody>
          <a:bodyPr/>
          <a:lstStyle/>
          <a:p>
            <a:pPr lvl="0" algn="l"/>
            <a:r>
              <a:rPr lang="it-IT" sz="1100" b="1" dirty="0">
                <a:solidFill>
                  <a:prstClr val="white"/>
                </a:solidFill>
              </a:rPr>
              <a:t>Osvaldo Catalano– </a:t>
            </a:r>
            <a:r>
              <a:rPr lang="it-IT" sz="1100" b="1" dirty="0" err="1">
                <a:solidFill>
                  <a:prstClr val="white"/>
                </a:solidFill>
              </a:rPr>
              <a:t>Muographers</a:t>
            </a:r>
            <a:r>
              <a:rPr lang="it-IT" sz="1100" b="1" dirty="0">
                <a:solidFill>
                  <a:prstClr val="white"/>
                </a:solidFill>
              </a:rPr>
              <a:t> 2016: General Assembly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93272" y="4886358"/>
            <a:ext cx="890921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Telescope installed on mobile vehicles and solar powered.</a:t>
            </a:r>
          </a:p>
          <a:p>
            <a:pPr algn="just"/>
            <a:r>
              <a:rPr lang="en-GB" dirty="0" smtClean="0"/>
              <a:t>Such Cherenkov telescopes do not need to be ASTRI-like and do not need a pointing system</a:t>
            </a:r>
            <a:endParaRPr lang="en-GB" dirty="0"/>
          </a:p>
        </p:txBody>
      </p:sp>
      <p:sp>
        <p:nvSpPr>
          <p:cNvPr id="22" name="Segnaposto numero diapositiva 2"/>
          <p:cNvSpPr txBox="1">
            <a:spLocks/>
          </p:cNvSpPr>
          <p:nvPr/>
        </p:nvSpPr>
        <p:spPr>
          <a:xfrm>
            <a:off x="6938900" y="6539954"/>
            <a:ext cx="2133600" cy="221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 smtClean="0">
                <a:solidFill>
                  <a:schemeClr val="bg1"/>
                </a:solidFill>
              </a:rPr>
              <a:t>22</a:t>
            </a:r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75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948264" y="6539954"/>
            <a:ext cx="2133600" cy="221109"/>
          </a:xfrm>
        </p:spPr>
        <p:txBody>
          <a:bodyPr/>
          <a:lstStyle/>
          <a:p>
            <a:r>
              <a:rPr lang="it-IT" b="1" dirty="0" smtClean="0">
                <a:solidFill>
                  <a:schemeClr val="bg1"/>
                </a:solidFill>
              </a:rPr>
              <a:t>16</a:t>
            </a:r>
            <a:endParaRPr lang="it-IT" b="1" dirty="0">
              <a:solidFill>
                <a:schemeClr val="bg1"/>
              </a:solidFill>
            </a:endParaRPr>
          </a:p>
        </p:txBody>
      </p:sp>
      <p:grpSp>
        <p:nvGrpSpPr>
          <p:cNvPr id="78" name="Gruppo 77"/>
          <p:cNvGrpSpPr>
            <a:grpSpLocks/>
          </p:cNvGrpSpPr>
          <p:nvPr/>
        </p:nvGrpSpPr>
        <p:grpSpPr bwMode="auto">
          <a:xfrm>
            <a:off x="238684" y="1183849"/>
            <a:ext cx="4828265" cy="3628771"/>
            <a:chOff x="0" y="0"/>
            <a:chExt cx="6804000" cy="4706470"/>
          </a:xfrm>
        </p:grpSpPr>
        <p:sp>
          <p:nvSpPr>
            <p:cNvPr id="85" name="Rettangolo 84"/>
            <p:cNvSpPr/>
            <p:nvPr/>
          </p:nvSpPr>
          <p:spPr>
            <a:xfrm>
              <a:off x="75967" y="66769"/>
              <a:ext cx="6669596" cy="3639779"/>
            </a:xfrm>
            <a:prstGeom prst="rect">
              <a:avLst/>
            </a:prstGeom>
            <a:solidFill>
              <a:sysClr val="window" lastClr="FFFFFF"/>
            </a:solidFill>
            <a:ln w="25400" cap="flat" cmpd="tri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/>
                  <a:ea typeface="Times New Roman"/>
                  <a:cs typeface="Times New Roman"/>
                </a:rPr>
                <a:t> 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ＭＳ 明朝"/>
                <a:cs typeface="Times New Roman"/>
              </a:endParaRPr>
            </a:p>
          </p:txBody>
        </p:sp>
        <p:grpSp>
          <p:nvGrpSpPr>
            <p:cNvPr id="86" name="Gruppo 85"/>
            <p:cNvGrpSpPr>
              <a:grpSpLocks/>
            </p:cNvGrpSpPr>
            <p:nvPr/>
          </p:nvGrpSpPr>
          <p:grpSpPr bwMode="auto">
            <a:xfrm>
              <a:off x="4591190" y="2095926"/>
              <a:ext cx="1690774" cy="1610613"/>
              <a:chOff x="4591190" y="2095926"/>
              <a:chExt cx="1690774" cy="1610613"/>
            </a:xfrm>
          </p:grpSpPr>
          <p:grpSp>
            <p:nvGrpSpPr>
              <p:cNvPr id="127" name="Gruppo 126"/>
              <p:cNvGrpSpPr>
                <a:grpSpLocks/>
              </p:cNvGrpSpPr>
              <p:nvPr/>
            </p:nvGrpSpPr>
            <p:grpSpPr bwMode="auto">
              <a:xfrm>
                <a:off x="4591190" y="2538881"/>
                <a:ext cx="1690774" cy="1167658"/>
                <a:chOff x="4591190" y="2539066"/>
                <a:chExt cx="1690774" cy="1235675"/>
              </a:xfrm>
            </p:grpSpPr>
            <p:sp>
              <p:nvSpPr>
                <p:cNvPr id="130" name="Rettangolo 129"/>
                <p:cNvSpPr/>
                <p:nvPr/>
              </p:nvSpPr>
              <p:spPr>
                <a:xfrm>
                  <a:off x="4591190" y="2539066"/>
                  <a:ext cx="1690774" cy="113744"/>
                </a:xfrm>
                <a:prstGeom prst="rect">
                  <a:avLst/>
                </a:prstGeom>
                <a:solidFill>
                  <a:srgbClr val="EEECE1">
                    <a:lumMod val="5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2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mbria"/>
                      <a:ea typeface="Times New Roman"/>
                      <a:cs typeface="Times New Roman"/>
                    </a:rPr>
                    <a:t> </a:t>
                  </a:r>
                  <a:endParaRPr kumimoji="0" lang="it-IT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mbria"/>
                    <a:ea typeface="ＭＳ 明朝"/>
                    <a:cs typeface="Times New Roman"/>
                  </a:endParaRPr>
                </a:p>
              </p:txBody>
            </p:sp>
            <p:sp>
              <p:nvSpPr>
                <p:cNvPr id="131" name="Rettangolo 130"/>
                <p:cNvSpPr/>
                <p:nvPr/>
              </p:nvSpPr>
              <p:spPr>
                <a:xfrm>
                  <a:off x="4762605" y="2670044"/>
                  <a:ext cx="72073" cy="1104697"/>
                </a:xfrm>
                <a:prstGeom prst="rect">
                  <a:avLst/>
                </a:prstGeom>
                <a:solidFill>
                  <a:srgbClr val="EEECE1">
                    <a:lumMod val="5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2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mbria"/>
                      <a:ea typeface="Times New Roman"/>
                      <a:cs typeface="Times New Roman"/>
                    </a:rPr>
                    <a:t> </a:t>
                  </a:r>
                  <a:endParaRPr kumimoji="0" lang="it-IT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mbria"/>
                    <a:ea typeface="ＭＳ 明朝"/>
                    <a:cs typeface="Times New Roman"/>
                  </a:endParaRPr>
                </a:p>
              </p:txBody>
            </p:sp>
            <p:sp>
              <p:nvSpPr>
                <p:cNvPr id="132" name="Rettangolo 131"/>
                <p:cNvSpPr/>
                <p:nvPr/>
              </p:nvSpPr>
              <p:spPr>
                <a:xfrm>
                  <a:off x="6102758" y="2670044"/>
                  <a:ext cx="46750" cy="1104697"/>
                </a:xfrm>
                <a:prstGeom prst="rect">
                  <a:avLst/>
                </a:prstGeom>
                <a:solidFill>
                  <a:srgbClr val="EEECE1">
                    <a:lumMod val="5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2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mbria"/>
                      <a:ea typeface="Times New Roman"/>
                      <a:cs typeface="Times New Roman"/>
                    </a:rPr>
                    <a:t> </a:t>
                  </a:r>
                  <a:endParaRPr kumimoji="0" lang="it-IT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mbria"/>
                    <a:ea typeface="ＭＳ 明朝"/>
                    <a:cs typeface="Times New Roman"/>
                  </a:endParaRPr>
                </a:p>
              </p:txBody>
            </p:sp>
          </p:grpSp>
          <p:sp>
            <p:nvSpPr>
              <p:cNvPr id="128" name="Cornice 127"/>
              <p:cNvSpPr/>
              <p:nvPr/>
            </p:nvSpPr>
            <p:spPr>
              <a:xfrm>
                <a:off x="4920385" y="2095926"/>
                <a:ext cx="586316" cy="441334"/>
              </a:xfrm>
              <a:prstGeom prst="frame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mbria"/>
                    <a:ea typeface="Times New Roman"/>
                    <a:cs typeface="Times New Roman"/>
                  </a:rPr>
                  <a:t> </a:t>
                </a:r>
                <a:endParaRPr kumimoji="0" lang="it-IT" sz="12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mbria"/>
                  <a:ea typeface="ＭＳ 明朝"/>
                  <a:cs typeface="Times New Roman"/>
                </a:endParaRPr>
              </a:p>
            </p:txBody>
          </p:sp>
          <p:sp>
            <p:nvSpPr>
              <p:cNvPr id="129" name="Corda 128"/>
              <p:cNvSpPr/>
              <p:nvPr/>
            </p:nvSpPr>
            <p:spPr>
              <a:xfrm rot="6726573">
                <a:off x="5750988" y="2445263"/>
                <a:ext cx="107483" cy="109082"/>
              </a:xfrm>
              <a:prstGeom prst="chord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mbria"/>
                    <a:ea typeface="Times New Roman"/>
                    <a:cs typeface="Times New Roman"/>
                  </a:rPr>
                  <a:t> </a:t>
                </a:r>
                <a:endParaRPr kumimoji="0" lang="it-IT" sz="12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mbria"/>
                  <a:ea typeface="ＭＳ 明朝"/>
                  <a:cs typeface="Times New Roman"/>
                </a:endParaRPr>
              </a:p>
            </p:txBody>
          </p:sp>
        </p:grpSp>
        <p:sp>
          <p:nvSpPr>
            <p:cNvPr id="87" name="Cornice 86"/>
            <p:cNvSpPr/>
            <p:nvPr/>
          </p:nvSpPr>
          <p:spPr>
            <a:xfrm>
              <a:off x="0" y="0"/>
              <a:ext cx="6804000" cy="3780000"/>
            </a:xfrm>
            <a:prstGeom prst="frame">
              <a:avLst>
                <a:gd name="adj1" fmla="val 2914"/>
              </a:avLst>
            </a:prstGeom>
            <a:solidFill>
              <a:sysClr val="window" lastClr="FFFFFF">
                <a:lumMod val="85000"/>
              </a:sys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mbria"/>
                  <a:ea typeface="Times New Roman"/>
                  <a:cs typeface="Times New Roman"/>
                </a:rPr>
                <a:t> 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/>
                <a:ea typeface="ＭＳ 明朝"/>
                <a:cs typeface="Times New Roman"/>
              </a:endParaRPr>
            </a:p>
          </p:txBody>
        </p:sp>
        <p:grpSp>
          <p:nvGrpSpPr>
            <p:cNvPr id="88" name="Gruppo 87"/>
            <p:cNvGrpSpPr>
              <a:grpSpLocks/>
            </p:cNvGrpSpPr>
            <p:nvPr/>
          </p:nvGrpSpPr>
          <p:grpSpPr bwMode="auto">
            <a:xfrm>
              <a:off x="259071" y="66769"/>
              <a:ext cx="3925010" cy="3639780"/>
              <a:chOff x="258976" y="66769"/>
              <a:chExt cx="3506984" cy="3639780"/>
            </a:xfrm>
          </p:grpSpPr>
          <p:cxnSp>
            <p:nvCxnSpPr>
              <p:cNvPr id="95" name="Connettore 1 94"/>
              <p:cNvCxnSpPr/>
              <p:nvPr/>
            </p:nvCxnSpPr>
            <p:spPr>
              <a:xfrm flipV="1">
                <a:off x="850725" y="781697"/>
                <a:ext cx="2264311" cy="550445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96" name="Connettore 1 95"/>
              <p:cNvCxnSpPr/>
              <p:nvPr/>
            </p:nvCxnSpPr>
            <p:spPr>
              <a:xfrm>
                <a:off x="850725" y="2449318"/>
                <a:ext cx="2264311" cy="550445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97" name="Connettore 1 96"/>
              <p:cNvCxnSpPr>
                <a:endCxn id="101" idx="2"/>
              </p:cNvCxnSpPr>
              <p:nvPr/>
            </p:nvCxnSpPr>
            <p:spPr>
              <a:xfrm>
                <a:off x="667979" y="2682198"/>
                <a:ext cx="2194692" cy="739355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sp>
            <p:nvSpPr>
              <p:cNvPr id="98" name="Cilindro 97"/>
              <p:cNvSpPr/>
              <p:nvPr/>
            </p:nvSpPr>
            <p:spPr>
              <a:xfrm rot="5400000">
                <a:off x="1199552" y="1548251"/>
                <a:ext cx="484178" cy="609678"/>
              </a:xfrm>
              <a:prstGeom prst="can">
                <a:avLst/>
              </a:prstGeom>
              <a:solidFill>
                <a:srgbClr val="EEECE1">
                  <a:lumMod val="50000"/>
                </a:srgb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mbria"/>
                    <a:ea typeface="Times New Roman"/>
                    <a:cs typeface="Times New Roman"/>
                  </a:rPr>
                  <a:t> </a:t>
                </a:r>
                <a:endParaRPr kumimoji="0" lang="it-IT" sz="12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mbria"/>
                  <a:ea typeface="ＭＳ 明朝"/>
                  <a:cs typeface="Times New Roman"/>
                </a:endParaRPr>
              </a:p>
            </p:txBody>
          </p:sp>
          <p:sp>
            <p:nvSpPr>
              <p:cNvPr id="99" name="Ovale 98"/>
              <p:cNvSpPr/>
              <p:nvPr/>
            </p:nvSpPr>
            <p:spPr>
              <a:xfrm>
                <a:off x="495675" y="1183945"/>
                <a:ext cx="365492" cy="141357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/>
                    <a:ea typeface="Times New Roman"/>
                    <a:cs typeface="Times New Roman"/>
                  </a:rPr>
                  <a:t> </a:t>
                </a:r>
                <a:endParaRPr kumimoji="0" lang="it-IT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/>
                  <a:ea typeface="ＭＳ 明朝"/>
                  <a:cs typeface="Times New Roman"/>
                </a:endParaRPr>
              </a:p>
            </p:txBody>
          </p:sp>
          <p:sp>
            <p:nvSpPr>
              <p:cNvPr id="100" name="Cilindro 99"/>
              <p:cNvSpPr/>
              <p:nvPr/>
            </p:nvSpPr>
            <p:spPr>
              <a:xfrm rot="5400000">
                <a:off x="2365499" y="1054865"/>
                <a:ext cx="219852" cy="1634272"/>
              </a:xfrm>
              <a:prstGeom prst="can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/>
                    <a:ea typeface="Times New Roman"/>
                    <a:cs typeface="Times New Roman"/>
                  </a:rPr>
                  <a:t> </a:t>
                </a:r>
                <a:endParaRPr kumimoji="0" lang="it-IT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/>
                  <a:ea typeface="ＭＳ 明朝"/>
                  <a:cs typeface="Times New Roman"/>
                </a:endParaRPr>
              </a:p>
            </p:txBody>
          </p:sp>
          <p:pic>
            <p:nvPicPr>
              <p:cNvPr id="101" name="Immagine 10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6334" y="360473"/>
                <a:ext cx="530398" cy="3060457"/>
              </a:xfrm>
              <a:prstGeom prst="rect">
                <a:avLst/>
              </a:prstGeom>
              <a:noFill/>
              <a:ln w="9525">
                <a:solidFill>
                  <a:sysClr val="window" lastClr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2" name="Ovale 101"/>
              <p:cNvSpPr/>
              <p:nvPr/>
            </p:nvSpPr>
            <p:spPr>
              <a:xfrm>
                <a:off x="2798276" y="1680649"/>
                <a:ext cx="149678" cy="345250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mbria"/>
                    <a:ea typeface="Times New Roman"/>
                    <a:cs typeface="Times New Roman"/>
                  </a:rPr>
                  <a:t> </a:t>
                </a:r>
                <a:endParaRPr kumimoji="0" lang="it-IT" sz="12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mbria"/>
                  <a:ea typeface="ＭＳ 明朝"/>
                  <a:cs typeface="Times New Roman"/>
                </a:endParaRPr>
              </a:p>
            </p:txBody>
          </p:sp>
          <p:cxnSp>
            <p:nvCxnSpPr>
              <p:cNvPr id="103" name="Connettore 1 102"/>
              <p:cNvCxnSpPr>
                <a:endCxn id="101" idx="0"/>
              </p:cNvCxnSpPr>
              <p:nvPr/>
            </p:nvCxnSpPr>
            <p:spPr>
              <a:xfrm flipV="1">
                <a:off x="667979" y="359906"/>
                <a:ext cx="2194692" cy="739355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grpSp>
            <p:nvGrpSpPr>
              <p:cNvPr id="104" name="Gruppo 103"/>
              <p:cNvGrpSpPr>
                <a:grpSpLocks/>
              </p:cNvGrpSpPr>
              <p:nvPr/>
            </p:nvGrpSpPr>
            <p:grpSpPr bwMode="auto">
              <a:xfrm>
                <a:off x="258976" y="66769"/>
                <a:ext cx="3506984" cy="239396"/>
                <a:chOff x="258976" y="66769"/>
                <a:chExt cx="3506984" cy="239396"/>
              </a:xfrm>
            </p:grpSpPr>
            <p:sp>
              <p:nvSpPr>
                <p:cNvPr id="124" name="Rettangolo 123"/>
                <p:cNvSpPr/>
                <p:nvPr/>
              </p:nvSpPr>
              <p:spPr>
                <a:xfrm>
                  <a:off x="258976" y="216595"/>
                  <a:ext cx="3506984" cy="89570"/>
                </a:xfrm>
                <a:prstGeom prst="rect">
                  <a:avLst/>
                </a:prstGeom>
                <a:solidFill>
                  <a:sysClr val="window" lastClr="FFFFFF">
                    <a:lumMod val="50000"/>
                  </a:sys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2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mbria"/>
                      <a:ea typeface="Times New Roman"/>
                      <a:cs typeface="Times New Roman"/>
                    </a:rPr>
                    <a:t> </a:t>
                  </a:r>
                  <a:endParaRPr kumimoji="0" lang="it-IT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mbria"/>
                    <a:ea typeface="ＭＳ 明朝"/>
                    <a:cs typeface="Times New Roman"/>
                  </a:endParaRPr>
                </a:p>
              </p:txBody>
            </p:sp>
            <p:sp>
              <p:nvSpPr>
                <p:cNvPr id="125" name="Rettangolo 124"/>
                <p:cNvSpPr/>
                <p:nvPr/>
              </p:nvSpPr>
              <p:spPr>
                <a:xfrm>
                  <a:off x="410394" y="66769"/>
                  <a:ext cx="85281" cy="149826"/>
                </a:xfrm>
                <a:prstGeom prst="rect">
                  <a:avLst/>
                </a:prstGeom>
                <a:solidFill>
                  <a:sysClr val="window" lastClr="FFFFFF">
                    <a:lumMod val="50000"/>
                  </a:sys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2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mbria"/>
                      <a:ea typeface="Times New Roman"/>
                      <a:cs typeface="Times New Roman"/>
                    </a:rPr>
                    <a:t> </a:t>
                  </a:r>
                  <a:endParaRPr kumimoji="0" lang="it-IT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mbria"/>
                    <a:ea typeface="ＭＳ 明朝"/>
                    <a:cs typeface="Times New Roman"/>
                  </a:endParaRPr>
                </a:p>
              </p:txBody>
            </p:sp>
            <p:pic>
              <p:nvPicPr>
                <p:cNvPr id="126" name="Immagine 125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30475" y="82259"/>
                  <a:ext cx="103641" cy="1585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05" name="Gruppo 104"/>
              <p:cNvGrpSpPr>
                <a:grpSpLocks/>
              </p:cNvGrpSpPr>
              <p:nvPr/>
            </p:nvGrpSpPr>
            <p:grpSpPr bwMode="auto">
              <a:xfrm>
                <a:off x="258976" y="3491581"/>
                <a:ext cx="3506984" cy="214968"/>
                <a:chOff x="258976" y="3491581"/>
                <a:chExt cx="3506984" cy="214968"/>
              </a:xfrm>
            </p:grpSpPr>
            <p:sp>
              <p:nvSpPr>
                <p:cNvPr id="121" name="Rettangolo 120"/>
                <p:cNvSpPr/>
                <p:nvPr/>
              </p:nvSpPr>
              <p:spPr>
                <a:xfrm>
                  <a:off x="258976" y="3491581"/>
                  <a:ext cx="3506984" cy="87941"/>
                </a:xfrm>
                <a:prstGeom prst="rect">
                  <a:avLst/>
                </a:prstGeom>
                <a:solidFill>
                  <a:sysClr val="window" lastClr="FFFFFF">
                    <a:lumMod val="50000"/>
                  </a:sys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2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mbria"/>
                      <a:ea typeface="Times New Roman"/>
                      <a:cs typeface="Times New Roman"/>
                    </a:rPr>
                    <a:t> </a:t>
                  </a:r>
                  <a:endParaRPr kumimoji="0" lang="it-IT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mbria"/>
                    <a:ea typeface="ＭＳ 明朝"/>
                    <a:cs typeface="Times New Roman"/>
                  </a:endParaRPr>
                </a:p>
              </p:txBody>
            </p:sp>
            <p:sp>
              <p:nvSpPr>
                <p:cNvPr id="122" name="Rettangolo 121"/>
                <p:cNvSpPr/>
                <p:nvPr/>
              </p:nvSpPr>
              <p:spPr>
                <a:xfrm>
                  <a:off x="410394" y="3556723"/>
                  <a:ext cx="85281" cy="149826"/>
                </a:xfrm>
                <a:prstGeom prst="rect">
                  <a:avLst/>
                </a:prstGeom>
                <a:solidFill>
                  <a:sysClr val="window" lastClr="FFFFFF">
                    <a:lumMod val="50000"/>
                  </a:sys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2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mbria"/>
                      <a:ea typeface="Times New Roman"/>
                      <a:cs typeface="Times New Roman"/>
                    </a:rPr>
                    <a:t> </a:t>
                  </a:r>
                  <a:endParaRPr kumimoji="0" lang="it-IT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mbria"/>
                    <a:ea typeface="ＭＳ 明朝"/>
                    <a:cs typeface="Times New Roman"/>
                  </a:endParaRPr>
                </a:p>
              </p:txBody>
            </p:sp>
            <p:sp>
              <p:nvSpPr>
                <p:cNvPr id="123" name="Rettangolo 122"/>
                <p:cNvSpPr/>
                <p:nvPr/>
              </p:nvSpPr>
              <p:spPr>
                <a:xfrm>
                  <a:off x="3539703" y="3556723"/>
                  <a:ext cx="87022" cy="149826"/>
                </a:xfrm>
                <a:prstGeom prst="rect">
                  <a:avLst/>
                </a:prstGeom>
                <a:solidFill>
                  <a:sysClr val="window" lastClr="FFFFFF">
                    <a:lumMod val="50000"/>
                  </a:sys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2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mbria"/>
                      <a:ea typeface="Times New Roman"/>
                      <a:cs typeface="Times New Roman"/>
                    </a:rPr>
                    <a:t> </a:t>
                  </a:r>
                  <a:endParaRPr kumimoji="0" lang="it-IT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mbria"/>
                    <a:ea typeface="ＭＳ 明朝"/>
                    <a:cs typeface="Times New Roman"/>
                  </a:endParaRPr>
                </a:p>
              </p:txBody>
            </p:sp>
          </p:grpSp>
          <p:sp>
            <p:nvSpPr>
              <p:cNvPr id="106" name="Anello 105"/>
              <p:cNvSpPr/>
              <p:nvPr/>
            </p:nvSpPr>
            <p:spPr>
              <a:xfrm>
                <a:off x="408790" y="1099969"/>
                <a:ext cx="516377" cy="1581374"/>
              </a:xfrm>
              <a:prstGeom prst="donut">
                <a:avLst>
                  <a:gd name="adj" fmla="val 13960"/>
                </a:avLst>
              </a:prstGeom>
              <a:gradFill rotWithShape="1">
                <a:gsLst>
                  <a:gs pos="0">
                    <a:srgbClr val="9BBB59">
                      <a:tint val="100000"/>
                      <a:shade val="100000"/>
                      <a:satMod val="130000"/>
                    </a:srgbClr>
                  </a:gs>
                  <a:gs pos="100000">
                    <a:srgbClr val="9BBB59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mbria"/>
                    <a:ea typeface="Times New Roman"/>
                    <a:cs typeface="Times New Roman"/>
                  </a:rPr>
                  <a:t> </a:t>
                </a:r>
                <a:endParaRPr kumimoji="0" lang="it-IT" sz="12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mbria"/>
                  <a:ea typeface="ＭＳ 明朝"/>
                  <a:cs typeface="Times New Roman"/>
                </a:endParaRPr>
              </a:p>
            </p:txBody>
          </p:sp>
          <p:sp>
            <p:nvSpPr>
              <p:cNvPr id="107" name="Anello 106"/>
              <p:cNvSpPr/>
              <p:nvPr/>
            </p:nvSpPr>
            <p:spPr>
              <a:xfrm>
                <a:off x="2558443" y="322820"/>
                <a:ext cx="650842" cy="3135763"/>
              </a:xfrm>
              <a:prstGeom prst="donut">
                <a:avLst>
                  <a:gd name="adj" fmla="val 13960"/>
                </a:avLst>
              </a:prstGeom>
              <a:gradFill rotWithShape="1">
                <a:gsLst>
                  <a:gs pos="0">
                    <a:srgbClr val="9BBB59">
                      <a:tint val="100000"/>
                      <a:shade val="100000"/>
                      <a:satMod val="130000"/>
                    </a:srgbClr>
                  </a:gs>
                  <a:gs pos="100000">
                    <a:srgbClr val="9BBB59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mbria"/>
                    <a:ea typeface="Times New Roman"/>
                    <a:cs typeface="Times New Roman"/>
                  </a:rPr>
                  <a:t> </a:t>
                </a:r>
                <a:endParaRPr kumimoji="0" lang="it-IT" sz="12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mbria"/>
                  <a:ea typeface="ＭＳ 明朝"/>
                  <a:cs typeface="Times New Roman"/>
                </a:endParaRPr>
              </a:p>
            </p:txBody>
          </p:sp>
          <p:sp>
            <p:nvSpPr>
              <p:cNvPr id="108" name="Cilindro 107"/>
              <p:cNvSpPr/>
              <p:nvPr/>
            </p:nvSpPr>
            <p:spPr>
              <a:xfrm rot="5400000">
                <a:off x="3088762" y="1487477"/>
                <a:ext cx="223109" cy="765793"/>
              </a:xfrm>
              <a:prstGeom prst="can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/>
                    <a:ea typeface="Times New Roman"/>
                    <a:cs typeface="Times New Roman"/>
                  </a:rPr>
                  <a:t> </a:t>
                </a:r>
                <a:endParaRPr kumimoji="0" lang="it-IT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/>
                  <a:ea typeface="ＭＳ 明朝"/>
                  <a:cs typeface="Times New Roman"/>
                </a:endParaRPr>
              </a:p>
            </p:txBody>
          </p:sp>
          <p:cxnSp>
            <p:nvCxnSpPr>
              <p:cNvPr id="109" name="Connettore 1 108"/>
              <p:cNvCxnSpPr/>
              <p:nvPr/>
            </p:nvCxnSpPr>
            <p:spPr>
              <a:xfrm flipV="1">
                <a:off x="485233" y="781697"/>
                <a:ext cx="2168586" cy="550445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110" name="Connettore 1 109"/>
              <p:cNvCxnSpPr/>
              <p:nvPr/>
            </p:nvCxnSpPr>
            <p:spPr>
              <a:xfrm>
                <a:off x="410394" y="1890730"/>
                <a:ext cx="2149441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111" name="Connettore 1 110"/>
              <p:cNvCxnSpPr/>
              <p:nvPr/>
            </p:nvCxnSpPr>
            <p:spPr>
              <a:xfrm>
                <a:off x="485233" y="2449318"/>
                <a:ext cx="2205136" cy="75889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sp>
            <p:nvSpPr>
              <p:cNvPr id="112" name="Rettangolo 111"/>
              <p:cNvSpPr/>
              <p:nvPr/>
            </p:nvSpPr>
            <p:spPr>
              <a:xfrm>
                <a:off x="3297781" y="306164"/>
                <a:ext cx="382896" cy="3185417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noFill/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/>
                    <a:ea typeface="Times New Roman"/>
                    <a:cs typeface="Times New Roman"/>
                  </a:rPr>
                  <a:t> </a:t>
                </a:r>
                <a:endParaRPr kumimoji="0" lang="it-IT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/>
                  <a:ea typeface="ＭＳ 明朝"/>
                  <a:cs typeface="Times New Roman"/>
                </a:endParaRPr>
              </a:p>
            </p:txBody>
          </p:sp>
          <p:sp>
            <p:nvSpPr>
              <p:cNvPr id="113" name="Rettangolo 112"/>
              <p:cNvSpPr/>
              <p:nvPr/>
            </p:nvSpPr>
            <p:spPr>
              <a:xfrm>
                <a:off x="624468" y="317564"/>
                <a:ext cx="87022" cy="793098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9525" cap="flat" cmpd="sng" algn="ctr">
                <a:noFill/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/>
                    <a:ea typeface="Times New Roman"/>
                    <a:cs typeface="Times New Roman"/>
                  </a:rPr>
                  <a:t> </a:t>
                </a:r>
                <a:endParaRPr kumimoji="0" lang="it-IT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/>
                  <a:ea typeface="ＭＳ 明朝"/>
                  <a:cs typeface="Times New Roman"/>
                </a:endParaRPr>
              </a:p>
            </p:txBody>
          </p:sp>
          <p:sp>
            <p:nvSpPr>
              <p:cNvPr id="114" name="Rettangolo 113"/>
              <p:cNvSpPr/>
              <p:nvPr/>
            </p:nvSpPr>
            <p:spPr>
              <a:xfrm>
                <a:off x="626209" y="2698484"/>
                <a:ext cx="85281" cy="794726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9525" cap="flat" cmpd="sng" algn="ctr">
                <a:noFill/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/>
                    <a:ea typeface="Times New Roman"/>
                    <a:cs typeface="Times New Roman"/>
                  </a:rPr>
                  <a:t> </a:t>
                </a:r>
                <a:endParaRPr kumimoji="0" lang="it-IT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/>
                  <a:ea typeface="ＭＳ 明朝"/>
                  <a:cs typeface="Times New Roman"/>
                </a:endParaRPr>
              </a:p>
            </p:txBody>
          </p:sp>
          <p:pic>
            <p:nvPicPr>
              <p:cNvPr id="115" name="Immagine 11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2043" y="3419668"/>
                <a:ext cx="103641" cy="1585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6" name="Immagine 11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1233" y="214025"/>
                <a:ext cx="103641" cy="1585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17" name="Connettore 1 116"/>
              <p:cNvCxnSpPr>
                <a:endCxn id="102" idx="0"/>
              </p:cNvCxnSpPr>
              <p:nvPr/>
            </p:nvCxnSpPr>
            <p:spPr>
              <a:xfrm>
                <a:off x="2690369" y="1110661"/>
                <a:ext cx="182745" cy="569988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</p:cxnSp>
          <p:cxnSp>
            <p:nvCxnSpPr>
              <p:cNvPr id="118" name="Connettore 1 117"/>
              <p:cNvCxnSpPr/>
              <p:nvPr/>
            </p:nvCxnSpPr>
            <p:spPr>
              <a:xfrm flipV="1">
                <a:off x="2883557" y="1183945"/>
                <a:ext cx="231479" cy="496704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</p:cxnSp>
          <p:cxnSp>
            <p:nvCxnSpPr>
              <p:cNvPr id="119" name="Connettore 1 118"/>
              <p:cNvCxnSpPr/>
              <p:nvPr/>
            </p:nvCxnSpPr>
            <p:spPr>
              <a:xfrm flipH="1">
                <a:off x="2730398" y="2095925"/>
                <a:ext cx="116610" cy="758898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</p:cxnSp>
          <p:cxnSp>
            <p:nvCxnSpPr>
              <p:cNvPr id="120" name="Connettore 1 119"/>
              <p:cNvCxnSpPr/>
              <p:nvPr/>
            </p:nvCxnSpPr>
            <p:spPr>
              <a:xfrm>
                <a:off x="2862672" y="2064984"/>
                <a:ext cx="205372" cy="817525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</p:cxnSp>
        </p:grpSp>
        <p:grpSp>
          <p:nvGrpSpPr>
            <p:cNvPr id="89" name="Gruppo 88"/>
            <p:cNvGrpSpPr>
              <a:grpSpLocks/>
            </p:cNvGrpSpPr>
            <p:nvPr/>
          </p:nvGrpSpPr>
          <p:grpSpPr bwMode="auto">
            <a:xfrm>
              <a:off x="1137571" y="3838459"/>
              <a:ext cx="874605" cy="868011"/>
              <a:chOff x="1137571" y="3838459"/>
              <a:chExt cx="874605" cy="868011"/>
            </a:xfrm>
          </p:grpSpPr>
          <p:sp>
            <p:nvSpPr>
              <p:cNvPr id="93" name="Anello 92"/>
              <p:cNvSpPr/>
              <p:nvPr/>
            </p:nvSpPr>
            <p:spPr>
              <a:xfrm>
                <a:off x="1137571" y="3838459"/>
                <a:ext cx="874605" cy="868011"/>
              </a:xfrm>
              <a:prstGeom prst="donut">
                <a:avLst>
                  <a:gd name="adj" fmla="val 32463"/>
                </a:avLst>
              </a:prstGeom>
              <a:pattFill prst="trellis">
                <a:fgClr>
                  <a:srgbClr val="EEECE1">
                    <a:lumMod val="50000"/>
                  </a:srgbClr>
                </a:fgClr>
                <a:bgClr>
                  <a:sysClr val="window" lastClr="FFFFFF"/>
                </a:bgClr>
              </a:patt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mbria"/>
                    <a:ea typeface="Times New Roman"/>
                    <a:cs typeface="Times New Roman"/>
                  </a:rPr>
                  <a:t> </a:t>
                </a:r>
                <a:endParaRPr kumimoji="0" lang="it-IT" sz="12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mbria"/>
                  <a:ea typeface="ＭＳ 明朝"/>
                  <a:cs typeface="Times New Roman"/>
                </a:endParaRPr>
              </a:p>
            </p:txBody>
          </p:sp>
          <p:sp>
            <p:nvSpPr>
              <p:cNvPr id="94" name="Esagono 81"/>
              <p:cNvSpPr/>
              <p:nvPr/>
            </p:nvSpPr>
            <p:spPr>
              <a:xfrm>
                <a:off x="1427807" y="4170681"/>
                <a:ext cx="288289" cy="214967"/>
              </a:xfrm>
              <a:prstGeom prst="hexagon">
                <a:avLst/>
              </a:prstGeom>
              <a:solidFill>
                <a:srgbClr val="EEECE1">
                  <a:lumMod val="25000"/>
                </a:srgbClr>
              </a:solidFill>
              <a:ln w="25400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mbria"/>
                    <a:ea typeface="Times New Roman"/>
                    <a:cs typeface="Times New Roman"/>
                  </a:rPr>
                  <a:t> </a:t>
                </a:r>
                <a:endParaRPr kumimoji="0" lang="it-IT" sz="12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mbria"/>
                  <a:ea typeface="ＭＳ 明朝"/>
                  <a:cs typeface="Times New Roman"/>
                </a:endParaRPr>
              </a:p>
            </p:txBody>
          </p:sp>
        </p:grpSp>
        <p:grpSp>
          <p:nvGrpSpPr>
            <p:cNvPr id="90" name="Gruppo 89"/>
            <p:cNvGrpSpPr>
              <a:grpSpLocks/>
            </p:cNvGrpSpPr>
            <p:nvPr/>
          </p:nvGrpSpPr>
          <p:grpSpPr bwMode="auto">
            <a:xfrm>
              <a:off x="4854157" y="3838459"/>
              <a:ext cx="874605" cy="868011"/>
              <a:chOff x="4854157" y="3838459"/>
              <a:chExt cx="874605" cy="868011"/>
            </a:xfrm>
          </p:grpSpPr>
          <p:sp>
            <p:nvSpPr>
              <p:cNvPr id="91" name="Anello 90"/>
              <p:cNvSpPr/>
              <p:nvPr/>
            </p:nvSpPr>
            <p:spPr>
              <a:xfrm>
                <a:off x="4854157" y="3838459"/>
                <a:ext cx="874605" cy="868011"/>
              </a:xfrm>
              <a:prstGeom prst="donut">
                <a:avLst>
                  <a:gd name="adj" fmla="val 32463"/>
                </a:avLst>
              </a:prstGeom>
              <a:pattFill prst="trellis">
                <a:fgClr>
                  <a:srgbClr val="EEECE1">
                    <a:lumMod val="50000"/>
                  </a:srgbClr>
                </a:fgClr>
                <a:bgClr>
                  <a:sysClr val="window" lastClr="FFFFFF"/>
                </a:bgClr>
              </a:patt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mbria"/>
                    <a:ea typeface="Times New Roman"/>
                    <a:cs typeface="Times New Roman"/>
                  </a:rPr>
                  <a:t> </a:t>
                </a:r>
                <a:endParaRPr kumimoji="0" lang="it-IT" sz="12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mbria"/>
                  <a:ea typeface="ＭＳ 明朝"/>
                  <a:cs typeface="Times New Roman"/>
                </a:endParaRPr>
              </a:p>
            </p:txBody>
          </p:sp>
          <p:sp>
            <p:nvSpPr>
              <p:cNvPr id="92" name="Esagono 86"/>
              <p:cNvSpPr/>
              <p:nvPr/>
            </p:nvSpPr>
            <p:spPr>
              <a:xfrm>
                <a:off x="5144393" y="4170681"/>
                <a:ext cx="288289" cy="214967"/>
              </a:xfrm>
              <a:prstGeom prst="hexagon">
                <a:avLst/>
              </a:prstGeom>
              <a:solidFill>
                <a:srgbClr val="EEECE1">
                  <a:lumMod val="25000"/>
                </a:srgbClr>
              </a:solidFill>
              <a:ln w="25400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mbria"/>
                    <a:ea typeface="Times New Roman"/>
                    <a:cs typeface="Times New Roman"/>
                  </a:rPr>
                  <a:t> </a:t>
                </a:r>
                <a:endParaRPr kumimoji="0" lang="it-IT" sz="12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mbria"/>
                  <a:ea typeface="ＭＳ 明朝"/>
                  <a:cs typeface="Times New Roman"/>
                </a:endParaRPr>
              </a:p>
            </p:txBody>
          </p:sp>
        </p:grpSp>
      </p:grpSp>
      <p:sp>
        <p:nvSpPr>
          <p:cNvPr id="133" name="CasellaDiTesto 132"/>
          <p:cNvSpPr txBox="1"/>
          <p:nvPr/>
        </p:nvSpPr>
        <p:spPr>
          <a:xfrm>
            <a:off x="5130820" y="1183849"/>
            <a:ext cx="3769895" cy="30367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sz="2000" dirty="0">
                <a:cs typeface="Helvetica Neue"/>
              </a:rPr>
              <a:t>Our idea is to install the instrumentation on </a:t>
            </a:r>
            <a:r>
              <a:rPr lang="en-US" sz="2000" b="1" dirty="0">
                <a:cs typeface="Helvetica Neue"/>
              </a:rPr>
              <a:t>mobile </a:t>
            </a:r>
            <a:r>
              <a:rPr lang="en-US" sz="2000" b="1" dirty="0" smtClean="0">
                <a:cs typeface="Helvetica Neue"/>
              </a:rPr>
              <a:t>vehicles</a:t>
            </a:r>
            <a:r>
              <a:rPr lang="en-US" sz="2000" dirty="0" smtClean="0">
                <a:cs typeface="Helvetica Neue"/>
              </a:rPr>
              <a:t>, </a:t>
            </a:r>
            <a:r>
              <a:rPr lang="en-US" sz="2000" dirty="0">
                <a:cs typeface="Helvetica Neue"/>
              </a:rPr>
              <a:t>possibly </a:t>
            </a:r>
            <a:r>
              <a:rPr lang="en-US" sz="2000" b="1" dirty="0">
                <a:cs typeface="Helvetica Neue"/>
              </a:rPr>
              <a:t>solar powered</a:t>
            </a:r>
            <a:r>
              <a:rPr lang="en-US" sz="2000" dirty="0">
                <a:cs typeface="Helvetica Neue"/>
              </a:rPr>
              <a:t>, in order to realize ecologic instrumentations which can be positioned in the desired and variable configuration and can be easily removed</a:t>
            </a:r>
            <a:r>
              <a:rPr lang="en-US" sz="2000" dirty="0" smtClean="0">
                <a:cs typeface="Helvetica Neue"/>
              </a:rPr>
              <a:t>.</a:t>
            </a:r>
          </a:p>
        </p:txBody>
      </p:sp>
      <p:sp>
        <p:nvSpPr>
          <p:cNvPr id="56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71500" y="6525344"/>
            <a:ext cx="9001000" cy="250328"/>
          </a:xfr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A6A6A6"/>
            </a:solidFill>
          </a:ln>
          <a:effectLst>
            <a:outerShdw blurRad="127000" dist="63500" dir="2700000" algn="tl" rotWithShape="0">
              <a:prstClr val="black">
                <a:alpha val="80000"/>
              </a:prstClr>
            </a:outerShdw>
          </a:effectLst>
        </p:spPr>
        <p:txBody>
          <a:bodyPr/>
          <a:lstStyle/>
          <a:p>
            <a:pPr lvl="0" algn="l"/>
            <a:r>
              <a:rPr lang="it-IT" sz="1100" b="1" dirty="0">
                <a:solidFill>
                  <a:prstClr val="white"/>
                </a:solidFill>
              </a:rPr>
              <a:t>Osvaldo Catalano– </a:t>
            </a:r>
            <a:r>
              <a:rPr lang="it-IT" sz="1100" b="1" dirty="0" err="1">
                <a:solidFill>
                  <a:prstClr val="white"/>
                </a:solidFill>
              </a:rPr>
              <a:t>Muographers</a:t>
            </a:r>
            <a:r>
              <a:rPr lang="it-IT" sz="1100" b="1" dirty="0">
                <a:solidFill>
                  <a:prstClr val="white"/>
                </a:solidFill>
              </a:rPr>
              <a:t> 2016: General Assembly</a:t>
            </a:r>
          </a:p>
        </p:txBody>
      </p:sp>
      <p:sp>
        <p:nvSpPr>
          <p:cNvPr id="55" name="Segnaposto numero diapositiva 2"/>
          <p:cNvSpPr txBox="1">
            <a:spLocks/>
          </p:cNvSpPr>
          <p:nvPr/>
        </p:nvSpPr>
        <p:spPr>
          <a:xfrm>
            <a:off x="6938900" y="6554563"/>
            <a:ext cx="2133600" cy="221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 smtClean="0">
                <a:solidFill>
                  <a:schemeClr val="bg1"/>
                </a:solidFill>
              </a:rPr>
              <a:t>23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57" name="Rettangolo 56"/>
          <p:cNvSpPr/>
          <p:nvPr/>
        </p:nvSpPr>
        <p:spPr>
          <a:xfrm>
            <a:off x="3131840" y="44624"/>
            <a:ext cx="5112568" cy="468000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FFFFFF">
                <a:lumMod val="65000"/>
              </a:srgbClr>
            </a:solidFill>
            <a:prstDash val="solid"/>
          </a:ln>
          <a:effectLst>
            <a:outerShdw blurRad="127000" dist="63500" dir="2700000" algn="tl" rotWithShape="0">
              <a:schemeClr val="tx1">
                <a:alpha val="80000"/>
              </a:scheme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kern="0" dirty="0" smtClean="0">
                <a:solidFill>
                  <a:schemeClr val="bg1"/>
                </a:solidFill>
                <a:cs typeface="Arial" pitchFamily="34" charset="0"/>
              </a:rPr>
              <a:t>POSSIBLE CONFIGURATION</a:t>
            </a:r>
            <a:endParaRPr kumimoji="0" lang="it-IT" sz="240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itchFamily="34" charset="0"/>
            </a:endParaRPr>
          </a:p>
        </p:txBody>
      </p:sp>
      <p:grpSp>
        <p:nvGrpSpPr>
          <p:cNvPr id="58" name="Gruppo 57"/>
          <p:cNvGrpSpPr/>
          <p:nvPr/>
        </p:nvGrpSpPr>
        <p:grpSpPr>
          <a:xfrm>
            <a:off x="35496" y="44623"/>
            <a:ext cx="3007606" cy="468001"/>
            <a:chOff x="35496" y="44623"/>
            <a:chExt cx="3007606" cy="468001"/>
          </a:xfrm>
        </p:grpSpPr>
        <p:pic>
          <p:nvPicPr>
            <p:cNvPr id="59" name="Immagine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000" y="44624"/>
              <a:ext cx="1891102" cy="468000"/>
            </a:xfrm>
            <a:prstGeom prst="rect">
              <a:avLst/>
            </a:prstGeom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</p:spPr>
        </p:pic>
        <p:pic>
          <p:nvPicPr>
            <p:cNvPr id="60" name="Immagine 5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" y="44624"/>
              <a:ext cx="468818" cy="468000"/>
            </a:xfrm>
            <a:prstGeom prst="rect">
              <a:avLst/>
            </a:prstGeom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</p:spPr>
        </p:pic>
        <p:pic>
          <p:nvPicPr>
            <p:cNvPr id="61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00" y="44623"/>
              <a:ext cx="499200" cy="468000"/>
            </a:xfrm>
            <a:prstGeom prst="rect">
              <a:avLst/>
            </a:prstGeom>
            <a:noFill/>
            <a:ln>
              <a:noFill/>
            </a:ln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2078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948264" y="6539954"/>
            <a:ext cx="2133600" cy="221109"/>
          </a:xfrm>
        </p:spPr>
        <p:txBody>
          <a:bodyPr/>
          <a:lstStyle/>
          <a:p>
            <a:r>
              <a:rPr lang="it-IT" b="1" dirty="0" smtClean="0">
                <a:solidFill>
                  <a:schemeClr val="bg1"/>
                </a:solidFill>
              </a:rPr>
              <a:t>16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79" name="Rettangolo 78"/>
          <p:cNvSpPr/>
          <p:nvPr/>
        </p:nvSpPr>
        <p:spPr>
          <a:xfrm>
            <a:off x="2213982" y="120073"/>
            <a:ext cx="5112568" cy="46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FFFFFF">
                <a:lumMod val="65000"/>
              </a:srgbClr>
            </a:solidFill>
            <a:prstDash val="solid"/>
          </a:ln>
          <a:effectLst>
            <a:outerShdw blurRad="127000" dist="63500" dir="2700000" algn="tl" rotWithShape="0">
              <a:schemeClr val="tx1">
                <a:alpha val="80000"/>
              </a:scheme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kern="0" dirty="0" smtClean="0">
                <a:solidFill>
                  <a:schemeClr val="bg1"/>
                </a:solidFill>
                <a:cs typeface="Arial" pitchFamily="34" charset="0"/>
              </a:rPr>
              <a:t>CONCLUSIONS</a:t>
            </a:r>
            <a:endParaRPr kumimoji="0" lang="it-IT" sz="240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133" name="CasellaDiTesto 132"/>
          <p:cNvSpPr txBox="1"/>
          <p:nvPr/>
        </p:nvSpPr>
        <p:spPr>
          <a:xfrm>
            <a:off x="217018" y="1348133"/>
            <a:ext cx="8762333" cy="30469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20000"/>
              </a:lnSpc>
              <a:buAutoNum type="arabicPeriod"/>
              <a:defRPr/>
            </a:pPr>
            <a:r>
              <a:rPr lang="en-US" sz="2000" dirty="0" smtClean="0">
                <a:cs typeface="Helvetica Neue"/>
              </a:rPr>
              <a:t>From our simulations it results that imaging Cherenkov telescopes could be able to perform </a:t>
            </a:r>
            <a:r>
              <a:rPr lang="en-US" sz="2000" dirty="0" err="1" smtClean="0">
                <a:cs typeface="Helvetica Neue"/>
              </a:rPr>
              <a:t>muon</a:t>
            </a:r>
            <a:r>
              <a:rPr lang="en-US" sz="2000" dirty="0" smtClean="0">
                <a:cs typeface="Helvetica Neue"/>
              </a:rPr>
              <a:t> radiography of volcanoes with a good spatial resolution.</a:t>
            </a:r>
          </a:p>
          <a:p>
            <a:pPr marL="457200" indent="-457200" algn="just">
              <a:lnSpc>
                <a:spcPct val="120000"/>
              </a:lnSpc>
              <a:buAutoNum type="arabicPeriod"/>
              <a:defRPr/>
            </a:pPr>
            <a:r>
              <a:rPr lang="en-US" sz="2000" dirty="0" smtClean="0">
                <a:cs typeface="Helvetica Neue"/>
              </a:rPr>
              <a:t>Cherenkov telescope do </a:t>
            </a:r>
            <a:r>
              <a:rPr lang="en-US" sz="2000" dirty="0">
                <a:cs typeface="Helvetica Neue"/>
              </a:rPr>
              <a:t>not suffer of </a:t>
            </a:r>
            <a:r>
              <a:rPr lang="en-US" sz="2000" dirty="0" smtClean="0">
                <a:cs typeface="Helvetica Neue"/>
              </a:rPr>
              <a:t>high </a:t>
            </a:r>
            <a:r>
              <a:rPr lang="en-US" sz="2000" dirty="0" err="1" smtClean="0">
                <a:cs typeface="Helvetica Neue"/>
              </a:rPr>
              <a:t>muon</a:t>
            </a:r>
            <a:r>
              <a:rPr lang="en-US" sz="2000" dirty="0" smtClean="0">
                <a:cs typeface="Helvetica Neue"/>
              </a:rPr>
              <a:t> background.</a:t>
            </a:r>
          </a:p>
          <a:p>
            <a:pPr marL="457200" indent="-457200" algn="just">
              <a:lnSpc>
                <a:spcPct val="120000"/>
              </a:lnSpc>
              <a:buAutoNum type="arabicPeriod"/>
              <a:defRPr/>
            </a:pPr>
            <a:r>
              <a:rPr lang="en-US" sz="2000" dirty="0" smtClean="0">
                <a:cs typeface="Helvetica Neue"/>
              </a:rPr>
              <a:t>ASTRI</a:t>
            </a:r>
            <a:r>
              <a:rPr lang="en-US" sz="2000" dirty="0">
                <a:cs typeface="Helvetica Neue"/>
              </a:rPr>
              <a:t> </a:t>
            </a:r>
            <a:r>
              <a:rPr lang="en-US" sz="2000" dirty="0" smtClean="0">
                <a:cs typeface="Helvetica Neue"/>
              </a:rPr>
              <a:t>SST-2M will be used to test the new method proposed.</a:t>
            </a:r>
          </a:p>
          <a:p>
            <a:pPr marL="457200" indent="-457200" algn="just">
              <a:lnSpc>
                <a:spcPct val="120000"/>
              </a:lnSpc>
              <a:buFontTx/>
              <a:buAutoNum type="arabicPeriod"/>
              <a:defRPr/>
            </a:pPr>
            <a:r>
              <a:rPr lang="en-GB" sz="2000" dirty="0" smtClean="0">
                <a:cs typeface="Helvetica Neue"/>
              </a:rPr>
              <a:t>The new proposed Cherenkov telescope is low cost, transportable, easily removable and ecologic. </a:t>
            </a:r>
          </a:p>
          <a:p>
            <a:pPr marL="457200" indent="-457200" algn="just">
              <a:lnSpc>
                <a:spcPct val="120000"/>
              </a:lnSpc>
              <a:buFontTx/>
              <a:buAutoNum type="arabicPeriod"/>
              <a:defRPr/>
            </a:pPr>
            <a:r>
              <a:rPr lang="en-GB" sz="2000" dirty="0" smtClean="0">
                <a:cs typeface="Helvetica Neue"/>
              </a:rPr>
              <a:t>The volcano tomography could be performed by using 2 or more telescopes that can be positioned in different configuration around the volcano.</a:t>
            </a:r>
          </a:p>
        </p:txBody>
      </p:sp>
      <p:sp>
        <p:nvSpPr>
          <p:cNvPr id="7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71500" y="6525344"/>
            <a:ext cx="9001000" cy="250328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A6A6A6"/>
            </a:solidFill>
          </a:ln>
          <a:effectLst>
            <a:outerShdw blurRad="127000" dist="63500" dir="2700000" algn="tl" rotWithShape="0">
              <a:prstClr val="black">
                <a:alpha val="80000"/>
              </a:prstClr>
            </a:outerShdw>
          </a:effectLst>
        </p:spPr>
        <p:txBody>
          <a:bodyPr/>
          <a:lstStyle/>
          <a:p>
            <a:pPr lvl="0" algn="l"/>
            <a:r>
              <a:rPr lang="it-IT" sz="1100" b="1" dirty="0">
                <a:solidFill>
                  <a:prstClr val="white"/>
                </a:solidFill>
              </a:rPr>
              <a:t>Osvaldo Catalano– </a:t>
            </a:r>
            <a:r>
              <a:rPr lang="it-IT" sz="1100" b="1" dirty="0" err="1">
                <a:solidFill>
                  <a:prstClr val="white"/>
                </a:solidFill>
              </a:rPr>
              <a:t>Muographers</a:t>
            </a:r>
            <a:r>
              <a:rPr lang="it-IT" sz="1100" b="1" dirty="0">
                <a:solidFill>
                  <a:prstClr val="white"/>
                </a:solidFill>
              </a:rPr>
              <a:t> 2016: General </a:t>
            </a:r>
            <a:r>
              <a:rPr lang="it-IT" sz="1100" b="1" dirty="0" smtClean="0">
                <a:solidFill>
                  <a:prstClr val="white"/>
                </a:solidFill>
              </a:rPr>
              <a:t>Assembly</a:t>
            </a:r>
            <a:endParaRPr lang="it-IT" sz="1100" b="1" dirty="0">
              <a:solidFill>
                <a:prstClr val="white"/>
              </a:solidFill>
            </a:endParaRPr>
          </a:p>
        </p:txBody>
      </p:sp>
      <p:sp>
        <p:nvSpPr>
          <p:cNvPr id="8" name="Segnaposto numero diapositiva 2"/>
          <p:cNvSpPr txBox="1">
            <a:spLocks/>
          </p:cNvSpPr>
          <p:nvPr/>
        </p:nvSpPr>
        <p:spPr>
          <a:xfrm>
            <a:off x="6938900" y="6554563"/>
            <a:ext cx="2133600" cy="221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 smtClean="0">
                <a:solidFill>
                  <a:schemeClr val="bg1"/>
                </a:solidFill>
              </a:rPr>
              <a:t>24</a:t>
            </a:r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38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948264" y="6539954"/>
            <a:ext cx="2133600" cy="221109"/>
          </a:xfrm>
        </p:spPr>
        <p:txBody>
          <a:bodyPr/>
          <a:lstStyle/>
          <a:p>
            <a:r>
              <a:rPr lang="it-IT" b="1" dirty="0" smtClean="0">
                <a:solidFill>
                  <a:schemeClr val="bg1"/>
                </a:solidFill>
              </a:rPr>
              <a:t>17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79" name="Rettangolo 78"/>
          <p:cNvSpPr/>
          <p:nvPr/>
        </p:nvSpPr>
        <p:spPr>
          <a:xfrm>
            <a:off x="3131840" y="44624"/>
            <a:ext cx="5112568" cy="46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FFFFFF">
                <a:lumMod val="65000"/>
              </a:srgbClr>
            </a:solidFill>
            <a:prstDash val="solid"/>
          </a:ln>
          <a:effectLst>
            <a:outerShdw blurRad="127000" dist="63500" dir="2700000" algn="tl" rotWithShape="0">
              <a:schemeClr val="tx1">
                <a:alpha val="80000"/>
              </a:scheme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itchFamily="34" charset="0"/>
            </a:endParaRPr>
          </a:p>
        </p:txBody>
      </p:sp>
      <p:grpSp>
        <p:nvGrpSpPr>
          <p:cNvPr id="80" name="Gruppo 79"/>
          <p:cNvGrpSpPr/>
          <p:nvPr/>
        </p:nvGrpSpPr>
        <p:grpSpPr>
          <a:xfrm>
            <a:off x="35496" y="44623"/>
            <a:ext cx="3007606" cy="468001"/>
            <a:chOff x="35496" y="44623"/>
            <a:chExt cx="3007606" cy="468001"/>
          </a:xfrm>
        </p:grpSpPr>
        <p:pic>
          <p:nvPicPr>
            <p:cNvPr id="81" name="Immagine 8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000" y="44624"/>
              <a:ext cx="1891102" cy="468000"/>
            </a:xfrm>
            <a:prstGeom prst="rect">
              <a:avLst/>
            </a:prstGeom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</p:spPr>
        </p:pic>
        <p:pic>
          <p:nvPicPr>
            <p:cNvPr id="82" name="Immagine 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" y="44624"/>
              <a:ext cx="468818" cy="468000"/>
            </a:xfrm>
            <a:prstGeom prst="rect">
              <a:avLst/>
            </a:prstGeom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</p:spPr>
        </p:pic>
        <p:pic>
          <p:nvPicPr>
            <p:cNvPr id="83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00" y="44623"/>
              <a:ext cx="499200" cy="468000"/>
            </a:xfrm>
            <a:prstGeom prst="rect">
              <a:avLst/>
            </a:prstGeom>
            <a:noFill/>
            <a:ln>
              <a:noFill/>
            </a:ln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CasellaDiTesto 4"/>
          <p:cNvSpPr txBox="1"/>
          <p:nvPr/>
        </p:nvSpPr>
        <p:spPr>
          <a:xfrm>
            <a:off x="71500" y="1688951"/>
            <a:ext cx="9001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THANKS</a:t>
            </a:r>
          </a:p>
          <a:p>
            <a:pPr algn="ctr"/>
            <a:endParaRPr lang="en-GB" sz="4000" dirty="0"/>
          </a:p>
          <a:p>
            <a:pPr algn="ctr"/>
            <a:endParaRPr lang="en-GB" sz="4000" dirty="0" smtClean="0"/>
          </a:p>
          <a:p>
            <a:pPr algn="ctr"/>
            <a:r>
              <a:rPr lang="en-GB" sz="4000" dirty="0" smtClean="0"/>
              <a:t>I am grateful to the entire ASTRI collaboration and to the INAF HQ for encouraging this work  </a:t>
            </a:r>
            <a:endParaRPr lang="en-GB" sz="4000" dirty="0"/>
          </a:p>
        </p:txBody>
      </p:sp>
      <p:sp>
        <p:nvSpPr>
          <p:cNvPr id="10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71500" y="6525344"/>
            <a:ext cx="9001000" cy="250328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A6A6A6"/>
            </a:solidFill>
          </a:ln>
          <a:effectLst>
            <a:outerShdw blurRad="127000" dist="63500" dir="2700000" algn="tl" rotWithShape="0">
              <a:prstClr val="black">
                <a:alpha val="80000"/>
              </a:prstClr>
            </a:outerShdw>
          </a:effectLst>
        </p:spPr>
        <p:txBody>
          <a:bodyPr/>
          <a:lstStyle/>
          <a:p>
            <a:pPr lvl="0" algn="l"/>
            <a:r>
              <a:rPr lang="it-IT" sz="1100" b="1" dirty="0">
                <a:solidFill>
                  <a:prstClr val="white"/>
                </a:solidFill>
              </a:rPr>
              <a:t>Osvaldo Catalano– </a:t>
            </a:r>
            <a:r>
              <a:rPr lang="it-IT" sz="1100" b="1" dirty="0" err="1">
                <a:solidFill>
                  <a:prstClr val="white"/>
                </a:solidFill>
              </a:rPr>
              <a:t>Muographers</a:t>
            </a:r>
            <a:r>
              <a:rPr lang="it-IT" sz="1100" b="1" dirty="0">
                <a:solidFill>
                  <a:prstClr val="white"/>
                </a:solidFill>
              </a:rPr>
              <a:t> 2016: General Assembly</a:t>
            </a:r>
          </a:p>
        </p:txBody>
      </p:sp>
      <p:sp>
        <p:nvSpPr>
          <p:cNvPr id="11" name="Segnaposto numero diapositiva 2"/>
          <p:cNvSpPr txBox="1">
            <a:spLocks/>
          </p:cNvSpPr>
          <p:nvPr/>
        </p:nvSpPr>
        <p:spPr>
          <a:xfrm>
            <a:off x="6948264" y="6547258"/>
            <a:ext cx="2133600" cy="221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D1E375-1491-4770-B4ED-E699B7903ED8}" type="slidenum">
              <a:rPr lang="it-IT" b="1" smtClean="0">
                <a:solidFill>
                  <a:schemeClr val="bg1"/>
                </a:solidFill>
              </a:rPr>
              <a:pPr/>
              <a:t>25</a:t>
            </a:fld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45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/>
          <p:cNvSpPr/>
          <p:nvPr/>
        </p:nvSpPr>
        <p:spPr>
          <a:xfrm>
            <a:off x="9525" y="857250"/>
            <a:ext cx="2355927" cy="51435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b="740"/>
          <a:stretch/>
        </p:blipFill>
        <p:spPr>
          <a:xfrm>
            <a:off x="2340604" y="876300"/>
            <a:ext cx="6846494" cy="5105400"/>
          </a:xfrm>
          <a:prstGeom prst="rect">
            <a:avLst/>
          </a:prstGeom>
        </p:spPr>
      </p:pic>
      <p:grpSp>
        <p:nvGrpSpPr>
          <p:cNvPr id="14" name="Gruppo 13"/>
          <p:cNvGrpSpPr/>
          <p:nvPr/>
        </p:nvGrpSpPr>
        <p:grpSpPr>
          <a:xfrm>
            <a:off x="949138" y="2076450"/>
            <a:ext cx="2949730" cy="2110291"/>
            <a:chOff x="1202017" y="1625600"/>
            <a:chExt cx="3932974" cy="2813721"/>
          </a:xfrm>
        </p:grpSpPr>
        <p:sp>
          <p:nvSpPr>
            <p:cNvPr id="5" name="Ovale 4"/>
            <p:cNvSpPr/>
            <p:nvPr/>
          </p:nvSpPr>
          <p:spPr>
            <a:xfrm>
              <a:off x="4263620" y="3535678"/>
              <a:ext cx="871371" cy="90364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1202017" y="1625600"/>
              <a:ext cx="1503667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100" b="1" dirty="0">
                  <a:solidFill>
                    <a:srgbClr val="FF0000"/>
                  </a:solidFill>
                </a:rPr>
                <a:t>Volcano</a:t>
              </a:r>
            </a:p>
          </p:txBody>
        </p:sp>
        <p:cxnSp>
          <p:nvCxnSpPr>
            <p:cNvPr id="13" name="Connettore 2 12"/>
            <p:cNvCxnSpPr>
              <a:stCxn id="11" idx="3"/>
              <a:endCxn id="5" idx="1"/>
            </p:cNvCxnSpPr>
            <p:nvPr/>
          </p:nvCxnSpPr>
          <p:spPr>
            <a:xfrm>
              <a:off x="2705684" y="1902599"/>
              <a:ext cx="1685546" cy="176541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uppo 18"/>
          <p:cNvGrpSpPr/>
          <p:nvPr/>
        </p:nvGrpSpPr>
        <p:grpSpPr>
          <a:xfrm>
            <a:off x="949138" y="1278501"/>
            <a:ext cx="7276307" cy="3966172"/>
            <a:chOff x="1265517" y="561668"/>
            <a:chExt cx="9701742" cy="5288228"/>
          </a:xfrm>
        </p:grpSpPr>
        <p:sp>
          <p:nvSpPr>
            <p:cNvPr id="6" name="Ovale 5"/>
            <p:cNvSpPr/>
            <p:nvPr/>
          </p:nvSpPr>
          <p:spPr>
            <a:xfrm>
              <a:off x="6074323" y="561668"/>
              <a:ext cx="4892936" cy="4892937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5" name="CasellaDiTesto 14"/>
            <p:cNvSpPr txBox="1"/>
            <p:nvPr/>
          </p:nvSpPr>
          <p:spPr>
            <a:xfrm>
              <a:off x="1265517" y="5295899"/>
              <a:ext cx="1397000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100" b="1" dirty="0">
                  <a:solidFill>
                    <a:srgbClr val="FFFF00"/>
                  </a:solidFill>
                </a:rPr>
                <a:t>ASTRI</a:t>
              </a:r>
            </a:p>
          </p:txBody>
        </p:sp>
        <p:cxnSp>
          <p:nvCxnSpPr>
            <p:cNvPr id="18" name="Connettore 2 17"/>
            <p:cNvCxnSpPr>
              <a:stCxn id="15" idx="3"/>
              <a:endCxn id="6" idx="3"/>
            </p:cNvCxnSpPr>
            <p:nvPr/>
          </p:nvCxnSpPr>
          <p:spPr>
            <a:xfrm flipV="1">
              <a:off x="2662517" y="4738051"/>
              <a:ext cx="4128360" cy="834846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71500" y="6525344"/>
            <a:ext cx="9001000" cy="250328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A6A6A6"/>
            </a:solidFill>
          </a:ln>
          <a:effectLst>
            <a:outerShdw blurRad="127000" dist="63500" dir="2700000" algn="tl" rotWithShape="0">
              <a:prstClr val="black">
                <a:alpha val="80000"/>
              </a:prstClr>
            </a:outerShdw>
          </a:effectLst>
        </p:spPr>
        <p:txBody>
          <a:bodyPr/>
          <a:lstStyle/>
          <a:p>
            <a:pPr lvl="0" algn="l"/>
            <a:r>
              <a:rPr lang="it-IT" sz="1100" b="1" dirty="0">
                <a:solidFill>
                  <a:prstClr val="white"/>
                </a:solidFill>
              </a:rPr>
              <a:t>Osvaldo Catalano– </a:t>
            </a:r>
            <a:r>
              <a:rPr lang="it-IT" sz="1100" b="1" dirty="0" err="1">
                <a:solidFill>
                  <a:prstClr val="white"/>
                </a:solidFill>
              </a:rPr>
              <a:t>Muographers</a:t>
            </a:r>
            <a:r>
              <a:rPr lang="it-IT" sz="1100" b="1" dirty="0">
                <a:solidFill>
                  <a:prstClr val="white"/>
                </a:solidFill>
              </a:rPr>
              <a:t> 2016: General Assembly</a:t>
            </a:r>
          </a:p>
        </p:txBody>
      </p:sp>
      <p:sp>
        <p:nvSpPr>
          <p:cNvPr id="20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948264" y="6539954"/>
            <a:ext cx="2133600" cy="221109"/>
          </a:xfrm>
        </p:spPr>
        <p:txBody>
          <a:bodyPr/>
          <a:lstStyle/>
          <a:p>
            <a:fld id="{65D1E375-1491-4770-B4ED-E699B7903ED8}" type="slidenum">
              <a:rPr lang="it-IT" b="1" smtClean="0">
                <a:solidFill>
                  <a:schemeClr val="bg1"/>
                </a:solidFill>
              </a:rPr>
              <a:pPr/>
              <a:t>3</a:t>
            </a:fld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3131840" y="44624"/>
            <a:ext cx="5112568" cy="4680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FFFFFF">
                <a:lumMod val="65000"/>
              </a:srgbClr>
            </a:solidFill>
            <a:prstDash val="solid"/>
          </a:ln>
          <a:effectLst>
            <a:outerShdw blurRad="127000" dist="63500" dir="2700000" algn="tl" rotWithShape="0">
              <a:schemeClr val="tx1">
                <a:alpha val="80000"/>
              </a:scheme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it-IT" sz="2400" kern="0" dirty="0">
                <a:solidFill>
                  <a:schemeClr val="bg1"/>
                </a:solidFill>
                <a:cs typeface="Arial" pitchFamily="34" charset="0"/>
              </a:rPr>
              <a:t>THE </a:t>
            </a:r>
            <a:r>
              <a:rPr lang="it-IT" sz="2400" kern="0" dirty="0" smtClean="0">
                <a:solidFill>
                  <a:schemeClr val="bg1"/>
                </a:solidFill>
                <a:cs typeface="Arial" pitchFamily="34" charset="0"/>
              </a:rPr>
              <a:t>ACTORS</a:t>
            </a:r>
            <a:endParaRPr lang="it-IT" sz="2400" kern="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23" name="Gruppo 22"/>
          <p:cNvGrpSpPr/>
          <p:nvPr/>
        </p:nvGrpSpPr>
        <p:grpSpPr>
          <a:xfrm>
            <a:off x="35496" y="44623"/>
            <a:ext cx="3007606" cy="468001"/>
            <a:chOff x="35496" y="44623"/>
            <a:chExt cx="3007606" cy="468001"/>
          </a:xfrm>
        </p:grpSpPr>
        <p:pic>
          <p:nvPicPr>
            <p:cNvPr id="24" name="Immagine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000" y="44624"/>
              <a:ext cx="1891102" cy="468000"/>
            </a:xfrm>
            <a:prstGeom prst="rect">
              <a:avLst/>
            </a:prstGeom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</p:spPr>
        </p:pic>
        <p:pic>
          <p:nvPicPr>
            <p:cNvPr id="25" name="Immagine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" y="44624"/>
              <a:ext cx="468818" cy="468000"/>
            </a:xfrm>
            <a:prstGeom prst="rect">
              <a:avLst/>
            </a:prstGeom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</p:spPr>
        </p:pic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00" y="44623"/>
              <a:ext cx="499200" cy="468000"/>
            </a:xfrm>
            <a:prstGeom prst="rect">
              <a:avLst/>
            </a:prstGeom>
            <a:noFill/>
            <a:ln>
              <a:noFill/>
            </a:ln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3775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CA3DE-CBC5-4B82-9C76-7EA834E75763}" type="slidenum">
              <a:rPr lang="it-IT" smtClean="0"/>
              <a:t>4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3630187" y="69739"/>
            <a:ext cx="4341344" cy="521244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FFFFFF">
                <a:lumMod val="65000"/>
              </a:srgbClr>
            </a:solidFill>
            <a:prstDash val="solid"/>
          </a:ln>
          <a:effectLst>
            <a:outerShdw blurRad="127000" dist="63500" dir="2700000" algn="tl" rotWithShape="0">
              <a:schemeClr val="tx1">
                <a:alpha val="80000"/>
              </a:scheme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it-IT" sz="2400" kern="0" dirty="0" smtClean="0">
                <a:solidFill>
                  <a:schemeClr val="bg1"/>
                </a:solidFill>
                <a:cs typeface="Arial" pitchFamily="34" charset="0"/>
              </a:rPr>
              <a:t>CHERENKOV  MUON RING</a:t>
            </a:r>
            <a:endParaRPr lang="it-IT" sz="2400" kern="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163454" y="44625"/>
            <a:ext cx="3261873" cy="508668"/>
            <a:chOff x="35496" y="44623"/>
            <a:chExt cx="3007606" cy="468001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000" y="44624"/>
              <a:ext cx="1891102" cy="468000"/>
            </a:xfrm>
            <a:prstGeom prst="rect">
              <a:avLst/>
            </a:prstGeom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" y="44624"/>
              <a:ext cx="468818" cy="468000"/>
            </a:xfrm>
            <a:prstGeom prst="rect">
              <a:avLst/>
            </a:prstGeom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00" y="44623"/>
              <a:ext cx="499200" cy="468000"/>
            </a:xfrm>
            <a:prstGeom prst="rect">
              <a:avLst/>
            </a:prstGeom>
            <a:noFill/>
            <a:ln>
              <a:noFill/>
            </a:ln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Segnaposto piè di pagina 1"/>
          <p:cNvSpPr txBox="1">
            <a:spLocks/>
          </p:cNvSpPr>
          <p:nvPr/>
        </p:nvSpPr>
        <p:spPr>
          <a:xfrm>
            <a:off x="71500" y="6525344"/>
            <a:ext cx="9001000" cy="25032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A6A6A6"/>
            </a:solidFill>
          </a:ln>
          <a:effectLst>
            <a:outerShdw blurRad="127000" dist="63500" dir="2700000" algn="tl" rotWithShape="0">
              <a:prstClr val="black">
                <a:alpha val="8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100" b="1" smtClean="0">
                <a:solidFill>
                  <a:prstClr val="white"/>
                </a:solidFill>
              </a:rPr>
              <a:t>Osvaldo Catalano– Muographers 2016: General Assembly</a:t>
            </a:r>
            <a:endParaRPr lang="it-IT" sz="1100" b="1" dirty="0">
              <a:solidFill>
                <a:prstClr val="white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55065" y="722285"/>
            <a:ext cx="8843958" cy="1415772"/>
          </a:xfrm>
          <a:prstGeom prst="rect">
            <a:avLst/>
          </a:prstGeom>
          <a:solidFill>
            <a:schemeClr val="bg1">
              <a:lumMod val="95000"/>
              <a:alpha val="74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Volcano imaging through cosmic-ray </a:t>
            </a:r>
            <a:r>
              <a:rPr lang="en-GB" b="1" dirty="0" err="1"/>
              <a:t>muons</a:t>
            </a:r>
            <a:r>
              <a:rPr lang="en-GB" b="1" dirty="0"/>
              <a:t> is a promising technique </a:t>
            </a:r>
            <a:r>
              <a:rPr lang="en-GB" b="1" dirty="0" smtClean="0"/>
              <a:t>(</a:t>
            </a:r>
            <a:r>
              <a:rPr lang="en-GB" sz="1400" b="1" dirty="0" smtClean="0">
                <a:solidFill>
                  <a:prstClr val="black"/>
                </a:solidFill>
              </a:rPr>
              <a:t>Tanaka et al.)</a:t>
            </a:r>
            <a:endParaRPr lang="en-GB" sz="1400" b="1" dirty="0" smtClean="0"/>
          </a:p>
          <a:p>
            <a:pPr algn="ctr"/>
            <a:endParaRPr lang="en-GB" b="1" dirty="0" smtClean="0"/>
          </a:p>
          <a:p>
            <a:pPr algn="ctr"/>
            <a:r>
              <a:rPr lang="en-GB" b="1" dirty="0" smtClean="0"/>
              <a:t>First radiographic </a:t>
            </a:r>
            <a:r>
              <a:rPr lang="en-GB" b="1" dirty="0"/>
              <a:t>observation of the ascent and descent of magma along a conduit utilizing</a:t>
            </a:r>
          </a:p>
          <a:p>
            <a:pPr algn="ctr"/>
            <a:r>
              <a:rPr lang="en-GB" b="1" dirty="0" err="1" smtClean="0"/>
              <a:t>muography</a:t>
            </a:r>
            <a:r>
              <a:rPr lang="en-GB" b="1" dirty="0"/>
              <a:t> </a:t>
            </a:r>
            <a:r>
              <a:rPr lang="en-GB" b="1" dirty="0" smtClean="0"/>
              <a:t>with </a:t>
            </a:r>
            <a:r>
              <a:rPr lang="en-GB" b="1" dirty="0"/>
              <a:t>dynamic radiographic imaging. </a:t>
            </a:r>
          </a:p>
          <a:p>
            <a:pPr algn="ctr"/>
            <a:r>
              <a:rPr lang="en-GB" sz="1400" b="1" dirty="0"/>
              <a:t>(</a:t>
            </a:r>
            <a:r>
              <a:rPr lang="en-GB" sz="1400" b="1" dirty="0" smtClean="0"/>
              <a:t>Tanaka+14, Nature) </a:t>
            </a:r>
            <a:endParaRPr lang="en-GB" sz="1400" b="1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150021" y="2237957"/>
            <a:ext cx="884395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CHERENKOV RINGS PRODUCED BY MUONS ARE CURRENTLY USED IN ALL THE EXISTING CHERENKOV TELESCOPES TO CALIBRATE THE SENSORS AT THE FOCAL PLANE OF THE CAMERA</a:t>
            </a:r>
          </a:p>
          <a:p>
            <a:pPr algn="ctr"/>
            <a:endParaRPr lang="en-GB" dirty="0"/>
          </a:p>
          <a:p>
            <a:pPr algn="ctr"/>
            <a:r>
              <a:rPr lang="en-GB" dirty="0" smtClean="0"/>
              <a:t> CHERENKOV TELESCOPE ARRAY (CTA) </a:t>
            </a:r>
            <a:r>
              <a:rPr lang="en-US" dirty="0" smtClean="0"/>
              <a:t> REQUIRES EACH TELESCOPE SHOULD BE ABLE TO DETECT  MUONS</a:t>
            </a:r>
            <a:endParaRPr lang="en-GB" dirty="0" smtClean="0"/>
          </a:p>
          <a:p>
            <a:pPr algn="ctr"/>
            <a:endParaRPr lang="en-GB" dirty="0" smtClean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dirty="0" smtClean="0"/>
              <a:t>ACCURATE AND CONSOLIDATE TECHNIQUE </a:t>
            </a:r>
            <a:endParaRPr lang="en-GB" dirty="0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81" y="3840121"/>
            <a:ext cx="2495550" cy="2305050"/>
          </a:xfrm>
          <a:prstGeom prst="rect">
            <a:avLst/>
          </a:prstGeom>
        </p:spPr>
      </p:pic>
      <p:sp>
        <p:nvSpPr>
          <p:cNvPr id="15" name="Rettangolo 14"/>
          <p:cNvSpPr/>
          <p:nvPr/>
        </p:nvSpPr>
        <p:spPr>
          <a:xfrm>
            <a:off x="-63331" y="6152909"/>
            <a:ext cx="28344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NimbusRomNo9L-Regu"/>
              </a:rPr>
              <a:t>  real </a:t>
            </a:r>
            <a:r>
              <a:rPr lang="en-US" sz="1000" dirty="0" err="1">
                <a:latin typeface="NimbusRomNo9L-Regu"/>
              </a:rPr>
              <a:t>muon</a:t>
            </a:r>
            <a:r>
              <a:rPr lang="en-US" sz="1000" dirty="0">
                <a:latin typeface="NimbusRomNo9L-Regu"/>
              </a:rPr>
              <a:t> ring image in a H.E.S.S telescope.</a:t>
            </a:r>
            <a:endParaRPr lang="en-GB" dirty="0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6081" y="3463464"/>
            <a:ext cx="1939200" cy="2935666"/>
          </a:xfrm>
          <a:prstGeom prst="rect">
            <a:avLst/>
          </a:prstGeom>
        </p:spPr>
      </p:pic>
      <p:sp>
        <p:nvSpPr>
          <p:cNvPr id="17" name="Segnaposto numero diapositiva 2"/>
          <p:cNvSpPr txBox="1">
            <a:spLocks/>
          </p:cNvSpPr>
          <p:nvPr/>
        </p:nvSpPr>
        <p:spPr>
          <a:xfrm>
            <a:off x="6948264" y="6539954"/>
            <a:ext cx="2133600" cy="221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 smtClean="0">
                <a:solidFill>
                  <a:schemeClr val="bg1"/>
                </a:solidFill>
              </a:rPr>
              <a:t>4</a:t>
            </a:r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43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71500" y="6525344"/>
            <a:ext cx="9001000" cy="250328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A6A6A6"/>
            </a:solidFill>
          </a:ln>
          <a:effectLst>
            <a:outerShdw blurRad="127000" dist="63500" dir="2700000" algn="tl" rotWithShape="0">
              <a:prstClr val="black">
                <a:alpha val="80000"/>
              </a:prstClr>
            </a:outerShdw>
          </a:effectLst>
        </p:spPr>
        <p:txBody>
          <a:bodyPr/>
          <a:lstStyle/>
          <a:p>
            <a:pPr lvl="0" algn="l"/>
            <a:r>
              <a:rPr lang="it-IT" sz="1100" b="1" dirty="0">
                <a:solidFill>
                  <a:prstClr val="white"/>
                </a:solidFill>
              </a:rPr>
              <a:t>Osvaldo Catalano– </a:t>
            </a:r>
            <a:r>
              <a:rPr lang="it-IT" sz="1100" b="1" dirty="0" err="1">
                <a:solidFill>
                  <a:prstClr val="white"/>
                </a:solidFill>
              </a:rPr>
              <a:t>Muographers</a:t>
            </a:r>
            <a:r>
              <a:rPr lang="it-IT" sz="1100" b="1" dirty="0">
                <a:solidFill>
                  <a:prstClr val="white"/>
                </a:solidFill>
              </a:rPr>
              <a:t> 2016: General Assembly</a:t>
            </a:r>
          </a:p>
        </p:txBody>
      </p:sp>
      <p:sp>
        <p:nvSpPr>
          <p:cNvPr id="6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948264" y="6539954"/>
            <a:ext cx="2133600" cy="221109"/>
          </a:xfrm>
        </p:spPr>
        <p:txBody>
          <a:bodyPr/>
          <a:lstStyle/>
          <a:p>
            <a:r>
              <a:rPr lang="it-IT" b="1" dirty="0" smtClean="0">
                <a:solidFill>
                  <a:schemeClr val="bg1"/>
                </a:solidFill>
              </a:rPr>
              <a:t>5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3131840" y="44624"/>
            <a:ext cx="5112568" cy="46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FFFFFF">
                <a:lumMod val="65000"/>
              </a:srgbClr>
            </a:solidFill>
            <a:prstDash val="solid"/>
          </a:ln>
          <a:effectLst>
            <a:outerShdw blurRad="127000" dist="63500" dir="2700000" algn="tl" rotWithShape="0">
              <a:schemeClr val="tx1">
                <a:alpha val="80000"/>
              </a:scheme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THE FEASIBILITY</a:t>
            </a:r>
          </a:p>
        </p:txBody>
      </p:sp>
      <p:grpSp>
        <p:nvGrpSpPr>
          <p:cNvPr id="9" name="Gruppo 8"/>
          <p:cNvGrpSpPr/>
          <p:nvPr/>
        </p:nvGrpSpPr>
        <p:grpSpPr>
          <a:xfrm>
            <a:off x="35496" y="44623"/>
            <a:ext cx="3007606" cy="468001"/>
            <a:chOff x="35496" y="44623"/>
            <a:chExt cx="3007606" cy="468001"/>
          </a:xfrm>
        </p:grpSpPr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000" y="44624"/>
              <a:ext cx="1891102" cy="468000"/>
            </a:xfrm>
            <a:prstGeom prst="rect">
              <a:avLst/>
            </a:prstGeom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</p:spPr>
        </p:pic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" y="44624"/>
              <a:ext cx="468818" cy="468000"/>
            </a:xfrm>
            <a:prstGeom prst="rect">
              <a:avLst/>
            </a:prstGeom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00" y="44623"/>
              <a:ext cx="499200" cy="468000"/>
            </a:xfrm>
            <a:prstGeom prst="rect">
              <a:avLst/>
            </a:prstGeom>
            <a:noFill/>
            <a:ln>
              <a:noFill/>
            </a:ln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CasellaDiTesto 13"/>
          <p:cNvSpPr txBox="1"/>
          <p:nvPr/>
        </p:nvSpPr>
        <p:spPr>
          <a:xfrm>
            <a:off x="228600" y="701409"/>
            <a:ext cx="8843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   IS VOLCANO MUON </a:t>
            </a:r>
            <a:r>
              <a:rPr lang="en-GB" sz="2000" b="1" dirty="0"/>
              <a:t>RADIOGRAPHY FEASIBLE </a:t>
            </a:r>
            <a:r>
              <a:rPr lang="en-GB" sz="2000" b="1" dirty="0" smtClean="0"/>
              <a:t>WITH CHERENKOV TELESCOPES?</a:t>
            </a:r>
            <a:endParaRPr lang="en-GB" sz="2000" b="1" dirty="0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1897" y="1277098"/>
            <a:ext cx="5886606" cy="4023756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0" y="5730757"/>
            <a:ext cx="8843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Are they able to determine width</a:t>
            </a:r>
            <a:r>
              <a:rPr lang="en-GB" sz="2000" b="1" dirty="0"/>
              <a:t>, structure and shape of </a:t>
            </a:r>
            <a:r>
              <a:rPr lang="en-GB" sz="2000" b="1" dirty="0" smtClean="0"/>
              <a:t>volcano conduit?</a:t>
            </a:r>
          </a:p>
        </p:txBody>
      </p:sp>
      <p:grpSp>
        <p:nvGrpSpPr>
          <p:cNvPr id="17" name="Gruppo 16"/>
          <p:cNvGrpSpPr/>
          <p:nvPr/>
        </p:nvGrpSpPr>
        <p:grpSpPr>
          <a:xfrm>
            <a:off x="4902735" y="2461097"/>
            <a:ext cx="593389" cy="1663432"/>
            <a:chOff x="4902735" y="2461097"/>
            <a:chExt cx="593389" cy="1663432"/>
          </a:xfrm>
        </p:grpSpPr>
        <p:sp>
          <p:nvSpPr>
            <p:cNvPr id="18" name="Cilindro 17"/>
            <p:cNvSpPr/>
            <p:nvPr/>
          </p:nvSpPr>
          <p:spPr>
            <a:xfrm>
              <a:off x="5000018" y="2867197"/>
              <a:ext cx="398834" cy="1257332"/>
            </a:xfrm>
            <a:prstGeom prst="can">
              <a:avLst>
                <a:gd name="adj" fmla="val 20528"/>
              </a:avLst>
            </a:prstGeom>
            <a:solidFill>
              <a:schemeClr val="bg2">
                <a:lumMod val="10000"/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9" name="Trapezio 18"/>
            <p:cNvSpPr/>
            <p:nvPr/>
          </p:nvSpPr>
          <p:spPr>
            <a:xfrm rot="10800000">
              <a:off x="4902735" y="2461097"/>
              <a:ext cx="593389" cy="486384"/>
            </a:xfrm>
            <a:prstGeom prst="trapezoid">
              <a:avLst/>
            </a:prstGeom>
            <a:solidFill>
              <a:schemeClr val="tx1">
                <a:lumMod val="85000"/>
                <a:lumOff val="15000"/>
                <a:alpha val="46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498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b="1115"/>
          <a:stretch/>
        </p:blipFill>
        <p:spPr>
          <a:xfrm>
            <a:off x="3214269" y="695329"/>
            <a:ext cx="5721158" cy="4300593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64145" y="731172"/>
            <a:ext cx="3029733" cy="423313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dirty="0" smtClean="0">
                <a:solidFill>
                  <a:schemeClr val="tx1"/>
                </a:solidFill>
              </a:rPr>
              <a:t>ASTRI (</a:t>
            </a:r>
            <a:r>
              <a:rPr lang="en-GB" dirty="0" err="1" smtClean="0">
                <a:solidFill>
                  <a:schemeClr val="tx1"/>
                </a:solidFill>
              </a:rPr>
              <a:t>Astrofisica</a:t>
            </a:r>
            <a:r>
              <a:rPr lang="en-GB" dirty="0" smtClean="0">
                <a:solidFill>
                  <a:schemeClr val="tx1"/>
                </a:solidFill>
              </a:rPr>
              <a:t> con </a:t>
            </a:r>
            <a:r>
              <a:rPr lang="en-GB" dirty="0" err="1" smtClean="0">
                <a:solidFill>
                  <a:schemeClr val="tx1"/>
                </a:solidFill>
              </a:rPr>
              <a:t>Specchi</a:t>
            </a:r>
            <a:r>
              <a:rPr lang="en-GB" dirty="0" smtClean="0">
                <a:solidFill>
                  <a:schemeClr val="tx1"/>
                </a:solidFill>
              </a:rPr>
              <a:t> a </a:t>
            </a:r>
            <a:r>
              <a:rPr lang="en-GB" dirty="0" err="1" smtClean="0">
                <a:solidFill>
                  <a:schemeClr val="tx1"/>
                </a:solidFill>
              </a:rPr>
              <a:t>Tecnologia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Replicante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Italiana</a:t>
            </a:r>
            <a:r>
              <a:rPr lang="en-GB" dirty="0" smtClean="0">
                <a:solidFill>
                  <a:schemeClr val="tx1"/>
                </a:solidFill>
              </a:rPr>
              <a:t>) is a project of the Italian Ministry of Education, University and Research, led by the Italian National Institute of Astrophysics (INAF)</a:t>
            </a:r>
            <a:r>
              <a:rPr lang="en-GB" dirty="0">
                <a:solidFill>
                  <a:schemeClr val="tx1"/>
                </a:solidFill>
              </a:rPr>
              <a:t>. </a:t>
            </a:r>
            <a:endParaRPr lang="en-GB" dirty="0" smtClean="0">
              <a:solidFill>
                <a:schemeClr val="tx1"/>
              </a:solidFill>
            </a:endParaRPr>
          </a:p>
          <a:p>
            <a:pPr algn="ctr"/>
            <a:endParaRPr lang="en-GB" sz="1200" dirty="0" smtClean="0">
              <a:solidFill>
                <a:schemeClr val="tx1"/>
              </a:solidFill>
            </a:endParaRPr>
          </a:p>
          <a:p>
            <a:pPr algn="just"/>
            <a:r>
              <a:rPr lang="en-GB" dirty="0">
                <a:solidFill>
                  <a:schemeClr val="tx1"/>
                </a:solidFill>
              </a:rPr>
              <a:t>ASTRI SST-2M </a:t>
            </a:r>
            <a:r>
              <a:rPr lang="en-GB" dirty="0" smtClean="0">
                <a:solidFill>
                  <a:schemeClr val="tx1"/>
                </a:solidFill>
              </a:rPr>
              <a:t>is an Imaging Atmospheric Cherenkov Telescope located at the Serra La Nave Astrophysical Observatory (Catania).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131840" y="44624"/>
            <a:ext cx="5112568" cy="46800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FFFFFF">
                <a:lumMod val="65000"/>
              </a:srgbClr>
            </a:solidFill>
            <a:prstDash val="solid"/>
          </a:ln>
          <a:effectLst>
            <a:outerShdw blurRad="127000" dist="63500" dir="2700000" algn="tl" rotWithShape="0">
              <a:schemeClr val="tx1">
                <a:alpha val="80000"/>
              </a:scheme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it-IT" sz="2400" kern="0" dirty="0" smtClean="0">
                <a:solidFill>
                  <a:schemeClr val="bg1"/>
                </a:solidFill>
                <a:cs typeface="Arial" pitchFamily="34" charset="0"/>
              </a:rPr>
              <a:t>THE ASTRI PROJECT</a:t>
            </a:r>
            <a:endParaRPr kumimoji="0" lang="it-IT" sz="240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itchFamily="34" charset="0"/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35496" y="44623"/>
            <a:ext cx="3007606" cy="468001"/>
            <a:chOff x="35496" y="44623"/>
            <a:chExt cx="3007606" cy="468001"/>
          </a:xfrm>
        </p:grpSpPr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000" y="44624"/>
              <a:ext cx="1891102" cy="468000"/>
            </a:xfrm>
            <a:prstGeom prst="rect">
              <a:avLst/>
            </a:prstGeom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</p:spPr>
        </p:pic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" y="44624"/>
              <a:ext cx="468818" cy="468000"/>
            </a:xfrm>
            <a:prstGeom prst="rect">
              <a:avLst/>
            </a:prstGeom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00" y="44623"/>
              <a:ext cx="499200" cy="468000"/>
            </a:xfrm>
            <a:prstGeom prst="rect">
              <a:avLst/>
            </a:prstGeom>
            <a:noFill/>
            <a:ln>
              <a:noFill/>
            </a:ln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948264" y="6539954"/>
            <a:ext cx="2133600" cy="221109"/>
          </a:xfrm>
        </p:spPr>
        <p:txBody>
          <a:bodyPr/>
          <a:lstStyle/>
          <a:p>
            <a:fld id="{65D1E375-1491-4770-B4ED-E699B7903ED8}" type="slidenum">
              <a:rPr lang="it-IT" b="1" smtClean="0">
                <a:solidFill>
                  <a:schemeClr val="bg1"/>
                </a:solidFill>
              </a:rPr>
              <a:pPr/>
              <a:t>6</a:t>
            </a:fld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192436" y="5105417"/>
            <a:ext cx="8813649" cy="13592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black"/>
                </a:solidFill>
              </a:rPr>
              <a:t>The first aim is to develop an end-to-end prototype proposed for the </a:t>
            </a:r>
            <a:r>
              <a:rPr lang="en-GB" b="1" dirty="0">
                <a:solidFill>
                  <a:prstClr val="black"/>
                </a:solidFill>
              </a:rPr>
              <a:t>small-sized  telescopes of the CTA</a:t>
            </a:r>
            <a:r>
              <a:rPr lang="en-GB" dirty="0">
                <a:solidFill>
                  <a:prstClr val="black"/>
                </a:solidFill>
              </a:rPr>
              <a:t> dedicated to very high-energy gamma-ray </a:t>
            </a:r>
            <a:r>
              <a:rPr lang="en-GB" dirty="0" smtClean="0">
                <a:solidFill>
                  <a:prstClr val="black"/>
                </a:solidFill>
              </a:rPr>
              <a:t>Astrophysics.</a:t>
            </a:r>
            <a:endParaRPr lang="en-GB" dirty="0">
              <a:solidFill>
                <a:prstClr val="black"/>
              </a:solidFill>
            </a:endParaRPr>
          </a:p>
          <a:p>
            <a:pPr algn="ctr"/>
            <a:r>
              <a:rPr lang="en-GB" dirty="0" smtClean="0">
                <a:solidFill>
                  <a:prstClr val="black"/>
                </a:solidFill>
              </a:rPr>
              <a:t> After the commissioning phase (Spring 2017), ASTRI SST-2M will </a:t>
            </a:r>
            <a:r>
              <a:rPr lang="en-GB" dirty="0">
                <a:solidFill>
                  <a:prstClr val="black"/>
                </a:solidFill>
              </a:rPr>
              <a:t>perform scientific observations of the Crab Nebula, </a:t>
            </a:r>
            <a:r>
              <a:rPr lang="en-GB" dirty="0" err="1">
                <a:solidFill>
                  <a:prstClr val="black"/>
                </a:solidFill>
              </a:rPr>
              <a:t>Mrk</a:t>
            </a:r>
            <a:r>
              <a:rPr lang="en-GB" dirty="0">
                <a:solidFill>
                  <a:prstClr val="black"/>
                </a:solidFill>
              </a:rPr>
              <a:t> 421, and </a:t>
            </a:r>
            <a:r>
              <a:rPr lang="en-GB" dirty="0" err="1">
                <a:solidFill>
                  <a:prstClr val="black"/>
                </a:solidFill>
              </a:rPr>
              <a:t>Mrk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smtClean="0">
                <a:solidFill>
                  <a:prstClr val="black"/>
                </a:solidFill>
              </a:rPr>
              <a:t>501 with the maximum sensitivity range above 2 </a:t>
            </a:r>
            <a:r>
              <a:rPr lang="en-GB" dirty="0" err="1" smtClean="0">
                <a:solidFill>
                  <a:prstClr val="black"/>
                </a:solidFill>
              </a:rPr>
              <a:t>TeV</a:t>
            </a:r>
            <a:r>
              <a:rPr lang="en-GB" dirty="0" smtClean="0">
                <a:solidFill>
                  <a:prstClr val="black"/>
                </a:solidFill>
              </a:rPr>
              <a:t>.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4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71500" y="6525344"/>
            <a:ext cx="9001000" cy="250328"/>
          </a:xfr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A6A6A6"/>
            </a:solidFill>
          </a:ln>
          <a:effectLst>
            <a:outerShdw blurRad="127000" dist="63500" dir="2700000" algn="tl" rotWithShape="0">
              <a:prstClr val="black">
                <a:alpha val="80000"/>
              </a:prstClr>
            </a:outerShdw>
          </a:effectLst>
        </p:spPr>
        <p:txBody>
          <a:bodyPr/>
          <a:lstStyle/>
          <a:p>
            <a:pPr lvl="0" algn="l"/>
            <a:r>
              <a:rPr lang="it-IT" sz="1100" b="1" dirty="0">
                <a:solidFill>
                  <a:prstClr val="white"/>
                </a:solidFill>
              </a:rPr>
              <a:t>Osvaldo Catalano– </a:t>
            </a:r>
            <a:r>
              <a:rPr lang="it-IT" sz="1100" b="1" dirty="0" err="1">
                <a:solidFill>
                  <a:prstClr val="white"/>
                </a:solidFill>
              </a:rPr>
              <a:t>Muographers</a:t>
            </a:r>
            <a:r>
              <a:rPr lang="it-IT" sz="1100" b="1" dirty="0">
                <a:solidFill>
                  <a:prstClr val="white"/>
                </a:solidFill>
              </a:rPr>
              <a:t> 2016: General Assembly</a:t>
            </a:r>
          </a:p>
        </p:txBody>
      </p:sp>
      <p:sp>
        <p:nvSpPr>
          <p:cNvPr id="15" name="Segnaposto numero diapositiva 2"/>
          <p:cNvSpPr txBox="1">
            <a:spLocks/>
          </p:cNvSpPr>
          <p:nvPr/>
        </p:nvSpPr>
        <p:spPr>
          <a:xfrm>
            <a:off x="6943582" y="6547258"/>
            <a:ext cx="2133600" cy="221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 smtClean="0">
                <a:solidFill>
                  <a:schemeClr val="bg1"/>
                </a:solidFill>
              </a:rPr>
              <a:t>6</a:t>
            </a:r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75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70" y="3738825"/>
            <a:ext cx="1621951" cy="2793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354198" y="6539956"/>
            <a:ext cx="1600200" cy="221109"/>
          </a:xfrm>
        </p:spPr>
        <p:txBody>
          <a:bodyPr/>
          <a:lstStyle/>
          <a:p>
            <a:fld id="{65D1E375-1491-4770-B4ED-E699B7903ED8}" type="slidenum">
              <a:rPr lang="it-IT" b="1" smtClean="0">
                <a:solidFill>
                  <a:schemeClr val="bg1"/>
                </a:solidFill>
              </a:rPr>
              <a:pPr/>
              <a:t>7</a:t>
            </a:fld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3630187" y="69739"/>
            <a:ext cx="4341344" cy="521244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FFFFFF">
                <a:lumMod val="65000"/>
              </a:srgbClr>
            </a:solidFill>
            <a:prstDash val="solid"/>
          </a:ln>
          <a:effectLst>
            <a:outerShdw blurRad="127000" dist="63500" dir="2700000" algn="tl" rotWithShape="0">
              <a:schemeClr val="tx1">
                <a:alpha val="80000"/>
              </a:scheme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it-IT" sz="2400" kern="0" dirty="0" smtClean="0">
                <a:solidFill>
                  <a:schemeClr val="bg1"/>
                </a:solidFill>
                <a:cs typeface="Arial" pitchFamily="34" charset="0"/>
              </a:rPr>
              <a:t>ASTRI SST-2M TELESCOPE</a:t>
            </a:r>
            <a:endParaRPr lang="it-IT" sz="2400" kern="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23" name="Gruppo 22"/>
          <p:cNvGrpSpPr/>
          <p:nvPr/>
        </p:nvGrpSpPr>
        <p:grpSpPr>
          <a:xfrm>
            <a:off x="163454" y="44625"/>
            <a:ext cx="3261873" cy="508668"/>
            <a:chOff x="35496" y="44623"/>
            <a:chExt cx="3007606" cy="468001"/>
          </a:xfrm>
        </p:grpSpPr>
        <p:pic>
          <p:nvPicPr>
            <p:cNvPr id="24" name="Immagine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000" y="44624"/>
              <a:ext cx="1891102" cy="468000"/>
            </a:xfrm>
            <a:prstGeom prst="rect">
              <a:avLst/>
            </a:prstGeom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</p:spPr>
        </p:pic>
        <p:pic>
          <p:nvPicPr>
            <p:cNvPr id="25" name="Immagine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" y="44624"/>
              <a:ext cx="468818" cy="468000"/>
            </a:xfrm>
            <a:prstGeom prst="rect">
              <a:avLst/>
            </a:prstGeom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</p:spPr>
        </p:pic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00" y="44623"/>
              <a:ext cx="499200" cy="468000"/>
            </a:xfrm>
            <a:prstGeom prst="rect">
              <a:avLst/>
            </a:prstGeom>
            <a:noFill/>
            <a:ln>
              <a:noFill/>
            </a:ln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4" y="733244"/>
            <a:ext cx="2794646" cy="2791809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3017614" y="959808"/>
            <a:ext cx="6126386" cy="5143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Optics characteristics</a:t>
            </a:r>
          </a:p>
          <a:p>
            <a:pPr algn="ctr"/>
            <a:endParaRPr lang="en-GB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dual mirror optical design </a:t>
            </a:r>
            <a:r>
              <a:rPr lang="en-GB" dirty="0">
                <a:solidFill>
                  <a:schemeClr val="tx1"/>
                </a:solidFill>
              </a:rPr>
              <a:t>(Schwarzschild-</a:t>
            </a:r>
            <a:r>
              <a:rPr lang="en-GB" dirty="0" err="1" smtClean="0">
                <a:solidFill>
                  <a:schemeClr val="tx1"/>
                </a:solidFill>
              </a:rPr>
              <a:t>Couder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config</a:t>
            </a:r>
            <a:r>
              <a:rPr lang="en-GB" dirty="0" smtClean="0">
                <a:solidFill>
                  <a:schemeClr val="tx1"/>
                </a:solidFill>
              </a:rPr>
              <a:t>.)</a:t>
            </a: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    </a:t>
            </a:r>
            <a:r>
              <a:rPr lang="en-GB" i="1" dirty="0" smtClean="0">
                <a:solidFill>
                  <a:schemeClr val="tx1"/>
                </a:solidFill>
              </a:rPr>
              <a:t>small size camera (50x50x50 cm</a:t>
            </a:r>
            <a:r>
              <a:rPr lang="en-GB" i="1" baseline="30000" dirty="0" smtClean="0">
                <a:solidFill>
                  <a:schemeClr val="tx1"/>
                </a:solidFill>
              </a:rPr>
              <a:t>3</a:t>
            </a:r>
            <a:r>
              <a:rPr lang="en-GB" i="1" dirty="0" smtClean="0">
                <a:solidFill>
                  <a:schemeClr val="tx1"/>
                </a:solidFill>
              </a:rPr>
              <a:t> – </a:t>
            </a:r>
            <a:r>
              <a:rPr lang="en-GB" i="1" dirty="0">
                <a:solidFill>
                  <a:schemeClr val="tx1"/>
                </a:solidFill>
              </a:rPr>
              <a:t>~50 </a:t>
            </a:r>
            <a:r>
              <a:rPr lang="en-GB" i="1" dirty="0" smtClean="0">
                <a:solidFill>
                  <a:schemeClr val="tx1"/>
                </a:solidFill>
              </a:rPr>
              <a:t>kg)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Segmented primary mirror: 4.3m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M</a:t>
            </a:r>
            <a:r>
              <a:rPr lang="en-GB" dirty="0" smtClean="0">
                <a:solidFill>
                  <a:schemeClr val="tx1"/>
                </a:solidFill>
              </a:rPr>
              <a:t>onolithic secondary mirror: </a:t>
            </a:r>
            <a:r>
              <a:rPr lang="en-GB" dirty="0">
                <a:solidFill>
                  <a:schemeClr val="tx1"/>
                </a:solidFill>
              </a:rPr>
              <a:t>1.8m </a:t>
            </a:r>
            <a:endParaRPr lang="en-GB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E</a:t>
            </a:r>
            <a:r>
              <a:rPr lang="en-GB" dirty="0" smtClean="0">
                <a:solidFill>
                  <a:schemeClr val="tx1"/>
                </a:solidFill>
              </a:rPr>
              <a:t>quiv. Focal </a:t>
            </a:r>
            <a:r>
              <a:rPr lang="en-GB" dirty="0">
                <a:solidFill>
                  <a:schemeClr val="tx1"/>
                </a:solidFill>
              </a:rPr>
              <a:t>L</a:t>
            </a:r>
            <a:r>
              <a:rPr lang="en-GB" dirty="0" smtClean="0">
                <a:solidFill>
                  <a:schemeClr val="tx1"/>
                </a:solidFill>
              </a:rPr>
              <a:t>ength = 2.15m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Field of View ~ 9.6°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>
              <a:solidFill>
                <a:schemeClr val="tx1"/>
              </a:solidFill>
            </a:endParaRPr>
          </a:p>
          <a:p>
            <a:pPr algn="ctr"/>
            <a:r>
              <a:rPr lang="en-GB" dirty="0">
                <a:solidFill>
                  <a:schemeClr val="tx1"/>
                </a:solidFill>
              </a:rPr>
              <a:t>Focal Plane characteristics</a:t>
            </a: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radius of </a:t>
            </a:r>
            <a:r>
              <a:rPr lang="en-GB" dirty="0" smtClean="0">
                <a:solidFill>
                  <a:schemeClr val="tx1"/>
                </a:solidFill>
              </a:rPr>
              <a:t>curvature: ~ </a:t>
            </a:r>
            <a:r>
              <a:rPr lang="en-GB" dirty="0">
                <a:solidFill>
                  <a:schemeClr val="tx1"/>
                </a:solidFill>
              </a:rPr>
              <a:t>1m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 smtClean="0">
                <a:solidFill>
                  <a:schemeClr val="tx1"/>
                </a:solidFill>
              </a:rPr>
              <a:t>~</a:t>
            </a:r>
            <a:r>
              <a:rPr lang="en-GB" dirty="0" smtClean="0">
                <a:solidFill>
                  <a:schemeClr val="tx1"/>
                </a:solidFill>
              </a:rPr>
              <a:t>2000 </a:t>
            </a:r>
            <a:r>
              <a:rPr lang="en-GB" dirty="0">
                <a:solidFill>
                  <a:schemeClr val="tx1"/>
                </a:solidFill>
              </a:rPr>
              <a:t>pixels (</a:t>
            </a:r>
            <a:r>
              <a:rPr lang="en-GB" dirty="0" smtClean="0">
                <a:solidFill>
                  <a:schemeClr val="tx1"/>
                </a:solidFill>
              </a:rPr>
              <a:t>6.9x6.9mm</a:t>
            </a:r>
            <a:r>
              <a:rPr lang="en-GB" baseline="30000" dirty="0" smtClean="0">
                <a:solidFill>
                  <a:schemeClr val="tx1"/>
                </a:solidFill>
              </a:rPr>
              <a:t>2</a:t>
            </a:r>
            <a:r>
              <a:rPr lang="en-GB" dirty="0" smtClean="0">
                <a:solidFill>
                  <a:schemeClr val="tx1"/>
                </a:solidFill>
              </a:rPr>
              <a:t>)</a:t>
            </a:r>
            <a:endParaRPr lang="en-GB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pixel </a:t>
            </a:r>
            <a:r>
              <a:rPr lang="en-GB" dirty="0" err="1">
                <a:solidFill>
                  <a:schemeClr val="tx1"/>
                </a:solidFill>
              </a:rPr>
              <a:t>FoV</a:t>
            </a:r>
            <a:r>
              <a:rPr lang="en-GB" dirty="0">
                <a:solidFill>
                  <a:schemeClr val="tx1"/>
                </a:solidFill>
              </a:rPr>
              <a:t> = </a:t>
            </a:r>
            <a:r>
              <a:rPr lang="en-GB" dirty="0" smtClean="0">
                <a:solidFill>
                  <a:schemeClr val="tx1"/>
                </a:solidFill>
              </a:rPr>
              <a:t>0.19°</a:t>
            </a:r>
            <a:endParaRPr lang="en-GB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Modular (</a:t>
            </a:r>
            <a:r>
              <a:rPr lang="en-GB" dirty="0">
                <a:solidFill>
                  <a:schemeClr val="tx1"/>
                </a:solidFill>
              </a:rPr>
              <a:t>37 Photon Detection </a:t>
            </a:r>
            <a:r>
              <a:rPr lang="en-GB" dirty="0" smtClean="0">
                <a:solidFill>
                  <a:schemeClr val="tx1"/>
                </a:solidFill>
              </a:rPr>
              <a:t>Modules of 8x8 </a:t>
            </a:r>
            <a:r>
              <a:rPr lang="en-GB" dirty="0" err="1" smtClean="0">
                <a:solidFill>
                  <a:schemeClr val="tx1"/>
                </a:solidFill>
              </a:rPr>
              <a:t>SiPM</a:t>
            </a:r>
            <a:r>
              <a:rPr lang="en-GB" dirty="0" smtClean="0">
                <a:solidFill>
                  <a:schemeClr val="tx1"/>
                </a:solidFill>
              </a:rPr>
              <a:t> pixels)</a:t>
            </a:r>
            <a:endParaRPr lang="en-GB" dirty="0">
              <a:solidFill>
                <a:schemeClr val="tx1"/>
              </a:solidFill>
            </a:endParaRPr>
          </a:p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4" name="Connettore 1 3"/>
          <p:cNvCxnSpPr/>
          <p:nvPr/>
        </p:nvCxnSpPr>
        <p:spPr>
          <a:xfrm flipH="1">
            <a:off x="1345352" y="1588529"/>
            <a:ext cx="553231" cy="2175446"/>
          </a:xfrm>
          <a:prstGeom prst="line">
            <a:avLst/>
          </a:prstGeom>
          <a:ln w="1905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/>
          <p:cNvCxnSpPr/>
          <p:nvPr/>
        </p:nvCxnSpPr>
        <p:spPr>
          <a:xfrm flipH="1">
            <a:off x="339482" y="1450205"/>
            <a:ext cx="1383073" cy="2250895"/>
          </a:xfrm>
          <a:prstGeom prst="line">
            <a:avLst/>
          </a:prstGeom>
          <a:ln w="1905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reccia destra 2"/>
          <p:cNvSpPr/>
          <p:nvPr/>
        </p:nvSpPr>
        <p:spPr>
          <a:xfrm>
            <a:off x="3322758" y="2206361"/>
            <a:ext cx="410534" cy="218071"/>
          </a:xfrm>
          <a:prstGeom prst="rightArrow">
            <a:avLst/>
          </a:prstGeom>
          <a:solidFill>
            <a:srgbClr val="FF0000"/>
          </a:solidFill>
          <a:ln>
            <a:solidFill>
              <a:srgbClr val="5B9B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71500" y="6525344"/>
            <a:ext cx="9001000" cy="250328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A6A6A6"/>
            </a:solidFill>
          </a:ln>
          <a:effectLst>
            <a:outerShdw blurRad="127000" dist="63500" dir="2700000" algn="tl" rotWithShape="0">
              <a:prstClr val="black">
                <a:alpha val="80000"/>
              </a:prstClr>
            </a:outerShdw>
          </a:effectLst>
        </p:spPr>
        <p:txBody>
          <a:bodyPr/>
          <a:lstStyle/>
          <a:p>
            <a:pPr lvl="0" algn="l"/>
            <a:r>
              <a:rPr lang="it-IT" sz="1100" b="1" dirty="0">
                <a:solidFill>
                  <a:prstClr val="white"/>
                </a:solidFill>
              </a:rPr>
              <a:t>Osvaldo Catalano– </a:t>
            </a:r>
            <a:r>
              <a:rPr lang="it-IT" sz="1100" b="1" dirty="0" err="1">
                <a:solidFill>
                  <a:prstClr val="white"/>
                </a:solidFill>
              </a:rPr>
              <a:t>Muographers</a:t>
            </a:r>
            <a:r>
              <a:rPr lang="it-IT" sz="1100" b="1" dirty="0">
                <a:solidFill>
                  <a:prstClr val="white"/>
                </a:solidFill>
              </a:rPr>
              <a:t> 2016: General Assembly</a:t>
            </a:r>
          </a:p>
        </p:txBody>
      </p:sp>
      <p:sp>
        <p:nvSpPr>
          <p:cNvPr id="16" name="Segnaposto numero diapositiva 2"/>
          <p:cNvSpPr txBox="1">
            <a:spLocks/>
          </p:cNvSpPr>
          <p:nvPr/>
        </p:nvSpPr>
        <p:spPr>
          <a:xfrm>
            <a:off x="6948264" y="6539954"/>
            <a:ext cx="2133600" cy="221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 smtClean="0">
                <a:solidFill>
                  <a:schemeClr val="bg1"/>
                </a:solidFill>
              </a:rPr>
              <a:t>7</a:t>
            </a:r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28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/>
          <p:cNvSpPr txBox="1"/>
          <p:nvPr/>
        </p:nvSpPr>
        <p:spPr>
          <a:xfrm>
            <a:off x="-110567" y="6118321"/>
            <a:ext cx="4439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Pulse height distribution of one 64 pixels Tile</a:t>
            </a:r>
          </a:p>
        </p:txBody>
      </p:sp>
      <p:sp>
        <p:nvSpPr>
          <p:cNvPr id="20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354198" y="6539956"/>
            <a:ext cx="1600200" cy="221109"/>
          </a:xfrm>
        </p:spPr>
        <p:txBody>
          <a:bodyPr/>
          <a:lstStyle/>
          <a:p>
            <a:fld id="{65D1E375-1491-4770-B4ED-E699B7903ED8}" type="slidenum">
              <a:rPr lang="it-IT" b="1" smtClean="0">
                <a:solidFill>
                  <a:schemeClr val="bg1"/>
                </a:solidFill>
              </a:rPr>
              <a:pPr/>
              <a:t>8</a:t>
            </a:fld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5134403" y="815340"/>
            <a:ext cx="3347521" cy="27764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schemeClr val="tx1"/>
                </a:solidFill>
              </a:rPr>
              <a:t>SiPM</a:t>
            </a:r>
            <a:r>
              <a:rPr lang="en-GB" dirty="0" smtClean="0">
                <a:solidFill>
                  <a:schemeClr val="tx1"/>
                </a:solidFill>
              </a:rPr>
              <a:t>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Excellent single photo-electron resolution</a:t>
            </a:r>
            <a:endParaRPr lang="en-GB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high </a:t>
            </a:r>
            <a:r>
              <a:rPr lang="en-GB" dirty="0">
                <a:solidFill>
                  <a:schemeClr val="tx1"/>
                </a:solidFill>
              </a:rPr>
              <a:t>PDE </a:t>
            </a:r>
            <a:r>
              <a:rPr lang="en-GB" dirty="0" smtClean="0">
                <a:solidFill>
                  <a:schemeClr val="tx1"/>
                </a:solidFill>
              </a:rPr>
              <a:t>(</a:t>
            </a:r>
            <a:r>
              <a:rPr lang="en-GB" i="1" dirty="0">
                <a:solidFill>
                  <a:schemeClr val="tx1"/>
                </a:solidFill>
              </a:rPr>
              <a:t>~</a:t>
            </a:r>
            <a:r>
              <a:rPr lang="en-GB" dirty="0" smtClean="0">
                <a:solidFill>
                  <a:schemeClr val="tx1"/>
                </a:solidFill>
              </a:rPr>
              <a:t>40% </a:t>
            </a:r>
            <a:r>
              <a:rPr lang="en-GB" dirty="0">
                <a:solidFill>
                  <a:schemeClr val="tx1"/>
                </a:solidFill>
              </a:rPr>
              <a:t>@400nm)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safe to ambient </a:t>
            </a:r>
            <a:r>
              <a:rPr lang="en-GB" dirty="0">
                <a:solidFill>
                  <a:schemeClr val="tx1"/>
                </a:solidFill>
              </a:rPr>
              <a:t>light exposure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insensitive to magnetic </a:t>
            </a:r>
            <a:r>
              <a:rPr lang="en-GB" dirty="0" smtClean="0">
                <a:solidFill>
                  <a:schemeClr val="tx1"/>
                </a:solidFill>
              </a:rPr>
              <a:t>field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3630187" y="69739"/>
            <a:ext cx="4341344" cy="521244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FFFFFF">
                <a:lumMod val="65000"/>
              </a:srgbClr>
            </a:solidFill>
            <a:prstDash val="solid"/>
          </a:ln>
          <a:effectLst>
            <a:outerShdw blurRad="127000" dist="63500" dir="2700000" algn="tl" rotWithShape="0">
              <a:schemeClr val="tx1">
                <a:alpha val="80000"/>
              </a:scheme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it-IT" sz="2400" kern="0" dirty="0" smtClean="0">
                <a:solidFill>
                  <a:schemeClr val="bg1"/>
                </a:solidFill>
                <a:cs typeface="Arial" pitchFamily="34" charset="0"/>
              </a:rPr>
              <a:t>ASTRI SST-2M FOCAL PLANE</a:t>
            </a:r>
            <a:endParaRPr lang="it-IT" sz="2400" kern="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15" name="Gruppo 14"/>
          <p:cNvGrpSpPr/>
          <p:nvPr/>
        </p:nvGrpSpPr>
        <p:grpSpPr>
          <a:xfrm>
            <a:off x="163454" y="44625"/>
            <a:ext cx="3261873" cy="508668"/>
            <a:chOff x="35496" y="44623"/>
            <a:chExt cx="3007606" cy="468001"/>
          </a:xfrm>
        </p:grpSpPr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000" y="44624"/>
              <a:ext cx="1891102" cy="468000"/>
            </a:xfrm>
            <a:prstGeom prst="rect">
              <a:avLst/>
            </a:prstGeom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</p:spPr>
        </p:pic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" y="44624"/>
              <a:ext cx="468818" cy="468000"/>
            </a:xfrm>
            <a:prstGeom prst="rect">
              <a:avLst/>
            </a:prstGeom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</p:spPr>
        </p:pic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00" y="44623"/>
              <a:ext cx="499200" cy="468000"/>
            </a:xfrm>
            <a:prstGeom prst="rect">
              <a:avLst/>
            </a:prstGeom>
            <a:noFill/>
            <a:ln>
              <a:noFill/>
            </a:ln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71500" y="6525344"/>
            <a:ext cx="9001000" cy="250328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A6A6A6"/>
            </a:solidFill>
          </a:ln>
          <a:effectLst>
            <a:outerShdw blurRad="127000" dist="63500" dir="2700000" algn="tl" rotWithShape="0">
              <a:prstClr val="black">
                <a:alpha val="80000"/>
              </a:prstClr>
            </a:outerShdw>
          </a:effectLst>
        </p:spPr>
        <p:txBody>
          <a:bodyPr/>
          <a:lstStyle/>
          <a:p>
            <a:pPr lvl="0" algn="l"/>
            <a:r>
              <a:rPr lang="it-IT" sz="1100" b="1" dirty="0">
                <a:solidFill>
                  <a:prstClr val="white"/>
                </a:solidFill>
              </a:rPr>
              <a:t>Osvaldo Catalano– </a:t>
            </a:r>
            <a:r>
              <a:rPr lang="it-IT" sz="1100" b="1" dirty="0" err="1">
                <a:solidFill>
                  <a:prstClr val="white"/>
                </a:solidFill>
              </a:rPr>
              <a:t>Muographers</a:t>
            </a:r>
            <a:r>
              <a:rPr lang="it-IT" sz="1100" b="1" dirty="0">
                <a:solidFill>
                  <a:prstClr val="white"/>
                </a:solidFill>
              </a:rPr>
              <a:t> 2016: General Assembly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217" y="867148"/>
            <a:ext cx="3633943" cy="272430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3940" y="3813174"/>
            <a:ext cx="4249280" cy="204843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807" y="3721785"/>
            <a:ext cx="2400761" cy="239653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1102" y="94199"/>
            <a:ext cx="6681795" cy="6669602"/>
          </a:xfrm>
          <a:prstGeom prst="rect">
            <a:avLst/>
          </a:prstGeom>
        </p:spPr>
      </p:pic>
      <p:sp>
        <p:nvSpPr>
          <p:cNvPr id="22" name="Segnaposto numero diapositiva 2"/>
          <p:cNvSpPr txBox="1">
            <a:spLocks/>
          </p:cNvSpPr>
          <p:nvPr/>
        </p:nvSpPr>
        <p:spPr>
          <a:xfrm>
            <a:off x="6948264" y="6539954"/>
            <a:ext cx="2133600" cy="221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 smtClean="0">
                <a:solidFill>
                  <a:schemeClr val="bg1"/>
                </a:solidFill>
              </a:rPr>
              <a:t>8</a:t>
            </a:r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51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0" y="1052738"/>
            <a:ext cx="7452240" cy="2634147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7453199" y="1052737"/>
            <a:ext cx="1406343" cy="2613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Connettore 1 24"/>
          <p:cNvCxnSpPr/>
          <p:nvPr/>
        </p:nvCxnSpPr>
        <p:spPr>
          <a:xfrm>
            <a:off x="-884499" y="2150172"/>
            <a:ext cx="880325" cy="20744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Immagine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3917" y="1643194"/>
            <a:ext cx="1585501" cy="1435183"/>
          </a:xfrm>
          <a:prstGeom prst="rect">
            <a:avLst/>
          </a:prstGeom>
          <a:scene3d>
            <a:camera prst="isometricOffAxis2Right"/>
            <a:lightRig rig="threePt" dir="t"/>
          </a:scene3d>
        </p:spPr>
      </p:pic>
      <p:cxnSp>
        <p:nvCxnSpPr>
          <p:cNvPr id="49" name="Connettore 1 48"/>
          <p:cNvCxnSpPr/>
          <p:nvPr/>
        </p:nvCxnSpPr>
        <p:spPr>
          <a:xfrm>
            <a:off x="-894024" y="2271348"/>
            <a:ext cx="884351" cy="8518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Immagine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0666" y="1667454"/>
            <a:ext cx="1512000" cy="1409790"/>
          </a:xfrm>
          <a:prstGeom prst="rect">
            <a:avLst/>
          </a:prstGeom>
          <a:scene3d>
            <a:camera prst="isometricOffAxis2Right"/>
            <a:lightRig rig="threePt" dir="t"/>
          </a:scene3d>
        </p:spPr>
      </p:pic>
      <p:sp>
        <p:nvSpPr>
          <p:cNvPr id="85" name="CasellaDiTesto 84"/>
          <p:cNvSpPr txBox="1"/>
          <p:nvPr/>
        </p:nvSpPr>
        <p:spPr>
          <a:xfrm>
            <a:off x="511627" y="746383"/>
            <a:ext cx="77374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 dirty="0" err="1"/>
              <a:t>Muons</a:t>
            </a:r>
            <a:r>
              <a:rPr lang="en-GB" sz="1350" b="1" dirty="0"/>
              <a:t> crossing the </a:t>
            </a:r>
            <a:r>
              <a:rPr lang="en-GB" sz="1350" b="1" dirty="0" smtClean="0"/>
              <a:t>SE crater at Mt Etna                    Cherenkov light            ASTRI telescope</a:t>
            </a:r>
            <a:endParaRPr lang="en-GB" sz="1350" b="1" dirty="0"/>
          </a:p>
        </p:txBody>
      </p:sp>
      <p:sp>
        <p:nvSpPr>
          <p:cNvPr id="86" name="CasellaDiTesto 85"/>
          <p:cNvSpPr txBox="1"/>
          <p:nvPr/>
        </p:nvSpPr>
        <p:spPr>
          <a:xfrm>
            <a:off x="7076952" y="740110"/>
            <a:ext cx="19166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b="1" dirty="0" err="1"/>
              <a:t>Muon</a:t>
            </a:r>
            <a:r>
              <a:rPr lang="en-GB" sz="1350" b="1" dirty="0"/>
              <a:t> Cherenkov ring </a:t>
            </a:r>
          </a:p>
        </p:txBody>
      </p:sp>
      <p:cxnSp>
        <p:nvCxnSpPr>
          <p:cNvPr id="93" name="Connettore 1 92"/>
          <p:cNvCxnSpPr/>
          <p:nvPr/>
        </p:nvCxnSpPr>
        <p:spPr>
          <a:xfrm>
            <a:off x="-884502" y="2150169"/>
            <a:ext cx="880325" cy="20744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" name="Immagine 9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9112" y="1648797"/>
            <a:ext cx="1585501" cy="1435183"/>
          </a:xfrm>
          <a:prstGeom prst="rect">
            <a:avLst/>
          </a:prstGeom>
          <a:scene3d>
            <a:camera prst="isometricOffAxis2Right"/>
            <a:lightRig rig="threePt" dir="t"/>
          </a:scene3d>
        </p:spPr>
      </p:pic>
      <p:cxnSp>
        <p:nvCxnSpPr>
          <p:cNvPr id="95" name="Connettore 1 94"/>
          <p:cNvCxnSpPr/>
          <p:nvPr/>
        </p:nvCxnSpPr>
        <p:spPr>
          <a:xfrm>
            <a:off x="-894027" y="2271345"/>
            <a:ext cx="884351" cy="8518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" name="Immagine 9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6253" y="1651868"/>
            <a:ext cx="1512000" cy="1409790"/>
          </a:xfrm>
          <a:prstGeom prst="rect">
            <a:avLst/>
          </a:prstGeom>
          <a:scene3d>
            <a:camera prst="isometricOffAxis2Right"/>
            <a:lightRig rig="threePt" dir="t"/>
          </a:scene3d>
        </p:spPr>
      </p:pic>
      <p:sp>
        <p:nvSpPr>
          <p:cNvPr id="98" name="Triangolo isoscele 97"/>
          <p:cNvSpPr/>
          <p:nvPr/>
        </p:nvSpPr>
        <p:spPr>
          <a:xfrm rot="16200000">
            <a:off x="4116001" y="952130"/>
            <a:ext cx="779969" cy="2372020"/>
          </a:xfrm>
          <a:prstGeom prst="triangle">
            <a:avLst/>
          </a:prstGeom>
          <a:solidFill>
            <a:srgbClr val="7030A0"/>
          </a:solidFill>
          <a:ln>
            <a:solidFill>
              <a:srgbClr val="7030A0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9" name="Triangolo isoscele 98"/>
          <p:cNvSpPr/>
          <p:nvPr/>
        </p:nvSpPr>
        <p:spPr>
          <a:xfrm rot="16200000">
            <a:off x="4068859" y="1160459"/>
            <a:ext cx="779969" cy="2372020"/>
          </a:xfrm>
          <a:prstGeom prst="triangle">
            <a:avLst/>
          </a:prstGeom>
          <a:solidFill>
            <a:srgbClr val="7030A0"/>
          </a:solidFill>
          <a:ln>
            <a:solidFill>
              <a:srgbClr val="7030A0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0" name="Triangolo isoscele 99"/>
          <p:cNvSpPr/>
          <p:nvPr/>
        </p:nvSpPr>
        <p:spPr>
          <a:xfrm rot="16200000">
            <a:off x="3912293" y="936231"/>
            <a:ext cx="779969" cy="2372020"/>
          </a:xfrm>
          <a:prstGeom prst="triangle">
            <a:avLst/>
          </a:prstGeom>
          <a:solidFill>
            <a:srgbClr val="7030A0"/>
          </a:solidFill>
          <a:ln>
            <a:solidFill>
              <a:srgbClr val="7030A0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1" name="Triangolo isoscele 100"/>
          <p:cNvSpPr/>
          <p:nvPr/>
        </p:nvSpPr>
        <p:spPr>
          <a:xfrm rot="16200000">
            <a:off x="3607254" y="1111374"/>
            <a:ext cx="779969" cy="2372020"/>
          </a:xfrm>
          <a:prstGeom prst="triangle">
            <a:avLst/>
          </a:prstGeom>
          <a:solidFill>
            <a:srgbClr val="7030A0"/>
          </a:solidFill>
          <a:ln>
            <a:solidFill>
              <a:srgbClr val="7030A0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4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948264" y="6539954"/>
            <a:ext cx="2133600" cy="221109"/>
          </a:xfrm>
        </p:spPr>
        <p:txBody>
          <a:bodyPr/>
          <a:lstStyle/>
          <a:p>
            <a:fld id="{65D1E375-1491-4770-B4ED-E699B7903ED8}" type="slidenum">
              <a:rPr lang="it-IT" b="1" smtClean="0">
                <a:solidFill>
                  <a:schemeClr val="bg1"/>
                </a:solidFill>
              </a:rPr>
              <a:pPr/>
              <a:t>9</a:t>
            </a:fld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32" name="Rettangolo 31"/>
          <p:cNvSpPr/>
          <p:nvPr/>
        </p:nvSpPr>
        <p:spPr>
          <a:xfrm>
            <a:off x="-9676" y="5370926"/>
            <a:ext cx="5166793" cy="1154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4825" indent="-285750">
              <a:lnSpc>
                <a:spcPct val="109000"/>
              </a:lnSpc>
              <a:spcAft>
                <a:spcPts val="235"/>
              </a:spcAft>
              <a:buFontTx/>
              <a:buChar char="•"/>
            </a:pPr>
            <a:r>
              <a:rPr lang="en-GB" sz="2000" dirty="0" smtClean="0">
                <a:solidFill>
                  <a:srgbClr val="000000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Etna volcano</a:t>
            </a:r>
          </a:p>
          <a:p>
            <a:pPr marL="504825" indent="-285750">
              <a:lnSpc>
                <a:spcPct val="109000"/>
              </a:lnSpc>
              <a:spcAft>
                <a:spcPts val="235"/>
              </a:spcAft>
              <a:buFontTx/>
              <a:buChar char="•"/>
            </a:pPr>
            <a:r>
              <a:rPr lang="en-GB" sz="2000" dirty="0" smtClean="0">
                <a:solidFill>
                  <a:srgbClr val="000000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ASTRI</a:t>
            </a:r>
            <a:r>
              <a:rPr lang="en-GB" sz="2000" dirty="0">
                <a:solidFill>
                  <a:srgbClr val="000000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sz="2000" dirty="0" smtClean="0">
                <a:solidFill>
                  <a:srgbClr val="000000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SST-2M at 5 km from the SE crater</a:t>
            </a:r>
          </a:p>
          <a:p>
            <a:pPr marL="504825" indent="-285750">
              <a:lnSpc>
                <a:spcPct val="109000"/>
              </a:lnSpc>
              <a:spcAft>
                <a:spcPts val="235"/>
              </a:spcAft>
              <a:buFontTx/>
              <a:buChar char="•"/>
            </a:pPr>
            <a:r>
              <a:rPr lang="en-GB" sz="2000" dirty="0" err="1" smtClean="0">
                <a:solidFill>
                  <a:srgbClr val="000000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Muon</a:t>
            </a:r>
            <a:r>
              <a:rPr lang="en-GB" sz="2000" dirty="0" smtClean="0">
                <a:solidFill>
                  <a:srgbClr val="000000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detection capability only at night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1737" y="2064754"/>
            <a:ext cx="1495425" cy="20955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8319" y="2256962"/>
            <a:ext cx="2019300" cy="228600"/>
          </a:xfrm>
          <a:prstGeom prst="rect">
            <a:avLst/>
          </a:prstGeom>
        </p:spPr>
      </p:pic>
      <p:sp>
        <p:nvSpPr>
          <p:cNvPr id="26" name="Rettangolo 25"/>
          <p:cNvSpPr/>
          <p:nvPr/>
        </p:nvSpPr>
        <p:spPr>
          <a:xfrm>
            <a:off x="3131840" y="44624"/>
            <a:ext cx="5112568" cy="468000"/>
          </a:xfrm>
          <a:prstGeom prst="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FFFFFF">
                <a:lumMod val="65000"/>
              </a:srgbClr>
            </a:solidFill>
            <a:prstDash val="solid"/>
          </a:ln>
          <a:effectLst>
            <a:outerShdw blurRad="127000" dist="63500" dir="2700000" algn="tl" rotWithShape="0">
              <a:schemeClr val="tx1">
                <a:alpha val="80000"/>
              </a:scheme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it-IT" sz="2400" kern="0" dirty="0">
                <a:solidFill>
                  <a:prstClr val="white"/>
                </a:solidFill>
                <a:cs typeface="Arial" pitchFamily="34" charset="0"/>
              </a:rPr>
              <a:t>THE INTUITION </a:t>
            </a:r>
          </a:p>
        </p:txBody>
      </p:sp>
      <p:grpSp>
        <p:nvGrpSpPr>
          <p:cNvPr id="28" name="Gruppo 27"/>
          <p:cNvGrpSpPr/>
          <p:nvPr/>
        </p:nvGrpSpPr>
        <p:grpSpPr>
          <a:xfrm>
            <a:off x="35496" y="44623"/>
            <a:ext cx="3007606" cy="468001"/>
            <a:chOff x="35496" y="44623"/>
            <a:chExt cx="3007606" cy="468001"/>
          </a:xfrm>
        </p:grpSpPr>
        <p:pic>
          <p:nvPicPr>
            <p:cNvPr id="29" name="Immagine 2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000" y="44624"/>
              <a:ext cx="1891102" cy="468000"/>
            </a:xfrm>
            <a:prstGeom prst="rect">
              <a:avLst/>
            </a:prstGeom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</p:spPr>
        </p:pic>
        <p:pic>
          <p:nvPicPr>
            <p:cNvPr id="30" name="Immagine 2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" y="44624"/>
              <a:ext cx="468818" cy="468000"/>
            </a:xfrm>
            <a:prstGeom prst="rect">
              <a:avLst/>
            </a:prstGeom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</p:spPr>
        </p:pic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00" y="44623"/>
              <a:ext cx="499200" cy="468000"/>
            </a:xfrm>
            <a:prstGeom prst="rect">
              <a:avLst/>
            </a:prstGeom>
            <a:noFill/>
            <a:ln>
              <a:noFill/>
            </a:ln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71500" y="6525344"/>
            <a:ext cx="9001000" cy="250328"/>
          </a:xfr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A6A6A6"/>
            </a:solidFill>
          </a:ln>
          <a:effectLst>
            <a:outerShdw blurRad="127000" dist="63500" dir="2700000" algn="tl" rotWithShape="0">
              <a:prstClr val="black">
                <a:alpha val="80000"/>
              </a:prstClr>
            </a:outerShdw>
          </a:effectLst>
        </p:spPr>
        <p:txBody>
          <a:bodyPr/>
          <a:lstStyle/>
          <a:p>
            <a:pPr lvl="0" algn="l"/>
            <a:r>
              <a:rPr lang="it-IT" sz="1100" b="1" dirty="0">
                <a:solidFill>
                  <a:prstClr val="white"/>
                </a:solidFill>
              </a:rPr>
              <a:t>Osvaldo Catalano– </a:t>
            </a:r>
            <a:r>
              <a:rPr lang="it-IT" sz="1100" b="1" dirty="0" err="1">
                <a:solidFill>
                  <a:prstClr val="white"/>
                </a:solidFill>
              </a:rPr>
              <a:t>Muographers</a:t>
            </a:r>
            <a:r>
              <a:rPr lang="it-IT" sz="1100" b="1" dirty="0">
                <a:solidFill>
                  <a:prstClr val="white"/>
                </a:solidFill>
              </a:rPr>
              <a:t> 2016: General Assembly</a:t>
            </a:r>
          </a:p>
        </p:txBody>
      </p:sp>
      <p:sp>
        <p:nvSpPr>
          <p:cNvPr id="3" name="Rettangolo 2"/>
          <p:cNvSpPr/>
          <p:nvPr/>
        </p:nvSpPr>
        <p:spPr>
          <a:xfrm>
            <a:off x="-63814" y="3841820"/>
            <a:ext cx="8888308" cy="1602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9075" lvl="0" indent="120015" algn="just">
              <a:lnSpc>
                <a:spcPct val="109000"/>
              </a:lnSpc>
              <a:spcAft>
                <a:spcPts val="235"/>
              </a:spcAft>
            </a:pPr>
            <a:r>
              <a:rPr lang="en-GB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As </a:t>
            </a:r>
            <a:r>
              <a:rPr lang="en-GB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muons</a:t>
            </a:r>
            <a:r>
              <a:rPr lang="en-GB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interact very little with matter they can travel through large extent of rocks, losing a fraction of energy   proportionally to the thickness of the rocks crossed. Density distribution of the interior of a volcano can be determined by measuring the differential attenuation of the </a:t>
            </a:r>
            <a:r>
              <a:rPr lang="en-GB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muon</a:t>
            </a:r>
            <a:r>
              <a:rPr lang="en-GB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flux as a function of the amount of rocks crossed along different directions. </a:t>
            </a:r>
            <a:endParaRPr lang="it-IT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34" name="Segnaposto numero diapositiva 2"/>
          <p:cNvSpPr txBox="1">
            <a:spLocks/>
          </p:cNvSpPr>
          <p:nvPr/>
        </p:nvSpPr>
        <p:spPr>
          <a:xfrm>
            <a:off x="6954954" y="6547258"/>
            <a:ext cx="2133600" cy="221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 smtClean="0">
                <a:solidFill>
                  <a:schemeClr val="bg1"/>
                </a:solidFill>
              </a:rPr>
              <a:t>9</a:t>
            </a:r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56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7037E-6 L 0.43246 -0.002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15" y="-11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1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5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96296E-6 L 0.46094 0.0009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8" y="4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13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8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1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7037E-6 L 0.43246 -0.0020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15" y="-11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2" dur="13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3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1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100"/>
                            </p:stCondLst>
                            <p:childTnLst>
                              <p:par>
                                <p:cTn id="3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96296E-6 L 0.46094 0.0009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8" y="4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100"/>
                            </p:stCondLst>
                            <p:childTnLst>
                              <p:par>
                                <p:cTn id="41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3" dur="13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4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99" grpId="0" animBg="1"/>
      <p:bldP spid="100" grpId="0" animBg="1"/>
      <p:bldP spid="101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7148</TotalTime>
  <Words>1715</Words>
  <Application>Microsoft Office PowerPoint</Application>
  <PresentationFormat>Presentazione su schermo (4:3)</PresentationFormat>
  <Paragraphs>284</Paragraphs>
  <Slides>25</Slides>
  <Notes>5</Notes>
  <HiddenSlides>0</HiddenSlides>
  <MMClips>12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6" baseType="lpstr">
      <vt:lpstr>ＭＳ 明朝</vt:lpstr>
      <vt:lpstr>Arial</vt:lpstr>
      <vt:lpstr>Calibri</vt:lpstr>
      <vt:lpstr>Calibri Light</vt:lpstr>
      <vt:lpstr>Cambria</vt:lpstr>
      <vt:lpstr>Helvetica Neue</vt:lpstr>
      <vt:lpstr>NimbusRomNo9L-Regu</vt:lpstr>
      <vt:lpstr>Symbol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osvaldo catalano</dc:creator>
  <cp:lastModifiedBy>osvaldo catalano</cp:lastModifiedBy>
  <cp:revision>211</cp:revision>
  <dcterms:created xsi:type="dcterms:W3CDTF">2015-02-05T15:06:58Z</dcterms:created>
  <dcterms:modified xsi:type="dcterms:W3CDTF">2016-11-08T04:48:39Z</dcterms:modified>
</cp:coreProperties>
</file>