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Lst>
  <p:notesMasterIdLst>
    <p:notesMasterId r:id="rId47"/>
  </p:notesMasterIdLst>
  <p:handoutMasterIdLst>
    <p:handoutMasterId r:id="rId48"/>
  </p:handoutMasterIdLst>
  <p:sldIdLst>
    <p:sldId id="256" r:id="rId4"/>
    <p:sldId id="298" r:id="rId5"/>
    <p:sldId id="393" r:id="rId6"/>
    <p:sldId id="364" r:id="rId7"/>
    <p:sldId id="304" r:id="rId8"/>
    <p:sldId id="285" r:id="rId9"/>
    <p:sldId id="258" r:id="rId10"/>
    <p:sldId id="257" r:id="rId11"/>
    <p:sldId id="259" r:id="rId12"/>
    <p:sldId id="278" r:id="rId13"/>
    <p:sldId id="297" r:id="rId14"/>
    <p:sldId id="395" r:id="rId15"/>
    <p:sldId id="396" r:id="rId16"/>
    <p:sldId id="397" r:id="rId17"/>
    <p:sldId id="398" r:id="rId18"/>
    <p:sldId id="399" r:id="rId19"/>
    <p:sldId id="400" r:id="rId20"/>
    <p:sldId id="401" r:id="rId21"/>
    <p:sldId id="402" r:id="rId22"/>
    <p:sldId id="403" r:id="rId23"/>
    <p:sldId id="404" r:id="rId24"/>
    <p:sldId id="406" r:id="rId25"/>
    <p:sldId id="407" r:id="rId26"/>
    <p:sldId id="306" r:id="rId27"/>
    <p:sldId id="365" r:id="rId28"/>
    <p:sldId id="299" r:id="rId29"/>
    <p:sldId id="360" r:id="rId30"/>
    <p:sldId id="361" r:id="rId31"/>
    <p:sldId id="286" r:id="rId32"/>
    <p:sldId id="287" r:id="rId33"/>
    <p:sldId id="383" r:id="rId34"/>
    <p:sldId id="385" r:id="rId35"/>
    <p:sldId id="381" r:id="rId36"/>
    <p:sldId id="369" r:id="rId37"/>
    <p:sldId id="372" r:id="rId38"/>
    <p:sldId id="384" r:id="rId39"/>
    <p:sldId id="392" r:id="rId40"/>
    <p:sldId id="373" r:id="rId41"/>
    <p:sldId id="374" r:id="rId42"/>
    <p:sldId id="386" r:id="rId43"/>
    <p:sldId id="391" r:id="rId44"/>
    <p:sldId id="388" r:id="rId45"/>
    <p:sldId id="366"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37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899" autoAdjust="0"/>
  </p:normalViewPr>
  <p:slideViewPr>
    <p:cSldViewPr>
      <p:cViewPr varScale="1">
        <p:scale>
          <a:sx n="77" d="100"/>
          <a:sy n="77" d="100"/>
        </p:scale>
        <p:origin x="-176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20ACA8-E197-42F5-B0FC-345641C71264}" type="datetimeFigureOut">
              <a:rPr kumimoji="1" lang="ja-JP" altLang="en-US" smtClean="0"/>
              <a:pPr/>
              <a:t>2016/11/15</a:t>
            </a:fld>
            <a:endParaRPr kumimoji="1"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2814D20-E6B5-4E15-9E03-D556FB4B0838}" type="slidenum">
              <a:rPr kumimoji="1" lang="ja-JP" altLang="en-US" smtClean="0"/>
              <a:pPr/>
              <a:t>‹#›</a:t>
            </a:fld>
            <a:endParaRPr kumimoji="1" lang="ja-JP" altLang="en-US"/>
          </a:p>
        </p:txBody>
      </p:sp>
    </p:spTree>
    <p:extLst>
      <p:ext uri="{BB962C8B-B14F-4D97-AF65-F5344CB8AC3E}">
        <p14:creationId xmlns:p14="http://schemas.microsoft.com/office/powerpoint/2010/main" val="25543046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0722C5-7C8E-4A43-BD4D-1B48DA6DB912}" type="datetimeFigureOut">
              <a:rPr kumimoji="1" lang="ja-JP" altLang="en-US" smtClean="0"/>
              <a:pPr/>
              <a:t>2016/11/15</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AE8AF2-662C-4F5D-9771-62A5C86363CE}" type="slidenum">
              <a:rPr kumimoji="1" lang="ja-JP" altLang="en-US" smtClean="0"/>
              <a:pPr/>
              <a:t>‹#›</a:t>
            </a:fld>
            <a:endParaRPr kumimoji="1" lang="ja-JP" altLang="en-US"/>
          </a:p>
        </p:txBody>
      </p:sp>
    </p:spTree>
    <p:extLst>
      <p:ext uri="{BB962C8B-B14F-4D97-AF65-F5344CB8AC3E}">
        <p14:creationId xmlns:p14="http://schemas.microsoft.com/office/powerpoint/2010/main" val="381591546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sz="2000" dirty="0" smtClean="0">
                <a:latin typeface="Times New Roman" pitchFamily="18" charset="0"/>
                <a:cs typeface="Times New Roman" pitchFamily="18" charset="0"/>
              </a:rPr>
              <a:t>From</a:t>
            </a:r>
            <a:r>
              <a:rPr kumimoji="1" lang="en-US" altLang="ja-JP" sz="2000" baseline="0" dirty="0" smtClean="0">
                <a:latin typeface="Times New Roman" pitchFamily="18" charset="0"/>
                <a:cs typeface="Times New Roman" pitchFamily="18" charset="0"/>
              </a:rPr>
              <a:t> ancient time until now, the Great Pyramid of Khufu of Giza has been considered as a great enigma. Many historians, archaeologists, architects, and scientists have challenged to solve the riddle. However, even fundamental questions such as “for what purpose it was built” or “how it was built” (big questions) still remain unsolved</a:t>
            </a:r>
          </a:p>
        </p:txBody>
      </p:sp>
      <p:sp>
        <p:nvSpPr>
          <p:cNvPr id="4" name="スライド番号プレースホルダ 3"/>
          <p:cNvSpPr>
            <a:spLocks noGrp="1"/>
          </p:cNvSpPr>
          <p:nvPr>
            <p:ph type="sldNum" sz="quarter" idx="10"/>
          </p:nvPr>
        </p:nvSpPr>
        <p:spPr/>
        <p:txBody>
          <a:bodyPr/>
          <a:lstStyle/>
          <a:p>
            <a:fld id="{E4AE8AF2-662C-4F5D-9771-62A5C86363CE}" type="slidenum">
              <a:rPr kumimoji="1" lang="ja-JP" altLang="en-US" smtClean="0"/>
              <a:pPr/>
              <a:t>1</a:t>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sz="1600" baseline="0" dirty="0" smtClean="0"/>
              <a:t>However, more than 90% of inside of the Great Pyramid is unsure. No one has ever seen the inside. Maybe undiscovered chambers within the Great Pyramid remain in tact. It means that king’s mummy (maybe Khufu) and grave goods (maybe treasures) will be there even now. Many Egyptologists including historians, </a:t>
            </a:r>
            <a:r>
              <a:rPr lang="en-US" altLang="ja-JP" sz="1600" dirty="0" smtClean="0"/>
              <a:t>linguists </a:t>
            </a:r>
            <a:r>
              <a:rPr kumimoji="1" lang="en-US" altLang="ja-JP" sz="1600" baseline="0" dirty="0" smtClean="0"/>
              <a:t>and archaeologists have been tried to understand what is the Great Pyramid by reading Hieroglyphic documents on the reliefs and papyrus. Also many scientific approaches such as radar survey and the use of robots have often been applied to the Great Pyramid of Giza. But unfortunately these don’t have unveiled the mystery. So we are looking for new approaches to the Great Pyramid. So I </a:t>
            </a:r>
            <a:r>
              <a:rPr lang="en-US" altLang="ja-JP" sz="1600" dirty="0" smtClean="0"/>
              <a:t>give great attention to </a:t>
            </a:r>
            <a:r>
              <a:rPr lang="en-US" altLang="ja-JP" sz="1600" dirty="0" err="1" smtClean="0"/>
              <a:t>Muography</a:t>
            </a:r>
            <a:r>
              <a:rPr lang="en-US" altLang="ja-JP" sz="1600" dirty="0" smtClean="0"/>
              <a:t> because it is possible to</a:t>
            </a:r>
            <a:r>
              <a:rPr lang="en-US" altLang="ja-JP" sz="1600" baseline="0" dirty="0" smtClean="0"/>
              <a:t> </a:t>
            </a:r>
            <a:r>
              <a:rPr lang="en-US" altLang="ja-JP" sz="1600" dirty="0" smtClean="0"/>
              <a:t>reach nearer to revealing </a:t>
            </a:r>
            <a:r>
              <a:rPr kumimoji="1" lang="en-US" altLang="ja-JP" sz="1600" baseline="0" dirty="0" smtClean="0"/>
              <a:t>the Massive stone structure</a:t>
            </a:r>
            <a:r>
              <a:rPr kumimoji="1" lang="ja-JP" altLang="en-US" sz="1600" baseline="0" dirty="0" smtClean="0"/>
              <a:t> </a:t>
            </a:r>
            <a:r>
              <a:rPr kumimoji="1" lang="en-US" altLang="ja-JP" sz="1600" baseline="0" dirty="0" smtClean="0"/>
              <a:t>such as pyramids.</a:t>
            </a:r>
            <a:endParaRPr kumimoji="1" lang="ja-JP" altLang="en-US" sz="1600" dirty="0"/>
          </a:p>
        </p:txBody>
      </p:sp>
      <p:sp>
        <p:nvSpPr>
          <p:cNvPr id="4" name="スライド番号プレースホルダ 3"/>
          <p:cNvSpPr>
            <a:spLocks noGrp="1"/>
          </p:cNvSpPr>
          <p:nvPr>
            <p:ph type="sldNum" sz="quarter" idx="10"/>
          </p:nvPr>
        </p:nvSpPr>
        <p:spPr/>
        <p:txBody>
          <a:bodyPr/>
          <a:lstStyle/>
          <a:p>
            <a:fld id="{E4AE8AF2-662C-4F5D-9771-62A5C86363CE}" type="slidenum">
              <a:rPr kumimoji="1" lang="ja-JP" altLang="en-US" smtClean="0"/>
              <a:pPr/>
              <a:t>10</a:t>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sz="2000" baseline="0" dirty="0" smtClean="0"/>
              <a:t>This is a head of mummy from pyramid. This is a hand of mummy from pyramid. This is a symbol of pharaoh, we call it </a:t>
            </a:r>
            <a:r>
              <a:rPr kumimoji="1" lang="en-US" altLang="ja-JP" sz="2000" baseline="0" dirty="0" err="1" smtClean="0"/>
              <a:t>Uraeus</a:t>
            </a:r>
            <a:r>
              <a:rPr kumimoji="1" lang="en-US" altLang="ja-JP" sz="2000" baseline="0" dirty="0" smtClean="0"/>
              <a:t>, made of gold with lapis lazuli, turquois and carnelian. This is definitely a symbol of the kingship. Everything is belongs to the Egyptian kings. The Great pyramid of Khufu may have something like this or more.</a:t>
            </a:r>
          </a:p>
          <a:p>
            <a:r>
              <a:rPr kumimoji="1" lang="en-US" altLang="ja-JP" sz="2000" baseline="0" dirty="0" smtClean="0"/>
              <a:t>However, My final goal is not only to find the mummies and the treasures of pharaohs and undiscovered space, but also to unveil the secret of the Aseismic structure of the Great Pyramid of Giza. </a:t>
            </a:r>
          </a:p>
        </p:txBody>
      </p:sp>
      <p:sp>
        <p:nvSpPr>
          <p:cNvPr id="4" name="スライド番号プレースホルダ 3"/>
          <p:cNvSpPr>
            <a:spLocks noGrp="1"/>
          </p:cNvSpPr>
          <p:nvPr>
            <p:ph type="sldNum" sz="quarter" idx="10"/>
          </p:nvPr>
        </p:nvSpPr>
        <p:spPr/>
        <p:txBody>
          <a:bodyPr/>
          <a:lstStyle/>
          <a:p>
            <a:fld id="{E4AE8AF2-662C-4F5D-9771-62A5C86363CE}" type="slidenum">
              <a:rPr kumimoji="1" lang="ja-JP" altLang="en-US" smtClean="0"/>
              <a:pPr/>
              <a:t>11</a:t>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800" dirty="0" smtClean="0">
              <a:solidFill>
                <a:schemeClr val="tx1">
                  <a:lumMod val="75000"/>
                  <a:lumOff val="25000"/>
                </a:schemeClr>
              </a:solidFill>
            </a:endParaRPr>
          </a:p>
          <a:p>
            <a:endParaRPr kumimoji="1" lang="ja-JP" altLang="en-US" sz="1800" dirty="0"/>
          </a:p>
        </p:txBody>
      </p:sp>
      <p:sp>
        <p:nvSpPr>
          <p:cNvPr id="4" name="スライド番号プレースホルダー 3"/>
          <p:cNvSpPr>
            <a:spLocks noGrp="1"/>
          </p:cNvSpPr>
          <p:nvPr>
            <p:ph type="sldNum" sz="quarter" idx="10"/>
          </p:nvPr>
        </p:nvSpPr>
        <p:spPr/>
        <p:txBody>
          <a:bodyPr/>
          <a:lstStyle/>
          <a:p>
            <a:fld id="{E4AE8AF2-662C-4F5D-9771-62A5C86363CE}" type="slidenum">
              <a:rPr kumimoji="1" lang="ja-JP" altLang="en-US" smtClean="0"/>
              <a:pPr/>
              <a:t>12</a:t>
            </a:fld>
            <a:endParaRPr kumimoji="1" lang="ja-JP" altLang="en-US"/>
          </a:p>
        </p:txBody>
      </p:sp>
    </p:spTree>
    <p:extLst>
      <p:ext uri="{BB962C8B-B14F-4D97-AF65-F5344CB8AC3E}">
        <p14:creationId xmlns:p14="http://schemas.microsoft.com/office/powerpoint/2010/main" val="994760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smtClean="0"/>
              <a:t>Mastaba</a:t>
            </a:r>
            <a:r>
              <a:rPr kumimoji="1" lang="en-US" altLang="ja-JP" dirty="0" smtClean="0"/>
              <a:t> was</a:t>
            </a:r>
            <a:r>
              <a:rPr kumimoji="1" lang="en-US" altLang="ja-JP" baseline="0" dirty="0" smtClean="0"/>
              <a:t> the next step. The graves were getting bigger.</a:t>
            </a:r>
            <a:endParaRPr kumimoji="1" lang="ja-JP" altLang="en-US" dirty="0"/>
          </a:p>
        </p:txBody>
      </p:sp>
      <p:sp>
        <p:nvSpPr>
          <p:cNvPr id="4" name="スライド番号プレースホルダー 3"/>
          <p:cNvSpPr>
            <a:spLocks noGrp="1"/>
          </p:cNvSpPr>
          <p:nvPr>
            <p:ph type="sldNum" sz="quarter" idx="10"/>
          </p:nvPr>
        </p:nvSpPr>
        <p:spPr/>
        <p:txBody>
          <a:bodyPr/>
          <a:lstStyle/>
          <a:p>
            <a:fld id="{E4AE8AF2-662C-4F5D-9771-62A5C86363CE}" type="slidenum">
              <a:rPr kumimoji="1" lang="ja-JP" altLang="en-US" smtClean="0"/>
              <a:pPr/>
              <a:t>14</a:t>
            </a:fld>
            <a:endParaRPr kumimoji="1" lang="ja-JP" altLang="en-US"/>
          </a:p>
        </p:txBody>
      </p:sp>
    </p:spTree>
    <p:extLst>
      <p:ext uri="{BB962C8B-B14F-4D97-AF65-F5344CB8AC3E}">
        <p14:creationId xmlns:p14="http://schemas.microsoft.com/office/powerpoint/2010/main" val="1683717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Reconstruction of </a:t>
            </a:r>
            <a:r>
              <a:rPr kumimoji="1" lang="en-US" altLang="ja-JP" dirty="0" err="1" smtClean="0"/>
              <a:t>Mastaba</a:t>
            </a:r>
            <a:r>
              <a:rPr kumimoji="1" lang="en-US" altLang="ja-JP" dirty="0" smtClean="0"/>
              <a:t>.</a:t>
            </a:r>
            <a:endParaRPr kumimoji="1" lang="ja-JP" altLang="en-US" dirty="0"/>
          </a:p>
        </p:txBody>
      </p:sp>
      <p:sp>
        <p:nvSpPr>
          <p:cNvPr id="4" name="スライド番号プレースホルダー 3"/>
          <p:cNvSpPr>
            <a:spLocks noGrp="1"/>
          </p:cNvSpPr>
          <p:nvPr>
            <p:ph type="sldNum" sz="quarter" idx="10"/>
          </p:nvPr>
        </p:nvSpPr>
        <p:spPr/>
        <p:txBody>
          <a:bodyPr/>
          <a:lstStyle/>
          <a:p>
            <a:fld id="{E4AE8AF2-662C-4F5D-9771-62A5C86363CE}" type="slidenum">
              <a:rPr kumimoji="1" lang="ja-JP" altLang="en-US" smtClean="0"/>
              <a:pPr/>
              <a:t>16</a:t>
            </a:fld>
            <a:endParaRPr kumimoji="1" lang="ja-JP" altLang="en-US"/>
          </a:p>
        </p:txBody>
      </p:sp>
    </p:spTree>
    <p:extLst>
      <p:ext uri="{BB962C8B-B14F-4D97-AF65-F5344CB8AC3E}">
        <p14:creationId xmlns:p14="http://schemas.microsoft.com/office/powerpoint/2010/main" val="3892535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2000" dirty="0"/>
          </a:p>
        </p:txBody>
      </p:sp>
      <p:sp>
        <p:nvSpPr>
          <p:cNvPr id="4" name="スライド番号プレースホルダー 3"/>
          <p:cNvSpPr>
            <a:spLocks noGrp="1"/>
          </p:cNvSpPr>
          <p:nvPr>
            <p:ph type="sldNum" sz="quarter" idx="10"/>
          </p:nvPr>
        </p:nvSpPr>
        <p:spPr/>
        <p:txBody>
          <a:bodyPr/>
          <a:lstStyle/>
          <a:p>
            <a:fld id="{E4AE8AF2-662C-4F5D-9771-62A5C86363CE}" type="slidenum">
              <a:rPr kumimoji="1" lang="ja-JP" altLang="en-US" smtClean="0"/>
              <a:pPr/>
              <a:t>17</a:t>
            </a:fld>
            <a:endParaRPr kumimoji="1" lang="ja-JP" altLang="en-US"/>
          </a:p>
        </p:txBody>
      </p:sp>
    </p:spTree>
    <p:extLst>
      <p:ext uri="{BB962C8B-B14F-4D97-AF65-F5344CB8AC3E}">
        <p14:creationId xmlns:p14="http://schemas.microsoft.com/office/powerpoint/2010/main" val="1830767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smtClean="0"/>
              <a:t>I’ll show you the understructure of </a:t>
            </a:r>
            <a:r>
              <a:rPr kumimoji="1" lang="en-US" altLang="ja-JP" baseline="0" dirty="0" err="1" smtClean="0"/>
              <a:t>Mastaba</a:t>
            </a:r>
            <a:r>
              <a:rPr kumimoji="1" lang="en-US" altLang="ja-JP" baseline="0" dirty="0" smtClean="0"/>
              <a:t>.</a:t>
            </a:r>
            <a:endParaRPr kumimoji="1" lang="ja-JP" altLang="en-US" dirty="0"/>
          </a:p>
        </p:txBody>
      </p:sp>
      <p:sp>
        <p:nvSpPr>
          <p:cNvPr id="4" name="スライド番号プレースホルダー 3"/>
          <p:cNvSpPr>
            <a:spLocks noGrp="1"/>
          </p:cNvSpPr>
          <p:nvPr>
            <p:ph type="sldNum" sz="quarter" idx="10"/>
          </p:nvPr>
        </p:nvSpPr>
        <p:spPr/>
        <p:txBody>
          <a:bodyPr/>
          <a:lstStyle/>
          <a:p>
            <a:fld id="{E4AE8AF2-662C-4F5D-9771-62A5C86363CE}" type="slidenum">
              <a:rPr kumimoji="1" lang="ja-JP" altLang="en-US" smtClean="0"/>
              <a:pPr/>
              <a:t>18</a:t>
            </a:fld>
            <a:endParaRPr kumimoji="1" lang="ja-JP" altLang="en-US"/>
          </a:p>
        </p:txBody>
      </p:sp>
    </p:spTree>
    <p:extLst>
      <p:ext uri="{BB962C8B-B14F-4D97-AF65-F5344CB8AC3E}">
        <p14:creationId xmlns:p14="http://schemas.microsoft.com/office/powerpoint/2010/main" val="230453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smtClean="0"/>
              <a:t>sarcophagas</a:t>
            </a:r>
            <a:endParaRPr kumimoji="1" lang="ja-JP" altLang="en-US" dirty="0"/>
          </a:p>
        </p:txBody>
      </p:sp>
      <p:sp>
        <p:nvSpPr>
          <p:cNvPr id="4" name="スライド番号プレースホルダー 3"/>
          <p:cNvSpPr>
            <a:spLocks noGrp="1"/>
          </p:cNvSpPr>
          <p:nvPr>
            <p:ph type="sldNum" sz="quarter" idx="10"/>
          </p:nvPr>
        </p:nvSpPr>
        <p:spPr/>
        <p:txBody>
          <a:bodyPr/>
          <a:lstStyle/>
          <a:p>
            <a:fld id="{E4AE8AF2-662C-4F5D-9771-62A5C86363CE}" type="slidenum">
              <a:rPr kumimoji="1" lang="ja-JP" altLang="en-US" smtClean="0"/>
              <a:pPr/>
              <a:t>21</a:t>
            </a:fld>
            <a:endParaRPr kumimoji="1" lang="ja-JP" altLang="en-US"/>
          </a:p>
        </p:txBody>
      </p:sp>
    </p:spTree>
    <p:extLst>
      <p:ext uri="{BB962C8B-B14F-4D97-AF65-F5344CB8AC3E}">
        <p14:creationId xmlns:p14="http://schemas.microsoft.com/office/powerpoint/2010/main" val="745814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000" baseline="0" dirty="0" smtClean="0"/>
              <a:t>This is the chart of the transition of the superstructure of pyramids. The king’s tombs made progress from </a:t>
            </a:r>
            <a:r>
              <a:rPr kumimoji="1" lang="en-US" altLang="ja-JP" sz="2000" baseline="0" dirty="0" err="1" smtClean="0"/>
              <a:t>Mastaba</a:t>
            </a:r>
            <a:r>
              <a:rPr kumimoji="1" lang="en-US" altLang="ja-JP" sz="2000" baseline="0" dirty="0" smtClean="0"/>
              <a:t> (</a:t>
            </a:r>
            <a:r>
              <a:rPr lang="en-US" altLang="ja-JP" sz="2000" dirty="0" err="1" smtClean="0"/>
              <a:t>trapezial</a:t>
            </a:r>
            <a:r>
              <a:rPr lang="en-US" altLang="ja-JP" sz="2000" dirty="0" smtClean="0"/>
              <a:t> shaped tomb</a:t>
            </a:r>
            <a:r>
              <a:rPr kumimoji="1" lang="en-US" altLang="ja-JP" sz="2000" baseline="0" dirty="0" smtClean="0"/>
              <a:t>) to true pyramid.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000" baseline="0" dirty="0" smtClean="0"/>
              <a:t>There is a truth that Step Pyramid in Saqqara, the Bent Pyramid in Dahshur and Red Pyramids in Dahshur, and Great Pyramids of Giza (Khufu and Khafra) have stood the test of time through major earthquakes. These pyramids are still standing now.</a:t>
            </a:r>
            <a:endParaRPr kumimoji="1" lang="ja-JP" altLang="en-US" sz="2000" dirty="0"/>
          </a:p>
        </p:txBody>
      </p:sp>
      <p:sp>
        <p:nvSpPr>
          <p:cNvPr id="4" name="スライド番号プレースホルダ 3"/>
          <p:cNvSpPr>
            <a:spLocks noGrp="1"/>
          </p:cNvSpPr>
          <p:nvPr>
            <p:ph type="sldNum" sz="quarter" idx="10"/>
          </p:nvPr>
        </p:nvSpPr>
        <p:spPr/>
        <p:txBody>
          <a:bodyPr/>
          <a:lstStyle/>
          <a:p>
            <a:fld id="{E4AE8AF2-662C-4F5D-9771-62A5C86363CE}" type="slidenum">
              <a:rPr kumimoji="1" lang="ja-JP" altLang="en-US" smtClean="0"/>
              <a:pPr/>
              <a:t>24</a:t>
            </a:fld>
            <a:endParaRPr kumimoji="1"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2000" dirty="0" smtClean="0">
                <a:latin typeface="Times New Roman" pitchFamily="18" charset="0"/>
                <a:cs typeface="Times New Roman" pitchFamily="18" charset="0"/>
              </a:rPr>
              <a:t>If we have the opportunity to use </a:t>
            </a:r>
            <a:r>
              <a:rPr lang="en-US" altLang="ja-JP" sz="2000" dirty="0" err="1" smtClean="0">
                <a:latin typeface="Times New Roman" pitchFamily="18" charset="0"/>
                <a:cs typeface="Times New Roman" pitchFamily="18" charset="0"/>
              </a:rPr>
              <a:t>muography</a:t>
            </a:r>
            <a:r>
              <a:rPr lang="en-US" altLang="ja-JP" sz="2000" dirty="0" smtClean="0">
                <a:latin typeface="Times New Roman" pitchFamily="18" charset="0"/>
                <a:cs typeface="Times New Roman" pitchFamily="18" charset="0"/>
              </a:rPr>
              <a:t> to the above mentioned pyramids, we can put an end to speculation as to the evolution theory of the pyramid from the viewpoint of </a:t>
            </a:r>
            <a:r>
              <a:rPr kumimoji="1" lang="en-US" altLang="ja-JP" sz="2000" baseline="0" dirty="0" smtClean="0"/>
              <a:t>Aseismic structure (</a:t>
            </a:r>
            <a:r>
              <a:rPr lang="en-US" altLang="ja-JP" sz="2000" dirty="0" smtClean="0">
                <a:latin typeface="Times New Roman" pitchFamily="18" charset="0"/>
                <a:cs typeface="Times New Roman" pitchFamily="18" charset="0"/>
              </a:rPr>
              <a:t>earthquake-proof structures) and advancement of civilization.</a:t>
            </a:r>
            <a:endParaRPr kumimoji="1" lang="ja-JP" altLang="en-US" sz="2000" dirty="0" smtClean="0">
              <a:latin typeface="Times New Roman" pitchFamily="18" charset="0"/>
              <a:cs typeface="Times New Roman" pitchFamily="18" charset="0"/>
            </a:endParaRPr>
          </a:p>
        </p:txBody>
      </p:sp>
      <p:sp>
        <p:nvSpPr>
          <p:cNvPr id="4" name="スライド番号プレースホルダ 3"/>
          <p:cNvSpPr>
            <a:spLocks noGrp="1"/>
          </p:cNvSpPr>
          <p:nvPr>
            <p:ph type="sldNum" sz="quarter" idx="10"/>
          </p:nvPr>
        </p:nvSpPr>
        <p:spPr/>
        <p:txBody>
          <a:bodyPr/>
          <a:lstStyle/>
          <a:p>
            <a:fld id="{E4AE8AF2-662C-4F5D-9771-62A5C86363CE}" type="slidenum">
              <a:rPr kumimoji="1" lang="ja-JP" altLang="en-US" smtClean="0"/>
              <a:pPr/>
              <a:t>25</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dirty="0" smtClean="0">
              <a:latin typeface="Times New Roman" pitchFamily="18" charset="0"/>
              <a:cs typeface="Times New Roman" pitchFamily="18" charset="0"/>
            </a:endParaRPr>
          </a:p>
          <a:p>
            <a:endParaRPr kumimoji="1" lang="ja-JP" altLang="en-US" dirty="0"/>
          </a:p>
        </p:txBody>
      </p:sp>
      <p:sp>
        <p:nvSpPr>
          <p:cNvPr id="4" name="スライド番号プレースホルダ 3"/>
          <p:cNvSpPr>
            <a:spLocks noGrp="1"/>
          </p:cNvSpPr>
          <p:nvPr>
            <p:ph type="sldNum" sz="quarter" idx="10"/>
          </p:nvPr>
        </p:nvSpPr>
        <p:spPr/>
        <p:txBody>
          <a:bodyPr/>
          <a:lstStyle/>
          <a:p>
            <a:fld id="{E4AE8AF2-662C-4F5D-9771-62A5C86363CE}" type="slidenum">
              <a:rPr kumimoji="1" lang="ja-JP" altLang="en-US" smtClean="0"/>
              <a:pPr/>
              <a:t>2</a:t>
            </a:fld>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000" baseline="0" dirty="0" smtClean="0"/>
              <a:t>Major or Mega earthquakes in Egypt are know to have collapsed great stone statues and shrines in Thebes (Luxor)  and the capital city Alexandria during ancient time, and also Cairo in 1992.</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000" baseline="0" dirty="0" smtClean="0"/>
              <a:t>Now it’s important to know the secret of the Aseismic structure. Especially it would be of great value to countries prone to massive earthquakes such as Japan and Italy. </a:t>
            </a:r>
            <a:endParaRPr kumimoji="1" lang="ja-JP" altLang="en-US" sz="2000"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E4AE8AF2-662C-4F5D-9771-62A5C86363CE}" type="slidenum">
              <a:rPr kumimoji="1" lang="ja-JP" altLang="en-US" smtClean="0"/>
              <a:pPr/>
              <a:t>26</a:t>
            </a:fld>
            <a:endParaRPr kumimoji="1"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sz="2000" dirty="0" smtClean="0"/>
              <a:t>Earthquake</a:t>
            </a:r>
            <a:r>
              <a:rPr kumimoji="1" lang="en-US" altLang="ja-JP" sz="2000" baseline="0" dirty="0" smtClean="0"/>
              <a:t> in Kobe.</a:t>
            </a:r>
            <a:endParaRPr kumimoji="1" lang="ja-JP" altLang="en-US" sz="2000" dirty="0"/>
          </a:p>
        </p:txBody>
      </p:sp>
      <p:sp>
        <p:nvSpPr>
          <p:cNvPr id="4" name="スライド番号プレースホルダ 3"/>
          <p:cNvSpPr>
            <a:spLocks noGrp="1"/>
          </p:cNvSpPr>
          <p:nvPr>
            <p:ph type="sldNum" sz="quarter" idx="10"/>
          </p:nvPr>
        </p:nvSpPr>
        <p:spPr/>
        <p:txBody>
          <a:bodyPr/>
          <a:lstStyle/>
          <a:p>
            <a:fld id="{E4AE8AF2-662C-4F5D-9771-62A5C86363CE}" type="slidenum">
              <a:rPr kumimoji="1" lang="ja-JP" altLang="en-US" smtClean="0"/>
              <a:pPr/>
              <a:t>27</a:t>
            </a:fld>
            <a:endParaRPr kumimoji="1"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sz="2000" baseline="0" dirty="0" smtClean="0"/>
              <a:t>To know the structure of pyramids is to save our life in my opinion. </a:t>
            </a:r>
          </a:p>
          <a:p>
            <a:r>
              <a:rPr kumimoji="1" lang="en-US" altLang="ja-JP" sz="2000" baseline="0" dirty="0" smtClean="0"/>
              <a:t>Unexpectedly, the only way to acquire such information (that is more precious than golden treasures), left by the ancient Egyptians, is </a:t>
            </a:r>
            <a:r>
              <a:rPr kumimoji="1" lang="en-US" altLang="ja-JP" sz="2000" baseline="0" dirty="0" err="1" smtClean="0"/>
              <a:t>muography</a:t>
            </a:r>
            <a:r>
              <a:rPr kumimoji="1" lang="en-US" altLang="ja-JP" sz="2000" baseline="0" dirty="0" smtClean="0"/>
              <a:t> (which enables a detailed perspective of the great megalith structure). </a:t>
            </a:r>
          </a:p>
          <a:p>
            <a:r>
              <a:rPr kumimoji="1" lang="en-US" altLang="ja-JP" sz="2000" baseline="0" dirty="0" err="1" smtClean="0"/>
              <a:t>Muography</a:t>
            </a:r>
            <a:r>
              <a:rPr kumimoji="1" lang="en-US" altLang="ja-JP" sz="2000" baseline="0" dirty="0" smtClean="0"/>
              <a:t> is the state-of-the-art, non-destructive technique for unveiling the human-history and structural mysteries of pyramids. </a:t>
            </a:r>
            <a:endParaRPr kumimoji="1" lang="ja-JP" altLang="en-US" sz="2000" dirty="0"/>
          </a:p>
        </p:txBody>
      </p:sp>
      <p:sp>
        <p:nvSpPr>
          <p:cNvPr id="4" name="スライド番号プレースホルダ 3"/>
          <p:cNvSpPr>
            <a:spLocks noGrp="1"/>
          </p:cNvSpPr>
          <p:nvPr>
            <p:ph type="sldNum" sz="quarter" idx="10"/>
          </p:nvPr>
        </p:nvSpPr>
        <p:spPr/>
        <p:txBody>
          <a:bodyPr/>
          <a:lstStyle/>
          <a:p>
            <a:fld id="{5E7BB842-30AE-4F87-937A-B2ACB0E9977E}" type="slidenum">
              <a:rPr kumimoji="1" lang="ja-JP" altLang="en-US" smtClean="0"/>
              <a:pPr/>
              <a:t>28</a:t>
            </a:fld>
            <a:endParaRPr kumimoji="1" lang="ja-JP"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sz="2000" dirty="0" smtClean="0"/>
              <a:t>So what</a:t>
            </a:r>
            <a:r>
              <a:rPr kumimoji="1" lang="en-US" altLang="ja-JP" sz="2000" baseline="0" dirty="0" smtClean="0"/>
              <a:t> could be revealed by </a:t>
            </a:r>
            <a:r>
              <a:rPr kumimoji="1" lang="en-US" altLang="ja-JP" sz="2000" baseline="0" dirty="0" err="1" smtClean="0"/>
              <a:t>muography</a:t>
            </a:r>
            <a:r>
              <a:rPr kumimoji="1" lang="en-US" altLang="ja-JP" sz="2000" baseline="0" dirty="0" smtClean="0"/>
              <a:t> now? In particular, what can we know the structure? </a:t>
            </a:r>
            <a:endParaRPr kumimoji="1" lang="ja-JP" altLang="en-US" sz="2000" dirty="0"/>
          </a:p>
        </p:txBody>
      </p:sp>
      <p:sp>
        <p:nvSpPr>
          <p:cNvPr id="4" name="スライド番号プレースホルダ 3"/>
          <p:cNvSpPr>
            <a:spLocks noGrp="1"/>
          </p:cNvSpPr>
          <p:nvPr>
            <p:ph type="sldNum" sz="quarter" idx="10"/>
          </p:nvPr>
        </p:nvSpPr>
        <p:spPr/>
        <p:txBody>
          <a:bodyPr/>
          <a:lstStyle/>
          <a:p>
            <a:fld id="{E4AE8AF2-662C-4F5D-9771-62A5C86363CE}" type="slidenum">
              <a:rPr kumimoji="1" lang="ja-JP" altLang="en-US" smtClean="0"/>
              <a:pPr/>
              <a:t>29</a:t>
            </a:fld>
            <a:endParaRPr kumimoji="1" lang="ja-JP"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smtClean="0">
                <a:solidFill>
                  <a:schemeClr val="tx1"/>
                </a:solidFill>
              </a:rPr>
              <a:t>You can see the different size</a:t>
            </a:r>
            <a:r>
              <a:rPr kumimoji="1" lang="en-US" altLang="ja-JP" sz="2000" baseline="0" dirty="0" smtClean="0">
                <a:solidFill>
                  <a:schemeClr val="tx1"/>
                </a:solidFill>
              </a:rPr>
              <a:t> of stones. And it is known that Ancient Egyptians used different kinds of stones, lime stone and granite to the pyramids.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000" baseline="0" dirty="0" smtClean="0">
                <a:solidFill>
                  <a:schemeClr val="tx1"/>
                </a:solidFill>
              </a:rPr>
              <a:t>It means that </a:t>
            </a:r>
            <a:r>
              <a:rPr kumimoji="1" lang="en-US" altLang="ja-JP" sz="2000" baseline="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i</a:t>
            </a:r>
            <a:r>
              <a:rPr lang="en-US" altLang="ja-JP" sz="2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f it can be made clear where two different kinds of stones were used, we</a:t>
            </a:r>
            <a:r>
              <a:rPr lang="en-US" altLang="ja-JP" sz="2000" baseline="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can have the information</a:t>
            </a:r>
            <a:r>
              <a:rPr lang="en-US" altLang="ja-JP" sz="2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ja-JP" altLang="en-US" sz="2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①</a:t>
            </a:r>
            <a:r>
              <a:rPr lang="en-US" altLang="ja-JP" sz="2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how much volume of stones were used for the pyramids and</a:t>
            </a:r>
            <a:r>
              <a:rPr lang="ja-JP" altLang="en-US" sz="2000" baseline="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ja-JP" altLang="en-US" sz="2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②</a:t>
            </a:r>
            <a:r>
              <a:rPr lang="en-US" altLang="ja-JP" sz="2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how did it build.</a:t>
            </a:r>
            <a:r>
              <a:rPr lang="en-US" altLang="ja-JP" sz="2000" baseline="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So</a:t>
            </a:r>
            <a:r>
              <a:rPr lang="en-US" altLang="ja-JP" sz="2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we can take possession of previously-unattainable new information in the study of </a:t>
            </a:r>
            <a:r>
              <a:rPr kumimoji="1" lang="en-US" altLang="ja-JP" sz="2000" dirty="0" err="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Aseismic</a:t>
            </a:r>
            <a:r>
              <a:rPr kumimoji="1" lang="en-US" altLang="ja-JP" sz="2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ja-JP" sz="2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earthquake-proof structures) of pyramids. </a:t>
            </a:r>
          </a:p>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2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endParaRPr kumimoji="1" lang="ja-JP" altLang="en-US" dirty="0"/>
          </a:p>
        </p:txBody>
      </p:sp>
      <p:sp>
        <p:nvSpPr>
          <p:cNvPr id="4" name="スライド番号プレースホルダ 3"/>
          <p:cNvSpPr>
            <a:spLocks noGrp="1"/>
          </p:cNvSpPr>
          <p:nvPr>
            <p:ph type="sldNum" sz="quarter" idx="10"/>
          </p:nvPr>
        </p:nvSpPr>
        <p:spPr/>
        <p:txBody>
          <a:bodyPr/>
          <a:lstStyle/>
          <a:p>
            <a:fld id="{E4AE8AF2-662C-4F5D-9771-62A5C86363CE}" type="slidenum">
              <a:rPr kumimoji="1" lang="ja-JP" altLang="en-US" smtClean="0"/>
              <a:pPr/>
              <a:t>30</a:t>
            </a:fld>
            <a:endParaRPr kumimoji="1" lang="ja-JP"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smtClean="0"/>
              <a:t>Prof.</a:t>
            </a:r>
            <a:r>
              <a:rPr kumimoji="1" lang="en-US" altLang="ja-JP" sz="2000" baseline="0" dirty="0" smtClean="0"/>
              <a:t> Hiroyuki Tanaka and I already have published an article about this problem (Number </a:t>
            </a:r>
            <a:r>
              <a:rPr kumimoji="1" lang="ja-JP" altLang="en-US" sz="2000" baseline="0" dirty="0" smtClean="0"/>
              <a:t>①</a:t>
            </a:r>
            <a:r>
              <a:rPr kumimoji="1" lang="en-US" altLang="ja-JP" sz="2000" baseline="0" dirty="0" smtClean="0"/>
              <a:t>) using the </a:t>
            </a:r>
            <a:r>
              <a:rPr kumimoji="1" lang="en-US" altLang="ja-JP" sz="2000" baseline="0" dirty="0" err="1" smtClean="0"/>
              <a:t>muographic</a:t>
            </a:r>
            <a:r>
              <a:rPr kumimoji="1" lang="en-US" altLang="ja-JP" sz="2000" baseline="0" dirty="0" smtClean="0"/>
              <a:t> data of another great pyramid of Giza (king Khafra) collected by Louis Alvarez in 1968.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000" baseline="0" dirty="0" smtClean="0"/>
              <a:t>This article made clear that</a:t>
            </a:r>
            <a:r>
              <a:rPr lang="en-US" altLang="ja-JP" sz="2000" dirty="0" smtClean="0">
                <a:effectLst/>
              </a:rPr>
              <a:t> it is 30% less heavy than has long been accepted. Also</a:t>
            </a:r>
            <a:r>
              <a:rPr lang="en-US" altLang="ja-JP" sz="2000" baseline="0" dirty="0" smtClean="0">
                <a:effectLst/>
              </a:rPr>
              <a:t> it suggested that there is a possibility that it</a:t>
            </a:r>
            <a:r>
              <a:rPr lang="en-US" altLang="ja-JP" sz="2000" dirty="0" smtClean="0">
                <a:effectLst/>
              </a:rPr>
              <a:t> could change part of the established theory, such as how long it took to build it.</a:t>
            </a:r>
            <a:endParaRPr kumimoji="1" lang="en-US" altLang="ja-JP" sz="2000" baseline="0" dirty="0" smtClean="0"/>
          </a:p>
        </p:txBody>
      </p:sp>
      <p:sp>
        <p:nvSpPr>
          <p:cNvPr id="4" name="スライド番号プレースホルダ 3"/>
          <p:cNvSpPr>
            <a:spLocks noGrp="1"/>
          </p:cNvSpPr>
          <p:nvPr>
            <p:ph type="sldNum" sz="quarter" idx="10"/>
          </p:nvPr>
        </p:nvSpPr>
        <p:spPr/>
        <p:txBody>
          <a:bodyPr/>
          <a:lstStyle/>
          <a:p>
            <a:fld id="{E4AE8AF2-662C-4F5D-9771-62A5C86363CE}" type="slidenum">
              <a:rPr kumimoji="1" lang="ja-JP" altLang="en-US" smtClean="0"/>
              <a:pPr/>
              <a:t>31</a:t>
            </a:fld>
            <a:endParaRPr kumimoji="1" lang="ja-JP"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sz="2000" dirty="0" smtClean="0"/>
              <a:t>The size of pyramids</a:t>
            </a:r>
            <a:r>
              <a:rPr kumimoji="1" lang="en-US" altLang="ja-JP" sz="2000" baseline="0" dirty="0" smtClean="0"/>
              <a:t> of Khufu and Khafre are not so different. So this article is very useful for the pyramid studies, especially Khufu.</a:t>
            </a:r>
            <a:endParaRPr kumimoji="1" lang="ja-JP" altLang="en-US" sz="2000" dirty="0"/>
          </a:p>
        </p:txBody>
      </p:sp>
      <p:sp>
        <p:nvSpPr>
          <p:cNvPr id="4" name="スライド番号プレースホルダ 3"/>
          <p:cNvSpPr>
            <a:spLocks noGrp="1"/>
          </p:cNvSpPr>
          <p:nvPr>
            <p:ph type="sldNum" sz="quarter" idx="10"/>
          </p:nvPr>
        </p:nvSpPr>
        <p:spPr/>
        <p:txBody>
          <a:bodyPr/>
          <a:lstStyle/>
          <a:p>
            <a:fld id="{E4AE8AF2-662C-4F5D-9771-62A5C86363CE}" type="slidenum">
              <a:rPr kumimoji="1" lang="ja-JP" altLang="en-US" smtClean="0"/>
              <a:pPr/>
              <a:t>32</a:t>
            </a:fld>
            <a:endParaRPr kumimoji="1" lang="ja-JP"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sz="2000" baseline="0" dirty="0" smtClean="0"/>
              <a:t>Second question is how was the pyramid of Khufu built?</a:t>
            </a:r>
            <a:endParaRPr kumimoji="1" lang="ja-JP" altLang="en-US" sz="2000" dirty="0"/>
          </a:p>
        </p:txBody>
      </p:sp>
      <p:sp>
        <p:nvSpPr>
          <p:cNvPr id="4" name="スライド番号プレースホルダ 3"/>
          <p:cNvSpPr>
            <a:spLocks noGrp="1"/>
          </p:cNvSpPr>
          <p:nvPr>
            <p:ph type="sldNum" sz="quarter" idx="10"/>
          </p:nvPr>
        </p:nvSpPr>
        <p:spPr/>
        <p:txBody>
          <a:bodyPr/>
          <a:lstStyle/>
          <a:p>
            <a:fld id="{E4AE8AF2-662C-4F5D-9771-62A5C86363CE}" type="slidenum">
              <a:rPr kumimoji="1" lang="ja-JP" altLang="en-US" smtClean="0"/>
              <a:pPr/>
              <a:t>33</a:t>
            </a:fld>
            <a:endParaRPr kumimoji="1"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sz="2000" dirty="0" smtClean="0"/>
              <a:t>Basically three types of masonry used in construction of the Pyramids are currently known. </a:t>
            </a:r>
            <a:r>
              <a:rPr kumimoji="1" lang="ja-JP" altLang="en-US" sz="2000" dirty="0" smtClean="0"/>
              <a:t>①</a:t>
            </a:r>
            <a:r>
              <a:rPr kumimoji="1" lang="en-US" altLang="ja-JP" sz="2000" dirty="0" smtClean="0"/>
              <a:t>Piling stone obliquely to the centre in layers</a:t>
            </a:r>
          </a:p>
          <a:p>
            <a:r>
              <a:rPr kumimoji="1" lang="ja-JP" altLang="en-US" sz="2000" dirty="0" smtClean="0"/>
              <a:t>②</a:t>
            </a:r>
            <a:r>
              <a:rPr kumimoji="1" lang="en-US" altLang="ja-JP" sz="2000" dirty="0" smtClean="0"/>
              <a:t>piling stone horizontally to the top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③</a:t>
            </a:r>
            <a:r>
              <a:rPr kumimoji="1" lang="en-US" altLang="ja-JP" sz="2000" dirty="0" smtClean="0"/>
              <a:t>=</a:t>
            </a:r>
            <a:r>
              <a:rPr kumimoji="1" lang="ja-JP" altLang="en-US" sz="2000" dirty="0" smtClean="0"/>
              <a:t>①＋② </a:t>
            </a:r>
            <a:r>
              <a:rPr kumimoji="1" lang="en-US" altLang="ja-JP" sz="2000" dirty="0" smtClean="0"/>
              <a:t>(combine </a:t>
            </a:r>
            <a:r>
              <a:rPr kumimoji="1" lang="ja-JP" altLang="en-US" sz="2000" dirty="0" smtClean="0"/>
              <a:t>① </a:t>
            </a:r>
            <a:r>
              <a:rPr kumimoji="1" lang="en-US" altLang="ja-JP" sz="2000" dirty="0" smtClean="0"/>
              <a:t>and </a:t>
            </a:r>
            <a:r>
              <a:rPr kumimoji="1" lang="ja-JP" altLang="en-US" sz="2000" dirty="0" smtClean="0"/>
              <a:t>②</a:t>
            </a:r>
            <a:r>
              <a:rPr kumimoji="1" lang="en-US" altLang="ja-JP" sz="2000" dirty="0" smtClean="0"/>
              <a:t>)</a:t>
            </a:r>
            <a:endParaRPr kumimoji="1" lang="ja-JP" altLang="en-US" sz="2000"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E4AE8AF2-662C-4F5D-9771-62A5C86363CE}" type="slidenum">
              <a:rPr kumimoji="1" lang="ja-JP" altLang="en-US" smtClean="0"/>
              <a:pPr/>
              <a:t>34</a:t>
            </a:fld>
            <a:endParaRPr kumimoji="1"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smtClean="0"/>
              <a:t>Moreover some hypotheses have been proposed concerning the masonry of the pyramids, such as Great</a:t>
            </a:r>
            <a:r>
              <a:rPr kumimoji="1" lang="en-US" altLang="ja-JP" sz="2000" baseline="0" dirty="0" smtClean="0"/>
              <a:t> Pyramid of Khufu. </a:t>
            </a:r>
            <a:endParaRPr kumimoji="1" lang="ja-JP" altLang="en-US" sz="2000" dirty="0" smtClean="0"/>
          </a:p>
          <a:p>
            <a:r>
              <a:rPr kumimoji="1" lang="en-US" altLang="ja-JP" sz="2000" dirty="0" smtClean="0"/>
              <a:t>This</a:t>
            </a:r>
            <a:r>
              <a:rPr kumimoji="1" lang="en-US" altLang="ja-JP" sz="2000" baseline="0" dirty="0" smtClean="0"/>
              <a:t> is o</a:t>
            </a:r>
            <a:r>
              <a:rPr kumimoji="1" lang="en-US" altLang="ja-JP" sz="2000" dirty="0" smtClean="0"/>
              <a:t>ne of them. Firstly the foundation and core were </a:t>
            </a:r>
            <a:r>
              <a:rPr kumimoji="1" lang="en-US" altLang="ja-JP" sz="2000" baseline="0" dirty="0" smtClean="0"/>
              <a:t>composed of stone or sun-dried bricks like the step pyramid. Then stones piled on top. It means that the pyramid has a core made of bricks.</a:t>
            </a:r>
            <a:endParaRPr kumimoji="1" lang="ja-JP" altLang="en-US" sz="2000" dirty="0"/>
          </a:p>
        </p:txBody>
      </p:sp>
      <p:sp>
        <p:nvSpPr>
          <p:cNvPr id="4" name="スライド番号プレースホルダ 3"/>
          <p:cNvSpPr>
            <a:spLocks noGrp="1"/>
          </p:cNvSpPr>
          <p:nvPr>
            <p:ph type="sldNum" sz="quarter" idx="10"/>
          </p:nvPr>
        </p:nvSpPr>
        <p:spPr/>
        <p:txBody>
          <a:bodyPr/>
          <a:lstStyle/>
          <a:p>
            <a:fld id="{E4AE8AF2-662C-4F5D-9771-62A5C86363CE}" type="slidenum">
              <a:rPr kumimoji="1" lang="ja-JP" altLang="en-US" smtClean="0"/>
              <a:pPr/>
              <a:t>35</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aseline="0" dirty="0" smtClean="0">
              <a:latin typeface="Times New Roman" pitchFamily="18" charset="0"/>
              <a:cs typeface="Times New Roman" pitchFamily="18" charset="0"/>
            </a:endParaRPr>
          </a:p>
          <a:p>
            <a:endParaRPr kumimoji="1" lang="ja-JP" altLang="en-US" sz="1800" dirty="0"/>
          </a:p>
        </p:txBody>
      </p:sp>
      <p:sp>
        <p:nvSpPr>
          <p:cNvPr id="4" name="スライド番号プレースホルダ 3"/>
          <p:cNvSpPr>
            <a:spLocks noGrp="1"/>
          </p:cNvSpPr>
          <p:nvPr>
            <p:ph type="sldNum" sz="quarter" idx="10"/>
          </p:nvPr>
        </p:nvSpPr>
        <p:spPr/>
        <p:txBody>
          <a:bodyPr/>
          <a:lstStyle/>
          <a:p>
            <a:fld id="{E4AE8AF2-662C-4F5D-9771-62A5C86363CE}" type="slidenum">
              <a:rPr kumimoji="1" lang="ja-JP" altLang="en-US" smtClean="0"/>
              <a:pPr/>
              <a:t>3</a:t>
            </a:fld>
            <a:endParaRPr kumimoji="1" lang="ja-JP"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sz="2000" dirty="0" smtClean="0"/>
              <a:t>This is the theory</a:t>
            </a:r>
            <a:r>
              <a:rPr kumimoji="1" lang="en-US" altLang="ja-JP" sz="2000" baseline="0" dirty="0" smtClean="0"/>
              <a:t> by </a:t>
            </a:r>
            <a:r>
              <a:rPr kumimoji="1" lang="en-US" altLang="ja-JP" sz="2000" dirty="0" smtClean="0"/>
              <a:t>Peter James (Welsh engineer). He assumed</a:t>
            </a:r>
            <a:r>
              <a:rPr kumimoji="1" lang="en-US" altLang="ja-JP" sz="2000" baseline="0" dirty="0" smtClean="0"/>
              <a:t> that there are internal ramps made from quarry waste. Stuffed waste in the space.</a:t>
            </a:r>
            <a:endParaRPr kumimoji="1" lang="ja-JP" altLang="en-US" sz="2000" dirty="0" smtClean="0"/>
          </a:p>
        </p:txBody>
      </p:sp>
      <p:sp>
        <p:nvSpPr>
          <p:cNvPr id="4" name="スライド番号プレースホルダ 3"/>
          <p:cNvSpPr>
            <a:spLocks noGrp="1"/>
          </p:cNvSpPr>
          <p:nvPr>
            <p:ph type="sldNum" sz="quarter" idx="10"/>
          </p:nvPr>
        </p:nvSpPr>
        <p:spPr/>
        <p:txBody>
          <a:bodyPr/>
          <a:lstStyle/>
          <a:p>
            <a:fld id="{E4AE8AF2-662C-4F5D-9771-62A5C86363CE}" type="slidenum">
              <a:rPr kumimoji="1" lang="ja-JP" altLang="en-US" smtClean="0"/>
              <a:pPr/>
              <a:t>36</a:t>
            </a:fld>
            <a:endParaRPr kumimoji="1"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sz="2000" dirty="0" smtClean="0"/>
              <a:t>Also</a:t>
            </a:r>
            <a:r>
              <a:rPr kumimoji="1" lang="en-US" altLang="ja-JP" sz="2000" baseline="0" dirty="0" smtClean="0"/>
              <a:t> Jean-Pierre </a:t>
            </a:r>
            <a:r>
              <a:rPr kumimoji="1" lang="en-US" altLang="ja-JP" sz="2000" baseline="0" dirty="0" err="1" smtClean="0"/>
              <a:t>H</a:t>
            </a:r>
            <a:r>
              <a:rPr kumimoji="1" lang="en-US" altLang="ja-JP" sz="2000" dirty="0" err="1" smtClean="0"/>
              <a:t>oudin</a:t>
            </a:r>
            <a:r>
              <a:rPr kumimoji="1" lang="en-US" altLang="ja-JP" sz="2000" dirty="0" smtClean="0"/>
              <a:t> are claimed to have</a:t>
            </a:r>
            <a:r>
              <a:rPr kumimoji="1" lang="en-US" altLang="ja-JP" sz="2000" baseline="0" dirty="0" smtClean="0"/>
              <a:t> used a spiral slope to carry stone inside of the pyramids.</a:t>
            </a:r>
          </a:p>
          <a:p>
            <a:endParaRPr kumimoji="1" lang="en-US" altLang="ja-JP" sz="20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smtClean="0"/>
              <a:t>Each hypothesized method lacks detail and demonstration, while ignoring the </a:t>
            </a:r>
            <a:r>
              <a:rPr kumimoji="1" lang="en-US" altLang="ja-JP" sz="2000" dirty="0" err="1" smtClean="0"/>
              <a:t>aseismic</a:t>
            </a:r>
            <a:r>
              <a:rPr kumimoji="1" lang="en-US" altLang="ja-JP" sz="2000" dirty="0" smtClean="0"/>
              <a:t> structure and construction period of the Great Pyramid of Khufu. </a:t>
            </a:r>
            <a:endParaRPr kumimoji="1" lang="ja-JP" altLang="en-US" sz="2000" dirty="0" smtClean="0"/>
          </a:p>
          <a:p>
            <a:endParaRPr kumimoji="1" lang="ja-JP" altLang="en-US" sz="2000" dirty="0"/>
          </a:p>
        </p:txBody>
      </p:sp>
      <p:sp>
        <p:nvSpPr>
          <p:cNvPr id="4" name="スライド番号プレースホルダ 3"/>
          <p:cNvSpPr>
            <a:spLocks noGrp="1"/>
          </p:cNvSpPr>
          <p:nvPr>
            <p:ph type="sldNum" sz="quarter" idx="10"/>
          </p:nvPr>
        </p:nvSpPr>
        <p:spPr/>
        <p:txBody>
          <a:bodyPr/>
          <a:lstStyle/>
          <a:p>
            <a:fld id="{E4AE8AF2-662C-4F5D-9771-62A5C86363CE}" type="slidenum">
              <a:rPr kumimoji="1" lang="ja-JP" altLang="en-US" smtClean="0"/>
              <a:pPr/>
              <a:t>37</a:t>
            </a:fld>
            <a:endParaRPr kumimoji="1" lang="ja-JP"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sz="2000" dirty="0" smtClean="0"/>
              <a:t>So I hypothesize that there is an extensive natural rock originally at the foundation</a:t>
            </a:r>
            <a:r>
              <a:rPr kumimoji="1" lang="en-US" altLang="ja-JP" sz="2000" baseline="0" dirty="0" smtClean="0"/>
              <a:t> (for example 20% to 30% of the volume of the pyramid). The natural rock was sculpted and adjusted into the terraced or trapezoid core like this. It looks like very  stable. </a:t>
            </a:r>
          </a:p>
          <a:p>
            <a:endParaRPr kumimoji="1" lang="en-US" altLang="ja-JP" baseline="0" dirty="0" smtClean="0"/>
          </a:p>
        </p:txBody>
      </p:sp>
      <p:sp>
        <p:nvSpPr>
          <p:cNvPr id="4" name="スライド番号プレースホルダ 3"/>
          <p:cNvSpPr>
            <a:spLocks noGrp="1"/>
          </p:cNvSpPr>
          <p:nvPr>
            <p:ph type="sldNum" sz="quarter" idx="10"/>
          </p:nvPr>
        </p:nvSpPr>
        <p:spPr/>
        <p:txBody>
          <a:bodyPr/>
          <a:lstStyle/>
          <a:p>
            <a:fld id="{E4AE8AF2-662C-4F5D-9771-62A5C86363CE}" type="slidenum">
              <a:rPr kumimoji="1" lang="ja-JP" altLang="en-US" smtClean="0"/>
              <a:pPr/>
              <a:t>38</a:t>
            </a:fld>
            <a:endParaRPr kumimoji="1" lang="ja-JP"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sz="2000" dirty="0" smtClean="0"/>
              <a:t>This is an</a:t>
            </a:r>
            <a:r>
              <a:rPr kumimoji="1" lang="en-US" altLang="ja-JP" sz="2000" baseline="0" dirty="0" smtClean="0"/>
              <a:t> image. </a:t>
            </a:r>
            <a:r>
              <a:rPr kumimoji="1" lang="en-US" altLang="ja-JP" sz="2000" dirty="0" smtClean="0"/>
              <a:t>Men</a:t>
            </a:r>
            <a:r>
              <a:rPr kumimoji="1" lang="en-US" altLang="ja-JP" sz="2000" baseline="0" dirty="0" smtClean="0"/>
              <a:t> at work there. Some workers are conveying stone bricks and sculpting the core rock. I think that they were not slaves but professional because they need skill and special technique. </a:t>
            </a:r>
            <a:endParaRPr kumimoji="1" lang="ja-JP" altLang="en-US" sz="2000" dirty="0"/>
          </a:p>
        </p:txBody>
      </p:sp>
      <p:sp>
        <p:nvSpPr>
          <p:cNvPr id="4" name="スライド番号プレースホルダ 3"/>
          <p:cNvSpPr>
            <a:spLocks noGrp="1"/>
          </p:cNvSpPr>
          <p:nvPr>
            <p:ph type="sldNum" sz="quarter" idx="10"/>
          </p:nvPr>
        </p:nvSpPr>
        <p:spPr/>
        <p:txBody>
          <a:bodyPr/>
          <a:lstStyle/>
          <a:p>
            <a:fld id="{E4AE8AF2-662C-4F5D-9771-62A5C86363CE}" type="slidenum">
              <a:rPr kumimoji="1" lang="ja-JP" altLang="en-US" smtClean="0"/>
              <a:pPr/>
              <a:t>39</a:t>
            </a:fld>
            <a:endParaRPr kumimoji="1" lang="ja-JP"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sz="2000" baseline="0" dirty="0" smtClean="0"/>
              <a:t>There has been the idea of using natural base rock. However, (here) I propose that the proportion is much larger than previously thought. I consider this because of the earthquake proof structure of the Great Pyramid of Khufu (and maybe </a:t>
            </a:r>
            <a:r>
              <a:rPr kumimoji="1" lang="en-US" altLang="ja-JP" sz="2000" baseline="0" dirty="0" err="1" smtClean="0"/>
              <a:t>Khafra</a:t>
            </a:r>
            <a:r>
              <a:rPr kumimoji="1" lang="en-US" altLang="ja-JP" sz="2000" baseline="0" dirty="0" smtClean="0"/>
              <a:t> as well). If extensive solid rock was present at the foundation, then the quakeproof Pyramids of Giza can be understand, and both the construction period, estimated to be 20 years or more and the work load earlier estimated to near a hundred thousand people supposed by Herodotus, would be drastically reduced. This is also the matter of Egyptology and history. This is my business. </a:t>
            </a:r>
          </a:p>
        </p:txBody>
      </p:sp>
      <p:sp>
        <p:nvSpPr>
          <p:cNvPr id="4" name="スライド番号プレースホルダ 3"/>
          <p:cNvSpPr>
            <a:spLocks noGrp="1"/>
          </p:cNvSpPr>
          <p:nvPr>
            <p:ph type="sldNum" sz="quarter" idx="10"/>
          </p:nvPr>
        </p:nvSpPr>
        <p:spPr/>
        <p:txBody>
          <a:bodyPr/>
          <a:lstStyle/>
          <a:p>
            <a:fld id="{E4AE8AF2-662C-4F5D-9771-62A5C86363CE}" type="slidenum">
              <a:rPr kumimoji="1" lang="ja-JP" altLang="en-US" smtClean="0"/>
              <a:pPr/>
              <a:t>40</a:t>
            </a:fld>
            <a:endParaRPr kumimoji="1" lang="ja-JP"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sz="2000" dirty="0" smtClean="0"/>
              <a:t>I introduced some hypotheses and proposed my idea but very little is known about pyramids including the masonry used in their construction. This is </a:t>
            </a:r>
            <a:r>
              <a:rPr lang="en-US" altLang="ja-JP" sz="2000" dirty="0" smtClean="0"/>
              <a:t>the present situation. </a:t>
            </a:r>
          </a:p>
          <a:p>
            <a:r>
              <a:rPr kumimoji="1" lang="en-US" altLang="ja-JP" sz="2000" dirty="0" smtClean="0"/>
              <a:t>However, through </a:t>
            </a:r>
            <a:r>
              <a:rPr kumimoji="1" lang="en-US" altLang="ja-JP" sz="2000" dirty="0" err="1" smtClean="0"/>
              <a:t>muography</a:t>
            </a:r>
            <a:r>
              <a:rPr kumimoji="1" lang="en-US" altLang="ja-JP" sz="2000" dirty="0" smtClean="0"/>
              <a:t>, due to the difference in density between the two kinds of stone (lime stone and granite), the following questions</a:t>
            </a:r>
            <a:r>
              <a:rPr kumimoji="1" lang="en-US" altLang="ja-JP" sz="2000" baseline="0" dirty="0" smtClean="0"/>
              <a:t> will be answered.</a:t>
            </a:r>
          </a:p>
          <a:p>
            <a:r>
              <a:rPr kumimoji="1" lang="ja-JP" altLang="en-US" sz="2000" baseline="0" dirty="0" smtClean="0">
                <a:solidFill>
                  <a:schemeClr val="tx1"/>
                </a:solidFill>
              </a:rPr>
              <a:t>①</a:t>
            </a:r>
            <a:r>
              <a:rPr kumimoji="1" lang="en-US" altLang="ja-JP" sz="2000" u="none" baseline="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H</a:t>
            </a:r>
            <a:r>
              <a:rPr lang="en-US" altLang="ja-JP" sz="2000" u="none"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ow much volume of stones were used </a:t>
            </a:r>
            <a:r>
              <a:rPr lang="en-US" altLang="ja-JP" sz="2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for the pyramids?</a:t>
            </a:r>
            <a:endParaRPr kumimoji="1" lang="en-US" altLang="ja-JP" sz="2000"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000" baseline="0" dirty="0" smtClean="0">
                <a:solidFill>
                  <a:schemeClr val="tx1"/>
                </a:solidFill>
              </a:rPr>
              <a:t>②</a:t>
            </a:r>
            <a:r>
              <a:rPr lang="en-US" altLang="ja-JP" sz="2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How was the pyramid of Khufu built?</a:t>
            </a:r>
            <a:endParaRPr kumimoji="1" lang="en-US" altLang="ja-JP" sz="2000" baseline="0" dirty="0" smtClean="0">
              <a:solidFill>
                <a:schemeClr val="tx1"/>
              </a:solidFill>
            </a:endParaRPr>
          </a:p>
          <a:p>
            <a:r>
              <a:rPr kumimoji="1" lang="ja-JP" altLang="en-US" sz="2000" baseline="0" dirty="0" smtClean="0">
                <a:solidFill>
                  <a:schemeClr val="tx1"/>
                </a:solidFill>
              </a:rPr>
              <a:t>③</a:t>
            </a:r>
            <a:r>
              <a:rPr kumimoji="1" lang="en-US" altLang="ja-JP" sz="2000" baseline="0" dirty="0" smtClean="0">
                <a:solidFill>
                  <a:schemeClr val="tx1"/>
                </a:solidFill>
              </a:rPr>
              <a:t>Which stone is used for which part?</a:t>
            </a:r>
          </a:p>
          <a:p>
            <a:r>
              <a:rPr kumimoji="1" lang="en-US" altLang="ja-JP" sz="2000" baseline="0" dirty="0" smtClean="0"/>
              <a:t>And </a:t>
            </a:r>
            <a:r>
              <a:rPr kumimoji="1" lang="ja-JP" altLang="en-US" sz="2000" baseline="0" dirty="0" smtClean="0"/>
              <a:t>④</a:t>
            </a:r>
            <a:r>
              <a:rPr kumimoji="1" lang="en-US" altLang="ja-JP" sz="2000" baseline="0" dirty="0" smtClean="0"/>
              <a:t>Are there any hidden space (rooms) inside?</a:t>
            </a:r>
          </a:p>
        </p:txBody>
      </p:sp>
      <p:sp>
        <p:nvSpPr>
          <p:cNvPr id="4" name="スライド番号プレースホルダ 3"/>
          <p:cNvSpPr>
            <a:spLocks noGrp="1"/>
          </p:cNvSpPr>
          <p:nvPr>
            <p:ph type="sldNum" sz="quarter" idx="10"/>
          </p:nvPr>
        </p:nvSpPr>
        <p:spPr/>
        <p:txBody>
          <a:bodyPr/>
          <a:lstStyle/>
          <a:p>
            <a:fld id="{E4AE8AF2-662C-4F5D-9771-62A5C86363CE}" type="slidenum">
              <a:rPr kumimoji="1" lang="ja-JP" altLang="en-US" smtClean="0"/>
              <a:pPr/>
              <a:t>41</a:t>
            </a:fld>
            <a:endParaRPr kumimoji="1" lang="ja-JP"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sz="1800" dirty="0" smtClean="0"/>
              <a:t>In</a:t>
            </a:r>
            <a:r>
              <a:rPr kumimoji="1" lang="en-US" altLang="ja-JP" sz="1800" baseline="0" dirty="0" smtClean="0"/>
              <a:t> s</a:t>
            </a:r>
            <a:r>
              <a:rPr kumimoji="1" lang="en-US" altLang="ja-JP" sz="1800" dirty="0" smtClean="0"/>
              <a:t>ummary, we can obtain brand-new information</a:t>
            </a:r>
            <a:r>
              <a:rPr kumimoji="1" lang="en-US" altLang="ja-JP" sz="1800" baseline="0" dirty="0" smtClean="0"/>
              <a:t> about the inner structure of pyramids through </a:t>
            </a:r>
            <a:r>
              <a:rPr kumimoji="1" lang="en-US" altLang="ja-JP" sz="1800" baseline="0" dirty="0" err="1" smtClean="0"/>
              <a:t>muography</a:t>
            </a:r>
            <a:r>
              <a:rPr kumimoji="1" lang="en-US" altLang="ja-JP" sz="1800" baseline="0" dirty="0" smtClean="0"/>
              <a:t>. Such information will be invaluable to Japan and other regions of the world prone to natural disasters including mega earthquake. </a:t>
            </a:r>
          </a:p>
          <a:p>
            <a:r>
              <a:rPr kumimoji="1" lang="en-US" altLang="ja-JP" sz="1800" dirty="0" err="1" smtClean="0">
                <a:solidFill>
                  <a:schemeClr val="tx1"/>
                </a:solidFill>
                <a:effectLst>
                  <a:outerShdw blurRad="38100" dist="38100" dir="2700000" algn="tl">
                    <a:srgbClr val="000000">
                      <a:alpha val="43137"/>
                    </a:srgbClr>
                  </a:outerShdw>
                </a:effectLst>
              </a:rPr>
              <a:t>Muography</a:t>
            </a:r>
            <a:r>
              <a:rPr kumimoji="1" lang="en-US" altLang="ja-JP" sz="1800" dirty="0" smtClean="0">
                <a:solidFill>
                  <a:schemeClr val="tx1"/>
                </a:solidFill>
                <a:effectLst>
                  <a:outerShdw blurRad="38100" dist="38100" dir="2700000" algn="tl">
                    <a:srgbClr val="000000">
                      <a:alpha val="43137"/>
                    </a:srgbClr>
                  </a:outerShdw>
                </a:effectLst>
              </a:rPr>
              <a:t> is not only a technique to solve the mystery of pyramids, but also to protect human beings from natural disasters including mega earthquake. </a:t>
            </a:r>
            <a:r>
              <a:rPr kumimoji="1" lang="en-US" altLang="ja-JP" sz="1800" baseline="0" dirty="0" err="1" smtClean="0">
                <a:solidFill>
                  <a:schemeClr val="tx1"/>
                </a:solidFill>
              </a:rPr>
              <a:t>Muography</a:t>
            </a:r>
            <a:r>
              <a:rPr kumimoji="1" lang="en-US" altLang="ja-JP" sz="1800" baseline="0" dirty="0" smtClean="0">
                <a:solidFill>
                  <a:schemeClr val="tx1"/>
                </a:solidFill>
              </a:rPr>
              <a:t> has great potential to help mankind. </a:t>
            </a:r>
            <a:endParaRPr kumimoji="1" lang="ja-JP" altLang="en-US" sz="1800" dirty="0">
              <a:solidFill>
                <a:schemeClr val="tx1"/>
              </a:solidFill>
            </a:endParaRPr>
          </a:p>
        </p:txBody>
      </p:sp>
      <p:sp>
        <p:nvSpPr>
          <p:cNvPr id="4" name="スライド番号プレースホルダ 3"/>
          <p:cNvSpPr>
            <a:spLocks noGrp="1"/>
          </p:cNvSpPr>
          <p:nvPr>
            <p:ph type="sldNum" sz="quarter" idx="10"/>
          </p:nvPr>
        </p:nvSpPr>
        <p:spPr/>
        <p:txBody>
          <a:bodyPr/>
          <a:lstStyle/>
          <a:p>
            <a:fld id="{E4AE8AF2-662C-4F5D-9771-62A5C86363CE}" type="slidenum">
              <a:rPr kumimoji="1" lang="ja-JP" altLang="en-US" smtClean="0"/>
              <a:pPr/>
              <a:t>42</a:t>
            </a:fld>
            <a:endParaRPr kumimoji="1" lang="ja-JP"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4AE8AF2-662C-4F5D-9771-62A5C86363CE}" type="slidenum">
              <a:rPr kumimoji="1" lang="ja-JP" altLang="en-US" smtClean="0"/>
              <a:pPr/>
              <a:t>43</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sz="2000" dirty="0"/>
          </a:p>
        </p:txBody>
      </p:sp>
      <p:sp>
        <p:nvSpPr>
          <p:cNvPr id="4" name="スライド番号プレースホルダ 3"/>
          <p:cNvSpPr>
            <a:spLocks noGrp="1"/>
          </p:cNvSpPr>
          <p:nvPr>
            <p:ph type="sldNum" sz="quarter" idx="10"/>
          </p:nvPr>
        </p:nvSpPr>
        <p:spPr/>
        <p:txBody>
          <a:bodyPr/>
          <a:lstStyle/>
          <a:p>
            <a:fld id="{E4AE8AF2-662C-4F5D-9771-62A5C86363CE}" type="slidenum">
              <a:rPr kumimoji="1" lang="ja-JP" altLang="en-US" smtClean="0"/>
              <a:pPr/>
              <a:t>4</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sz="2000" dirty="0"/>
          </a:p>
        </p:txBody>
      </p:sp>
      <p:sp>
        <p:nvSpPr>
          <p:cNvPr id="4" name="スライド番号プレースホルダ 3"/>
          <p:cNvSpPr>
            <a:spLocks noGrp="1"/>
          </p:cNvSpPr>
          <p:nvPr>
            <p:ph type="sldNum" sz="quarter" idx="10"/>
          </p:nvPr>
        </p:nvSpPr>
        <p:spPr/>
        <p:txBody>
          <a:bodyPr/>
          <a:lstStyle/>
          <a:p>
            <a:fld id="{E4AE8AF2-662C-4F5D-9771-62A5C86363CE}" type="slidenum">
              <a:rPr kumimoji="1" lang="ja-JP" altLang="en-US" smtClean="0"/>
              <a:pPr/>
              <a:t>5</a:t>
            </a:fld>
            <a:endParaRPr kumimoji="1" lang="ja-JP"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sz="2000" dirty="0"/>
          </a:p>
        </p:txBody>
      </p:sp>
      <p:sp>
        <p:nvSpPr>
          <p:cNvPr id="4" name="スライド番号プレースホルダ 3"/>
          <p:cNvSpPr>
            <a:spLocks noGrp="1"/>
          </p:cNvSpPr>
          <p:nvPr>
            <p:ph type="sldNum" sz="quarter" idx="10"/>
          </p:nvPr>
        </p:nvSpPr>
        <p:spPr/>
        <p:txBody>
          <a:bodyPr/>
          <a:lstStyle/>
          <a:p>
            <a:fld id="{E4AE8AF2-662C-4F5D-9771-62A5C86363CE}" type="slidenum">
              <a:rPr kumimoji="1" lang="ja-JP" altLang="en-US" smtClean="0"/>
              <a:pPr/>
              <a:t>6</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sz="2000" dirty="0"/>
          </a:p>
        </p:txBody>
      </p:sp>
      <p:sp>
        <p:nvSpPr>
          <p:cNvPr id="4" name="スライド番号プレースホルダ 3"/>
          <p:cNvSpPr>
            <a:spLocks noGrp="1"/>
          </p:cNvSpPr>
          <p:nvPr>
            <p:ph type="sldNum" sz="quarter" idx="10"/>
          </p:nvPr>
        </p:nvSpPr>
        <p:spPr/>
        <p:txBody>
          <a:bodyPr/>
          <a:lstStyle/>
          <a:p>
            <a:fld id="{E4AE8AF2-662C-4F5D-9771-62A5C86363CE}" type="slidenum">
              <a:rPr kumimoji="1" lang="ja-JP" altLang="en-US" smtClean="0"/>
              <a:pPr/>
              <a:t>7</a:t>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E4AE8AF2-662C-4F5D-9771-62A5C86363CE}" type="slidenum">
              <a:rPr kumimoji="1" lang="ja-JP" altLang="en-US" smtClean="0"/>
              <a:pPr/>
              <a:t>8</a:t>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sz="2000" dirty="0"/>
          </a:p>
        </p:txBody>
      </p:sp>
      <p:sp>
        <p:nvSpPr>
          <p:cNvPr id="4" name="スライド番号プレースホルダ 3"/>
          <p:cNvSpPr>
            <a:spLocks noGrp="1"/>
          </p:cNvSpPr>
          <p:nvPr>
            <p:ph type="sldNum" sz="quarter" idx="10"/>
          </p:nvPr>
        </p:nvSpPr>
        <p:spPr/>
        <p:txBody>
          <a:bodyPr/>
          <a:lstStyle/>
          <a:p>
            <a:fld id="{E4AE8AF2-662C-4F5D-9771-62A5C86363CE}" type="slidenum">
              <a:rPr kumimoji="1" lang="ja-JP" altLang="en-US" smtClean="0"/>
              <a:pPr/>
              <a:t>9</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Ref idx="1001">
        <a:schemeClr val="bg1"/>
      </p:bgRef>
    </p:bg>
    <p:spTree>
      <p:nvGrpSpPr>
        <p:cNvPr id="1" name=""/>
        <p:cNvGrpSpPr/>
        <p:nvPr/>
      </p:nvGrpSpPr>
      <p:grpSpPr>
        <a:xfrm>
          <a:off x="0" y="0"/>
          <a:ext cx="0" cy="0"/>
          <a:chOff x="0" y="0"/>
          <a:chExt cx="0" cy="0"/>
        </a:xfrm>
      </p:grpSpPr>
      <p:sp>
        <p:nvSpPr>
          <p:cNvPr id="8" name="タイトル 7"/>
          <p:cNvSpPr>
            <a:spLocks noGrp="1"/>
          </p:cNvSpPr>
          <p:nvPr>
            <p:ph type="ctrTitle"/>
          </p:nvPr>
        </p:nvSpPr>
        <p:spPr>
          <a:xfrm>
            <a:off x="2286000" y="3124200"/>
            <a:ext cx="6172200" cy="1894362"/>
          </a:xfrm>
        </p:spPr>
        <p:txBody>
          <a:bodyPr/>
          <a:lstStyle>
            <a:lvl1pPr>
              <a:defRPr b="1"/>
            </a:lvl1pPr>
          </a:lstStyle>
          <a:p>
            <a:r>
              <a:rPr kumimoji="0" lang="ja-JP" altLang="en-US" smtClean="0"/>
              <a:t>マスタ タイトルの書式設定</a:t>
            </a:r>
            <a:endParaRPr kumimoji="0" lang="en-US"/>
          </a:p>
        </p:txBody>
      </p:sp>
      <p:sp>
        <p:nvSpPr>
          <p:cNvPr id="9" name="サブタイトル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 サブタイトルの書式設定</a:t>
            </a:r>
            <a:endParaRPr kumimoji="0" lang="en-US"/>
          </a:p>
        </p:txBody>
      </p:sp>
      <p:sp>
        <p:nvSpPr>
          <p:cNvPr id="28" name="日付プレースホルダ 27"/>
          <p:cNvSpPr>
            <a:spLocks noGrp="1"/>
          </p:cNvSpPr>
          <p:nvPr>
            <p:ph type="dt" sz="half" idx="10"/>
          </p:nvPr>
        </p:nvSpPr>
        <p:spPr bwMode="auto">
          <a:xfrm rot="5400000">
            <a:off x="7764621" y="1174097"/>
            <a:ext cx="2286000" cy="381000"/>
          </a:xfrm>
        </p:spPr>
        <p:txBody>
          <a:bodyPr/>
          <a:lstStyle/>
          <a:p>
            <a:fld id="{E6F9B8CD-342D-4579-98EC-A8FD6B7370E1}" type="datetimeFigureOut">
              <a:rPr lang="en-US" smtClean="0"/>
              <a:pPr/>
              <a:t>11/15/2016</a:t>
            </a:fld>
            <a:endParaRPr lang="en-US" dirty="0"/>
          </a:p>
        </p:txBody>
      </p:sp>
      <p:sp>
        <p:nvSpPr>
          <p:cNvPr id="17" name="フッター プレースホルダ 16"/>
          <p:cNvSpPr>
            <a:spLocks noGrp="1"/>
          </p:cNvSpPr>
          <p:nvPr>
            <p:ph type="ftr" sz="quarter" idx="11"/>
          </p:nvPr>
        </p:nvSpPr>
        <p:spPr bwMode="auto">
          <a:xfrm rot="5400000">
            <a:off x="7077269" y="4181669"/>
            <a:ext cx="3657600" cy="384048"/>
          </a:xfrm>
        </p:spPr>
        <p:txBody>
          <a:bodyPr/>
          <a:lstStyle/>
          <a:p>
            <a:endParaRPr kumimoji="0" lang="en-US" dirty="0"/>
          </a:p>
        </p:txBody>
      </p:sp>
      <p:sp>
        <p:nvSpPr>
          <p:cNvPr id="10" name="正方形/長方形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正方形/長方形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正方形/長方形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正方形/長方形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直線コネクタ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直線コネクタ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直線コネクタ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直線コネクタ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直線コネクタ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直線コネクタ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正方形/長方形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円/楕円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円/楕円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円/楕円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円/楕円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円/楕円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スライド番号プレースホルダ 28"/>
          <p:cNvSpPr>
            <a:spLocks noGrp="1"/>
          </p:cNvSpPr>
          <p:nvPr>
            <p:ph type="sldNum" sz="quarter" idx="12"/>
          </p:nvPr>
        </p:nvSpPr>
        <p:spPr bwMode="auto">
          <a:xfrm>
            <a:off x="1325544" y="4928702"/>
            <a:ext cx="609600" cy="517524"/>
          </a:xfrm>
        </p:spPr>
        <p:txBody>
          <a:bodyPr/>
          <a:lstStyle/>
          <a:p>
            <a:fld id="{2BBB5E19-F10A-4C2F-BF6F-11C513378A2E}" type="slidenum">
              <a:rPr kumimoji="0" lang="en-US" smtClean="0"/>
              <a:pPr/>
              <a:t>‹#›</a:t>
            </a:fld>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E6F9B8CD-342D-4579-98EC-A8FD6B7370E1}" type="datetimeFigureOut">
              <a:rPr lang="en-US" smtClean="0"/>
              <a:pPr/>
              <a:t>11/15/2016</a:t>
            </a:fld>
            <a:endParaRPr lang="en-US"/>
          </a:p>
        </p:txBody>
      </p:sp>
      <p:sp>
        <p:nvSpPr>
          <p:cNvPr id="5" name="フッター プレースホルダ 4"/>
          <p:cNvSpPr>
            <a:spLocks noGrp="1"/>
          </p:cNvSpPr>
          <p:nvPr>
            <p:ph type="ftr" sz="quarter" idx="11"/>
          </p:nvPr>
        </p:nvSpPr>
        <p:spPr/>
        <p:txBody>
          <a:bodyPr/>
          <a:lstStyle/>
          <a:p>
            <a:endParaRPr kumimoji="0" lang="en-US"/>
          </a:p>
        </p:txBody>
      </p:sp>
      <p:sp>
        <p:nvSpPr>
          <p:cNvPr id="6" name="スライド番号プレースホルダ 5"/>
          <p:cNvSpPr>
            <a:spLocks noGrp="1"/>
          </p:cNvSpPr>
          <p:nvPr>
            <p:ph type="sldNum" sz="quarter" idx="12"/>
          </p:nvPr>
        </p:nvSpPr>
        <p:spPr/>
        <p:txBody>
          <a:bodyPr/>
          <a:lstStyle/>
          <a:p>
            <a:fld id="{2BBB5E19-F10A-4C2F-BF6F-11C513378A2E}" type="slidenum">
              <a:rPr kumimoji="0" lang="en-US" smtClean="0"/>
              <a:pPr/>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1676400" cy="5851525"/>
          </a:xfrm>
        </p:spPr>
        <p:txBody>
          <a:bodyPr vert="eaVer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E6F9B8CD-342D-4579-98EC-A8FD6B7370E1}" type="datetimeFigureOut">
              <a:rPr lang="en-US" smtClean="0"/>
              <a:pPr/>
              <a:t>11/15/2016</a:t>
            </a:fld>
            <a:endParaRPr lang="en-US"/>
          </a:p>
        </p:txBody>
      </p:sp>
      <p:sp>
        <p:nvSpPr>
          <p:cNvPr id="5" name="フッター プレースホルダ 4"/>
          <p:cNvSpPr>
            <a:spLocks noGrp="1"/>
          </p:cNvSpPr>
          <p:nvPr>
            <p:ph type="ftr" sz="quarter" idx="11"/>
          </p:nvPr>
        </p:nvSpPr>
        <p:spPr/>
        <p:txBody>
          <a:bodyPr/>
          <a:lstStyle/>
          <a:p>
            <a:endParaRPr kumimoji="0" lang="en-US"/>
          </a:p>
        </p:txBody>
      </p:sp>
      <p:sp>
        <p:nvSpPr>
          <p:cNvPr id="6" name="スライド番号プレースホルダ 5"/>
          <p:cNvSpPr>
            <a:spLocks noGrp="1"/>
          </p:cNvSpPr>
          <p:nvPr>
            <p:ph type="sldNum" sz="quarter" idx="12"/>
          </p:nvPr>
        </p:nvSpPr>
        <p:spPr/>
        <p:txBody>
          <a:bodyPr/>
          <a:lstStyle/>
          <a:p>
            <a:fld id="{2BBB5E19-F10A-4C2F-BF6F-11C513378A2E}" type="slidenum">
              <a:rPr kumimoji="0" lang="en-US" smtClean="0"/>
              <a:pPr/>
              <a:t>‹#›</a:t>
            </a:fld>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E6F9B8CD-342D-4579-98EC-A8FD6B7370E1}" type="datetimeFigureOut">
              <a:rPr lang="en-US" smtClean="0"/>
              <a:pPr/>
              <a:t>11/15/2016</a:t>
            </a:fld>
            <a:endParaRPr lang="en-US" dirty="0"/>
          </a:p>
        </p:txBody>
      </p:sp>
      <p:sp>
        <p:nvSpPr>
          <p:cNvPr id="5" name="フッター プレースホルダ 4"/>
          <p:cNvSpPr>
            <a:spLocks noGrp="1"/>
          </p:cNvSpPr>
          <p:nvPr>
            <p:ph type="ftr" sz="quarter" idx="11"/>
          </p:nvPr>
        </p:nvSpPr>
        <p:spPr/>
        <p:txBody>
          <a:bodyPr/>
          <a:lstStyle/>
          <a:p>
            <a:endParaRPr kumimoji="0" lang="en-US" dirty="0"/>
          </a:p>
        </p:txBody>
      </p:sp>
      <p:sp>
        <p:nvSpPr>
          <p:cNvPr id="6" name="スライド番号プレースホルダ 5"/>
          <p:cNvSpPr>
            <a:spLocks noGrp="1"/>
          </p:cNvSpPr>
          <p:nvPr>
            <p:ph type="sldNum" sz="quarter" idx="12"/>
          </p:nvPr>
        </p:nvSpPr>
        <p:spPr/>
        <p:txBody>
          <a:bodyPr/>
          <a:lstStyle/>
          <a:p>
            <a:fld id="{2BBB5E19-F10A-4C2F-BF6F-11C513378A2E}" type="slidenum">
              <a:rPr kumimoji="0" lang="en-US" smtClean="0"/>
              <a:pPr/>
              <a:t>‹#›</a:t>
            </a:fld>
            <a:endParaRPr kumimoji="0"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pPr algn="r" eaLnBrk="1" latinLnBrk="0" hangingPunct="1"/>
            <a:fld id="{E6F9B8CD-342D-4579-98EC-A8FD6B7370E1}" type="datetimeFigureOut">
              <a:rPr lang="en-US" smtClean="0"/>
              <a:pPr algn="r" eaLnBrk="1" latinLnBrk="0" hangingPunct="1"/>
              <a:t>11/15/2016</a:t>
            </a:fld>
            <a:endParaRPr lang="en-US"/>
          </a:p>
        </p:txBody>
      </p:sp>
      <p:sp>
        <p:nvSpPr>
          <p:cNvPr id="5" name="フッター プレースホルダ 4"/>
          <p:cNvSpPr>
            <a:spLocks noGrp="1"/>
          </p:cNvSpPr>
          <p:nvPr>
            <p:ph type="ftr" sz="quarter" idx="11"/>
          </p:nvPr>
        </p:nvSpPr>
        <p:spPr/>
        <p:txBody>
          <a:bodyPr/>
          <a:lstStyle/>
          <a:p>
            <a:endParaRPr kumimoji="0" lang="en-US"/>
          </a:p>
        </p:txBody>
      </p:sp>
      <p:sp>
        <p:nvSpPr>
          <p:cNvPr id="6" name="スライド番号プレースホルダ 5"/>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a:t>
            </a:fld>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E6F9B8CD-342D-4579-98EC-A8FD6B7370E1}" type="datetimeFigureOut">
              <a:rPr lang="en-US" smtClean="0"/>
              <a:pPr/>
              <a:t>11/15/2016</a:t>
            </a:fld>
            <a:endParaRPr lang="en-US"/>
          </a:p>
        </p:txBody>
      </p:sp>
      <p:sp>
        <p:nvSpPr>
          <p:cNvPr id="5" name="フッター プレースホルダ 4"/>
          <p:cNvSpPr>
            <a:spLocks noGrp="1"/>
          </p:cNvSpPr>
          <p:nvPr>
            <p:ph type="ftr" sz="quarter" idx="11"/>
          </p:nvPr>
        </p:nvSpPr>
        <p:spPr/>
        <p:txBody>
          <a:bodyPr/>
          <a:lstStyle/>
          <a:p>
            <a:endParaRPr kumimoji="0" lang="en-US"/>
          </a:p>
        </p:txBody>
      </p:sp>
      <p:sp>
        <p:nvSpPr>
          <p:cNvPr id="6" name="スライド番号プレースホルダ 5"/>
          <p:cNvSpPr>
            <a:spLocks noGrp="1"/>
          </p:cNvSpPr>
          <p:nvPr>
            <p:ph type="sldNum" sz="quarter" idx="12"/>
          </p:nvPr>
        </p:nvSpPr>
        <p:spPr/>
        <p:txBody>
          <a:bodyPr/>
          <a:lstStyle/>
          <a:p>
            <a:fld id="{2BBB5E19-F10A-4C2F-BF6F-11C513378A2E}" type="slidenum">
              <a:rPr kumimoji="0" lang="en-US" smtClean="0"/>
              <a:pPr/>
              <a:t>‹#›</a:t>
            </a:fld>
            <a:endParaRPr kumimoji="0"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E6F9B8CD-342D-4579-98EC-A8FD6B7370E1}" type="datetimeFigureOut">
              <a:rPr lang="en-US" smtClean="0"/>
              <a:pPr/>
              <a:t>11/15/2016</a:t>
            </a:fld>
            <a:endParaRPr lang="en-US"/>
          </a:p>
        </p:txBody>
      </p:sp>
      <p:sp>
        <p:nvSpPr>
          <p:cNvPr id="6" name="フッター プレースホルダ 5"/>
          <p:cNvSpPr>
            <a:spLocks noGrp="1"/>
          </p:cNvSpPr>
          <p:nvPr>
            <p:ph type="ftr" sz="quarter" idx="11"/>
          </p:nvPr>
        </p:nvSpPr>
        <p:spPr/>
        <p:txBody>
          <a:bodyPr/>
          <a:lstStyle/>
          <a:p>
            <a:endParaRPr kumimoji="0" lang="en-US"/>
          </a:p>
        </p:txBody>
      </p:sp>
      <p:sp>
        <p:nvSpPr>
          <p:cNvPr id="7" name="スライド番号プレースホルダ 6"/>
          <p:cNvSpPr>
            <a:spLocks noGrp="1"/>
          </p:cNvSpPr>
          <p:nvPr>
            <p:ph type="sldNum" sz="quarter" idx="12"/>
          </p:nvPr>
        </p:nvSpPr>
        <p:spPr/>
        <p:txBody>
          <a:bodyPr/>
          <a:lstStyle/>
          <a:p>
            <a:fld id="{2BBB5E19-F10A-4C2F-BF6F-11C513378A2E}" type="slidenum">
              <a:rPr kumimoji="0" lang="en-US" smtClean="0"/>
              <a:pPr/>
              <a:t>‹#›</a:t>
            </a:fld>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E6F9B8CD-342D-4579-98EC-A8FD6B7370E1}" type="datetimeFigureOut">
              <a:rPr lang="en-US" smtClean="0"/>
              <a:pPr/>
              <a:t>11/15/2016</a:t>
            </a:fld>
            <a:endParaRPr lang="en-US"/>
          </a:p>
        </p:txBody>
      </p:sp>
      <p:sp>
        <p:nvSpPr>
          <p:cNvPr id="8" name="フッター プレースホルダ 7"/>
          <p:cNvSpPr>
            <a:spLocks noGrp="1"/>
          </p:cNvSpPr>
          <p:nvPr>
            <p:ph type="ftr" sz="quarter" idx="11"/>
          </p:nvPr>
        </p:nvSpPr>
        <p:spPr/>
        <p:txBody>
          <a:bodyPr/>
          <a:lstStyle/>
          <a:p>
            <a:endParaRPr kumimoji="0" lang="en-US"/>
          </a:p>
        </p:txBody>
      </p:sp>
      <p:sp>
        <p:nvSpPr>
          <p:cNvPr id="9" name="スライド番号プレースホルダ 8"/>
          <p:cNvSpPr>
            <a:spLocks noGrp="1"/>
          </p:cNvSpPr>
          <p:nvPr>
            <p:ph type="sldNum" sz="quarter" idx="12"/>
          </p:nvPr>
        </p:nvSpPr>
        <p:spPr/>
        <p:txBody>
          <a:bodyPr/>
          <a:lstStyle/>
          <a:p>
            <a:fld id="{2BBB5E19-F10A-4C2F-BF6F-11C513378A2E}" type="slidenum">
              <a:rPr kumimoji="0" lang="en-US" smtClean="0"/>
              <a:pPr/>
              <a:t>‹#›</a:t>
            </a:fld>
            <a:endParaRPr kumimoji="0"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pPr algn="r" eaLnBrk="1" latinLnBrk="0" hangingPunct="1"/>
            <a:fld id="{E6F9B8CD-342D-4579-98EC-A8FD6B7370E1}" type="datetimeFigureOut">
              <a:rPr lang="en-US" smtClean="0"/>
              <a:pPr algn="r" eaLnBrk="1" latinLnBrk="0" hangingPunct="1"/>
              <a:t>11/15/2016</a:t>
            </a:fld>
            <a:endParaRPr lang="en-US"/>
          </a:p>
        </p:txBody>
      </p:sp>
      <p:sp>
        <p:nvSpPr>
          <p:cNvPr id="4" name="フッター プレースホルダ 3"/>
          <p:cNvSpPr>
            <a:spLocks noGrp="1"/>
          </p:cNvSpPr>
          <p:nvPr>
            <p:ph type="ftr" sz="quarter" idx="11"/>
          </p:nvPr>
        </p:nvSpPr>
        <p:spPr/>
        <p:txBody>
          <a:bodyPr/>
          <a:lstStyle/>
          <a:p>
            <a:endParaRPr kumimoji="0" lang="en-US"/>
          </a:p>
        </p:txBody>
      </p:sp>
      <p:sp>
        <p:nvSpPr>
          <p:cNvPr id="5" name="スライド番号プレースホルダ 4"/>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a:t>
            </a:fld>
            <a:endParaRPr kumimoji="0"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6F9B8CD-342D-4579-98EC-A8FD6B7370E1}" type="datetimeFigureOut">
              <a:rPr lang="en-US" smtClean="0"/>
              <a:pPr/>
              <a:t>11/15/2016</a:t>
            </a:fld>
            <a:endParaRPr lang="en-US"/>
          </a:p>
        </p:txBody>
      </p:sp>
      <p:sp>
        <p:nvSpPr>
          <p:cNvPr id="3" name="フッター プレースホルダ 2"/>
          <p:cNvSpPr>
            <a:spLocks noGrp="1"/>
          </p:cNvSpPr>
          <p:nvPr>
            <p:ph type="ftr" sz="quarter" idx="11"/>
          </p:nvPr>
        </p:nvSpPr>
        <p:spPr/>
        <p:txBody>
          <a:bodyPr/>
          <a:lstStyle/>
          <a:p>
            <a:endParaRPr kumimoji="0" lang="en-US"/>
          </a:p>
        </p:txBody>
      </p:sp>
      <p:sp>
        <p:nvSpPr>
          <p:cNvPr id="4" name="スライド番号プレースホルダ 3"/>
          <p:cNvSpPr>
            <a:spLocks noGrp="1"/>
          </p:cNvSpPr>
          <p:nvPr>
            <p:ph type="sldNum" sz="quarter" idx="12"/>
          </p:nvPr>
        </p:nvSpPr>
        <p:spPr/>
        <p:txBody>
          <a:bodyPr/>
          <a:lstStyle/>
          <a:p>
            <a:fld id="{2BBB5E19-F10A-4C2F-BF6F-11C513378A2E}" type="slidenum">
              <a:rPr kumimoji="0" lang="en-US" smtClean="0"/>
              <a:pPr/>
              <a:t>‹#›</a:t>
            </a:fld>
            <a:endParaRPr kumimoji="0"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pPr algn="r" eaLnBrk="1" latinLnBrk="0" hangingPunct="1"/>
            <a:fld id="{E6F9B8CD-342D-4579-98EC-A8FD6B7370E1}" type="datetimeFigureOut">
              <a:rPr lang="en-US" smtClean="0"/>
              <a:pPr algn="r" eaLnBrk="1" latinLnBrk="0" hangingPunct="1"/>
              <a:t>11/15/2016</a:t>
            </a:fld>
            <a:endParaRPr lang="en-US" dirty="0"/>
          </a:p>
        </p:txBody>
      </p:sp>
      <p:sp>
        <p:nvSpPr>
          <p:cNvPr id="6" name="フッター プレースホルダ 5"/>
          <p:cNvSpPr>
            <a:spLocks noGrp="1"/>
          </p:cNvSpPr>
          <p:nvPr>
            <p:ph type="ftr" sz="quarter" idx="11"/>
          </p:nvPr>
        </p:nvSpPr>
        <p:spPr/>
        <p:txBody>
          <a:bodyPr/>
          <a:lstStyle/>
          <a:p>
            <a:endParaRPr kumimoji="0" lang="en-US"/>
          </a:p>
        </p:txBody>
      </p:sp>
      <p:sp>
        <p:nvSpPr>
          <p:cNvPr id="7" name="スライド番号プレースホルダ 6"/>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8" name="コンテンツ プレースホルダ 7"/>
          <p:cNvSpPr>
            <a:spLocks noGrp="1"/>
          </p:cNvSpPr>
          <p:nvPr>
            <p:ph sz="quarter" idx="1"/>
          </p:nvPr>
        </p:nvSpPr>
        <p:spPr>
          <a:xfrm>
            <a:off x="457200" y="1600200"/>
            <a:ext cx="7467600" cy="4873752"/>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 6"/>
          <p:cNvSpPr>
            <a:spLocks noGrp="1"/>
          </p:cNvSpPr>
          <p:nvPr>
            <p:ph type="dt" sz="half" idx="14"/>
          </p:nvPr>
        </p:nvSpPr>
        <p:spPr/>
        <p:txBody>
          <a:bodyPr rtlCol="0"/>
          <a:lstStyle/>
          <a:p>
            <a:pPr algn="r" eaLnBrk="1" latinLnBrk="0" hangingPunct="1"/>
            <a:fld id="{E6F9B8CD-342D-4579-98EC-A8FD6B7370E1}" type="datetimeFigureOut">
              <a:rPr lang="en-US" smtClean="0"/>
              <a:pPr algn="r" eaLnBrk="1" latinLnBrk="0" hangingPunct="1"/>
              <a:t>11/15/2016</a:t>
            </a:fld>
            <a:endParaRPr lang="en-US"/>
          </a:p>
        </p:txBody>
      </p:sp>
      <p:sp>
        <p:nvSpPr>
          <p:cNvPr id="9" name="スライド番号プレースホルダ 8"/>
          <p:cNvSpPr>
            <a:spLocks noGrp="1"/>
          </p:cNvSpPr>
          <p:nvPr>
            <p:ph type="sldNum" sz="quarter" idx="15"/>
          </p:nvPr>
        </p:nvSpPr>
        <p:spPr/>
        <p:txBody>
          <a:bodyPr rtlCol="0"/>
          <a:lstStyle/>
          <a:p>
            <a:pPr algn="ctr" eaLnBrk="1" latinLnBrk="0" hangingPunct="1"/>
            <a:fld id="{2BBB5E19-F10A-4C2F-BF6F-11C513378A2E}" type="slidenum">
              <a:rPr kumimoji="0" lang="en-US" smtClean="0"/>
              <a:pPr algn="ctr" eaLnBrk="1" latinLnBrk="0" hangingPunct="1"/>
              <a:t>‹#›</a:t>
            </a:fld>
            <a:endParaRPr kumimoji="0" lang="en-US"/>
          </a:p>
        </p:txBody>
      </p:sp>
      <p:sp>
        <p:nvSpPr>
          <p:cNvPr id="10" name="フッター プレースホルダ 9"/>
          <p:cNvSpPr>
            <a:spLocks noGrp="1"/>
          </p:cNvSpPr>
          <p:nvPr>
            <p:ph type="ftr" sz="quarter" idx="16"/>
          </p:nvPr>
        </p:nvSpPr>
        <p:spPr/>
        <p:txBody>
          <a:bodyPr rtlCol="0"/>
          <a:lstStyle/>
          <a:p>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pPr algn="r" eaLnBrk="1" latinLnBrk="0" hangingPunct="1"/>
            <a:fld id="{E6F9B8CD-342D-4579-98EC-A8FD6B7370E1}" type="datetimeFigureOut">
              <a:rPr lang="en-US" smtClean="0"/>
              <a:pPr algn="r" eaLnBrk="1" latinLnBrk="0" hangingPunct="1"/>
              <a:t>11/15/2016</a:t>
            </a:fld>
            <a:endParaRPr lang="en-US"/>
          </a:p>
        </p:txBody>
      </p:sp>
      <p:sp>
        <p:nvSpPr>
          <p:cNvPr id="6" name="フッター プレースホルダ 5"/>
          <p:cNvSpPr>
            <a:spLocks noGrp="1"/>
          </p:cNvSpPr>
          <p:nvPr>
            <p:ph type="ftr" sz="quarter" idx="11"/>
          </p:nvPr>
        </p:nvSpPr>
        <p:spPr/>
        <p:txBody>
          <a:bodyPr/>
          <a:lstStyle/>
          <a:p>
            <a:endParaRPr kumimoji="0" lang="en-US"/>
          </a:p>
        </p:txBody>
      </p:sp>
      <p:sp>
        <p:nvSpPr>
          <p:cNvPr id="7" name="スライド番号プレースホルダ 6"/>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a:t>
            </a:fld>
            <a:endParaRPr kumimoji="0"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6F9B8CD-342D-4579-98EC-A8FD6B7370E1}" type="datetimeFigureOut">
              <a:rPr lang="en-US" smtClean="0"/>
              <a:pPr/>
              <a:t>11/15/2016</a:t>
            </a:fld>
            <a:endParaRPr lang="en-US"/>
          </a:p>
        </p:txBody>
      </p:sp>
      <p:sp>
        <p:nvSpPr>
          <p:cNvPr id="5" name="フッター プレースホルダ 4"/>
          <p:cNvSpPr>
            <a:spLocks noGrp="1"/>
          </p:cNvSpPr>
          <p:nvPr>
            <p:ph type="ftr" sz="quarter" idx="11"/>
          </p:nvPr>
        </p:nvSpPr>
        <p:spPr/>
        <p:txBody>
          <a:bodyPr/>
          <a:lstStyle/>
          <a:p>
            <a:endParaRPr kumimoji="0" lang="en-US"/>
          </a:p>
        </p:txBody>
      </p:sp>
      <p:sp>
        <p:nvSpPr>
          <p:cNvPr id="6" name="スライド番号プレースホルダ 5"/>
          <p:cNvSpPr>
            <a:spLocks noGrp="1"/>
          </p:cNvSpPr>
          <p:nvPr>
            <p:ph type="sldNum" sz="quarter" idx="12"/>
          </p:nvPr>
        </p:nvSpPr>
        <p:spPr/>
        <p:txBody>
          <a:bodyPr/>
          <a:lstStyle/>
          <a:p>
            <a:fld id="{2BBB5E19-F10A-4C2F-BF6F-11C513378A2E}" type="slidenum">
              <a:rPr kumimoji="0" lang="en-US" smtClean="0"/>
              <a:pPr/>
              <a:t>‹#›</a:t>
            </a:fld>
            <a:endParaRPr kumimoji="0"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6F9B8CD-342D-4579-98EC-A8FD6B7370E1}" type="datetimeFigureOut">
              <a:rPr lang="en-US" smtClean="0"/>
              <a:pPr/>
              <a:t>11/15/2016</a:t>
            </a:fld>
            <a:endParaRPr lang="en-US"/>
          </a:p>
        </p:txBody>
      </p:sp>
      <p:sp>
        <p:nvSpPr>
          <p:cNvPr id="5" name="フッター プレースホルダ 4"/>
          <p:cNvSpPr>
            <a:spLocks noGrp="1"/>
          </p:cNvSpPr>
          <p:nvPr>
            <p:ph type="ftr" sz="quarter" idx="11"/>
          </p:nvPr>
        </p:nvSpPr>
        <p:spPr/>
        <p:txBody>
          <a:bodyPr/>
          <a:lstStyle/>
          <a:p>
            <a:endParaRPr kumimoji="0" lang="en-US"/>
          </a:p>
        </p:txBody>
      </p:sp>
      <p:sp>
        <p:nvSpPr>
          <p:cNvPr id="6" name="スライド番号プレースホルダ 5"/>
          <p:cNvSpPr>
            <a:spLocks noGrp="1"/>
          </p:cNvSpPr>
          <p:nvPr>
            <p:ph type="sldNum" sz="quarter" idx="12"/>
          </p:nvPr>
        </p:nvSpPr>
        <p:spPr/>
        <p:txBody>
          <a:bodyPr/>
          <a:lstStyle/>
          <a:p>
            <a:fld id="{2BBB5E19-F10A-4C2F-BF6F-11C513378A2E}" type="slidenum">
              <a:rPr kumimoji="0" lang="en-US" smtClean="0"/>
              <a:pPr/>
              <a:t>‹#›</a:t>
            </a:fld>
            <a:endParaRPr kumimoji="0"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E6F9B8CD-342D-4579-98EC-A8FD6B7370E1}" type="datetimeFigureOut">
              <a:rPr lang="en-US" smtClean="0"/>
              <a:pPr/>
              <a:t>11/15/2016</a:t>
            </a:fld>
            <a:endParaRPr lang="en-US" dirty="0"/>
          </a:p>
        </p:txBody>
      </p:sp>
      <p:sp>
        <p:nvSpPr>
          <p:cNvPr id="5" name="フッター プレースホルダ 4"/>
          <p:cNvSpPr>
            <a:spLocks noGrp="1"/>
          </p:cNvSpPr>
          <p:nvPr>
            <p:ph type="ftr" sz="quarter" idx="11"/>
          </p:nvPr>
        </p:nvSpPr>
        <p:spPr/>
        <p:txBody>
          <a:bodyPr/>
          <a:lstStyle/>
          <a:p>
            <a:endParaRPr kumimoji="0" lang="en-US" dirty="0"/>
          </a:p>
        </p:txBody>
      </p:sp>
      <p:sp>
        <p:nvSpPr>
          <p:cNvPr id="6" name="スライド番号プレースホルダ 5"/>
          <p:cNvSpPr>
            <a:spLocks noGrp="1"/>
          </p:cNvSpPr>
          <p:nvPr>
            <p:ph type="sldNum" sz="quarter" idx="12"/>
          </p:nvPr>
        </p:nvSpPr>
        <p:spPr/>
        <p:txBody>
          <a:bodyPr/>
          <a:lstStyle/>
          <a:p>
            <a:fld id="{2BBB5E19-F10A-4C2F-BF6F-11C513378A2E}" type="slidenum">
              <a:rPr kumimoji="0" lang="en-US" smtClean="0"/>
              <a:pPr/>
              <a:t>‹#›</a:t>
            </a:fld>
            <a:endParaRPr kumimoji="0"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pPr algn="r" eaLnBrk="1" latinLnBrk="0" hangingPunct="1"/>
            <a:fld id="{E6F9B8CD-342D-4579-98EC-A8FD6B7370E1}" type="datetimeFigureOut">
              <a:rPr lang="en-US" smtClean="0"/>
              <a:pPr algn="r" eaLnBrk="1" latinLnBrk="0" hangingPunct="1"/>
              <a:t>11/15/2016</a:t>
            </a:fld>
            <a:endParaRPr lang="en-US"/>
          </a:p>
        </p:txBody>
      </p:sp>
      <p:sp>
        <p:nvSpPr>
          <p:cNvPr id="5" name="フッター プレースホルダ 4"/>
          <p:cNvSpPr>
            <a:spLocks noGrp="1"/>
          </p:cNvSpPr>
          <p:nvPr>
            <p:ph type="ftr" sz="quarter" idx="11"/>
          </p:nvPr>
        </p:nvSpPr>
        <p:spPr/>
        <p:txBody>
          <a:bodyPr/>
          <a:lstStyle/>
          <a:p>
            <a:endParaRPr kumimoji="0" lang="en-US"/>
          </a:p>
        </p:txBody>
      </p:sp>
      <p:sp>
        <p:nvSpPr>
          <p:cNvPr id="6" name="スライド番号プレースホルダ 5"/>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a:t>
            </a:fld>
            <a:endParaRPr kumimoji="0"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E6F9B8CD-342D-4579-98EC-A8FD6B7370E1}" type="datetimeFigureOut">
              <a:rPr lang="en-US" smtClean="0"/>
              <a:pPr/>
              <a:t>11/15/2016</a:t>
            </a:fld>
            <a:endParaRPr lang="en-US"/>
          </a:p>
        </p:txBody>
      </p:sp>
      <p:sp>
        <p:nvSpPr>
          <p:cNvPr id="5" name="フッター プレースホルダ 4"/>
          <p:cNvSpPr>
            <a:spLocks noGrp="1"/>
          </p:cNvSpPr>
          <p:nvPr>
            <p:ph type="ftr" sz="quarter" idx="11"/>
          </p:nvPr>
        </p:nvSpPr>
        <p:spPr/>
        <p:txBody>
          <a:bodyPr/>
          <a:lstStyle/>
          <a:p>
            <a:endParaRPr kumimoji="0" lang="en-US"/>
          </a:p>
        </p:txBody>
      </p:sp>
      <p:sp>
        <p:nvSpPr>
          <p:cNvPr id="6" name="スライド番号プレースホルダ 5"/>
          <p:cNvSpPr>
            <a:spLocks noGrp="1"/>
          </p:cNvSpPr>
          <p:nvPr>
            <p:ph type="sldNum" sz="quarter" idx="12"/>
          </p:nvPr>
        </p:nvSpPr>
        <p:spPr/>
        <p:txBody>
          <a:bodyPr/>
          <a:lstStyle/>
          <a:p>
            <a:fld id="{2BBB5E19-F10A-4C2F-BF6F-11C513378A2E}" type="slidenum">
              <a:rPr kumimoji="0" lang="en-US" smtClean="0"/>
              <a:pPr/>
              <a:t>‹#›</a:t>
            </a:fld>
            <a:endParaRPr kumimoji="0"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E6F9B8CD-342D-4579-98EC-A8FD6B7370E1}" type="datetimeFigureOut">
              <a:rPr lang="en-US" smtClean="0"/>
              <a:pPr/>
              <a:t>11/15/2016</a:t>
            </a:fld>
            <a:endParaRPr lang="en-US"/>
          </a:p>
        </p:txBody>
      </p:sp>
      <p:sp>
        <p:nvSpPr>
          <p:cNvPr id="6" name="フッター プレースホルダ 5"/>
          <p:cNvSpPr>
            <a:spLocks noGrp="1"/>
          </p:cNvSpPr>
          <p:nvPr>
            <p:ph type="ftr" sz="quarter" idx="11"/>
          </p:nvPr>
        </p:nvSpPr>
        <p:spPr/>
        <p:txBody>
          <a:bodyPr/>
          <a:lstStyle/>
          <a:p>
            <a:endParaRPr kumimoji="0" lang="en-US"/>
          </a:p>
        </p:txBody>
      </p:sp>
      <p:sp>
        <p:nvSpPr>
          <p:cNvPr id="7" name="スライド番号プレースホルダ 6"/>
          <p:cNvSpPr>
            <a:spLocks noGrp="1"/>
          </p:cNvSpPr>
          <p:nvPr>
            <p:ph type="sldNum" sz="quarter" idx="12"/>
          </p:nvPr>
        </p:nvSpPr>
        <p:spPr/>
        <p:txBody>
          <a:bodyPr/>
          <a:lstStyle/>
          <a:p>
            <a:fld id="{2BBB5E19-F10A-4C2F-BF6F-11C513378A2E}" type="slidenum">
              <a:rPr kumimoji="0" lang="en-US" smtClean="0"/>
              <a:pPr/>
              <a:t>‹#›</a:t>
            </a:fld>
            <a:endParaRPr kumimoji="0"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E6F9B8CD-342D-4579-98EC-A8FD6B7370E1}" type="datetimeFigureOut">
              <a:rPr lang="en-US" smtClean="0"/>
              <a:pPr/>
              <a:t>11/15/2016</a:t>
            </a:fld>
            <a:endParaRPr lang="en-US"/>
          </a:p>
        </p:txBody>
      </p:sp>
      <p:sp>
        <p:nvSpPr>
          <p:cNvPr id="8" name="フッター プレースホルダ 7"/>
          <p:cNvSpPr>
            <a:spLocks noGrp="1"/>
          </p:cNvSpPr>
          <p:nvPr>
            <p:ph type="ftr" sz="quarter" idx="11"/>
          </p:nvPr>
        </p:nvSpPr>
        <p:spPr/>
        <p:txBody>
          <a:bodyPr/>
          <a:lstStyle/>
          <a:p>
            <a:endParaRPr kumimoji="0" lang="en-US"/>
          </a:p>
        </p:txBody>
      </p:sp>
      <p:sp>
        <p:nvSpPr>
          <p:cNvPr id="9" name="スライド番号プレースホルダ 8"/>
          <p:cNvSpPr>
            <a:spLocks noGrp="1"/>
          </p:cNvSpPr>
          <p:nvPr>
            <p:ph type="sldNum" sz="quarter" idx="12"/>
          </p:nvPr>
        </p:nvSpPr>
        <p:spPr/>
        <p:txBody>
          <a:bodyPr/>
          <a:lstStyle/>
          <a:p>
            <a:fld id="{2BBB5E19-F10A-4C2F-BF6F-11C513378A2E}" type="slidenum">
              <a:rPr kumimoji="0" lang="en-US" smtClean="0"/>
              <a:pPr/>
              <a:t>‹#›</a:t>
            </a:fld>
            <a:endParaRPr kumimoji="0"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pPr algn="r" eaLnBrk="1" latinLnBrk="0" hangingPunct="1"/>
            <a:fld id="{E6F9B8CD-342D-4579-98EC-A8FD6B7370E1}" type="datetimeFigureOut">
              <a:rPr lang="en-US" smtClean="0"/>
              <a:pPr algn="r" eaLnBrk="1" latinLnBrk="0" hangingPunct="1"/>
              <a:t>11/15/2016</a:t>
            </a:fld>
            <a:endParaRPr lang="en-US"/>
          </a:p>
        </p:txBody>
      </p:sp>
      <p:sp>
        <p:nvSpPr>
          <p:cNvPr id="4" name="フッター プレースホルダ 3"/>
          <p:cNvSpPr>
            <a:spLocks noGrp="1"/>
          </p:cNvSpPr>
          <p:nvPr>
            <p:ph type="ftr" sz="quarter" idx="11"/>
          </p:nvPr>
        </p:nvSpPr>
        <p:spPr/>
        <p:txBody>
          <a:bodyPr/>
          <a:lstStyle/>
          <a:p>
            <a:endParaRPr kumimoji="0" lang="en-US"/>
          </a:p>
        </p:txBody>
      </p:sp>
      <p:sp>
        <p:nvSpPr>
          <p:cNvPr id="5" name="スライド番号プレースホルダ 4"/>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a:t>
            </a:fld>
            <a:endParaRPr kumimoji="0"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6F9B8CD-342D-4579-98EC-A8FD6B7370E1}" type="datetimeFigureOut">
              <a:rPr lang="en-US" smtClean="0"/>
              <a:pPr/>
              <a:t>11/15/2016</a:t>
            </a:fld>
            <a:endParaRPr lang="en-US"/>
          </a:p>
        </p:txBody>
      </p:sp>
      <p:sp>
        <p:nvSpPr>
          <p:cNvPr id="3" name="フッター プレースホルダ 2"/>
          <p:cNvSpPr>
            <a:spLocks noGrp="1"/>
          </p:cNvSpPr>
          <p:nvPr>
            <p:ph type="ftr" sz="quarter" idx="11"/>
          </p:nvPr>
        </p:nvSpPr>
        <p:spPr/>
        <p:txBody>
          <a:bodyPr/>
          <a:lstStyle/>
          <a:p>
            <a:endParaRPr kumimoji="0" lang="en-US"/>
          </a:p>
        </p:txBody>
      </p:sp>
      <p:sp>
        <p:nvSpPr>
          <p:cNvPr id="4" name="スライド番号プレースホルダ 3"/>
          <p:cNvSpPr>
            <a:spLocks noGrp="1"/>
          </p:cNvSpPr>
          <p:nvPr>
            <p:ph type="sldNum" sz="quarter" idx="12"/>
          </p:nvPr>
        </p:nvSpPr>
        <p:spPr/>
        <p:txBody>
          <a:bodyPr/>
          <a:lstStyle/>
          <a:p>
            <a:fld id="{2BBB5E19-F10A-4C2F-BF6F-11C513378A2E}" type="slidenum">
              <a:rPr kumimoji="0" lang="en-US" smtClean="0"/>
              <a:pPr/>
              <a:t>‹#›</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2286000" y="2895600"/>
            <a:ext cx="6172200" cy="2053590"/>
          </a:xfrm>
        </p:spPr>
        <p:txBody>
          <a:bodyPr/>
          <a:lstStyle>
            <a:lvl1pPr algn="l">
              <a:buNone/>
              <a:defRPr sz="3000" b="1" cap="small" baseline="0"/>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 テキストの書式設定</a:t>
            </a:r>
          </a:p>
        </p:txBody>
      </p:sp>
      <p:sp>
        <p:nvSpPr>
          <p:cNvPr id="4" name="日付プレースホルダ 3"/>
          <p:cNvSpPr>
            <a:spLocks noGrp="1"/>
          </p:cNvSpPr>
          <p:nvPr>
            <p:ph type="dt" sz="half" idx="10"/>
          </p:nvPr>
        </p:nvSpPr>
        <p:spPr bwMode="auto">
          <a:xfrm rot="5400000">
            <a:off x="7763256" y="1170432"/>
            <a:ext cx="2286000" cy="381000"/>
          </a:xfrm>
        </p:spPr>
        <p:txBody>
          <a:bodyPr/>
          <a:lstStyle/>
          <a:p>
            <a:fld id="{E6F9B8CD-342D-4579-98EC-A8FD6B7370E1}" type="datetimeFigureOut">
              <a:rPr lang="en-US" smtClean="0"/>
              <a:pPr/>
              <a:t>11/15/2016</a:t>
            </a:fld>
            <a:endParaRPr lang="en-US"/>
          </a:p>
        </p:txBody>
      </p:sp>
      <p:sp>
        <p:nvSpPr>
          <p:cNvPr id="5" name="フッター プレースホルダ 4"/>
          <p:cNvSpPr>
            <a:spLocks noGrp="1"/>
          </p:cNvSpPr>
          <p:nvPr>
            <p:ph type="ftr" sz="quarter" idx="11"/>
          </p:nvPr>
        </p:nvSpPr>
        <p:spPr bwMode="auto">
          <a:xfrm rot="5400000">
            <a:off x="7077456" y="4178808"/>
            <a:ext cx="3657600" cy="384048"/>
          </a:xfrm>
        </p:spPr>
        <p:txBody>
          <a:bodyPr/>
          <a:lstStyle/>
          <a:p>
            <a:endParaRPr kumimoji="0" lang="en-US"/>
          </a:p>
        </p:txBody>
      </p:sp>
      <p:sp>
        <p:nvSpPr>
          <p:cNvPr id="9" name="正方形/長方形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正方形/長方形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正方形/長方形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直線コネクタ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直線コネクタ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直線コネクタ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直線コネクタ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直線コネクタ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正方形/長方形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円/楕円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円/楕円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円/楕円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円/楕円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円/楕円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直線コネクタ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スライド番号プレースホルダ 5"/>
          <p:cNvSpPr>
            <a:spLocks noGrp="1"/>
          </p:cNvSpPr>
          <p:nvPr>
            <p:ph type="sldNum" sz="quarter" idx="12"/>
          </p:nvPr>
        </p:nvSpPr>
        <p:spPr bwMode="auto">
          <a:xfrm>
            <a:off x="1340616" y="4928702"/>
            <a:ext cx="609600" cy="517524"/>
          </a:xfrm>
        </p:spPr>
        <p:txBody>
          <a:bodyPr/>
          <a:lstStyle/>
          <a:p>
            <a:fld id="{2BBB5E19-F10A-4C2F-BF6F-11C513378A2E}"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pPr algn="r" eaLnBrk="1" latinLnBrk="0" hangingPunct="1"/>
            <a:fld id="{E6F9B8CD-342D-4579-98EC-A8FD6B7370E1}" type="datetimeFigureOut">
              <a:rPr lang="en-US" smtClean="0"/>
              <a:pPr algn="r" eaLnBrk="1" latinLnBrk="0" hangingPunct="1"/>
              <a:t>11/15/2016</a:t>
            </a:fld>
            <a:endParaRPr lang="en-US" dirty="0"/>
          </a:p>
        </p:txBody>
      </p:sp>
      <p:sp>
        <p:nvSpPr>
          <p:cNvPr id="6" name="フッター プレースホルダ 5"/>
          <p:cNvSpPr>
            <a:spLocks noGrp="1"/>
          </p:cNvSpPr>
          <p:nvPr>
            <p:ph type="ftr" sz="quarter" idx="11"/>
          </p:nvPr>
        </p:nvSpPr>
        <p:spPr/>
        <p:txBody>
          <a:bodyPr/>
          <a:lstStyle/>
          <a:p>
            <a:endParaRPr kumimoji="0" lang="en-US"/>
          </a:p>
        </p:txBody>
      </p:sp>
      <p:sp>
        <p:nvSpPr>
          <p:cNvPr id="7" name="スライド番号プレースホルダ 6"/>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a:t>
            </a:fld>
            <a:endParaRPr kumimoji="0"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pPr algn="r" eaLnBrk="1" latinLnBrk="0" hangingPunct="1"/>
            <a:fld id="{E6F9B8CD-342D-4579-98EC-A8FD6B7370E1}" type="datetimeFigureOut">
              <a:rPr lang="en-US" smtClean="0"/>
              <a:pPr algn="r" eaLnBrk="1" latinLnBrk="0" hangingPunct="1"/>
              <a:t>11/15/2016</a:t>
            </a:fld>
            <a:endParaRPr lang="en-US"/>
          </a:p>
        </p:txBody>
      </p:sp>
      <p:sp>
        <p:nvSpPr>
          <p:cNvPr id="6" name="フッター プレースホルダ 5"/>
          <p:cNvSpPr>
            <a:spLocks noGrp="1"/>
          </p:cNvSpPr>
          <p:nvPr>
            <p:ph type="ftr" sz="quarter" idx="11"/>
          </p:nvPr>
        </p:nvSpPr>
        <p:spPr/>
        <p:txBody>
          <a:bodyPr/>
          <a:lstStyle/>
          <a:p>
            <a:endParaRPr kumimoji="0" lang="en-US"/>
          </a:p>
        </p:txBody>
      </p:sp>
      <p:sp>
        <p:nvSpPr>
          <p:cNvPr id="7" name="スライド番号プレースホルダ 6"/>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a:t>
            </a:fld>
            <a:endParaRPr kumimoji="0"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6F9B8CD-342D-4579-98EC-A8FD6B7370E1}" type="datetimeFigureOut">
              <a:rPr lang="en-US" smtClean="0"/>
              <a:pPr/>
              <a:t>11/15/2016</a:t>
            </a:fld>
            <a:endParaRPr lang="en-US"/>
          </a:p>
        </p:txBody>
      </p:sp>
      <p:sp>
        <p:nvSpPr>
          <p:cNvPr id="5" name="フッター プレースホルダ 4"/>
          <p:cNvSpPr>
            <a:spLocks noGrp="1"/>
          </p:cNvSpPr>
          <p:nvPr>
            <p:ph type="ftr" sz="quarter" idx="11"/>
          </p:nvPr>
        </p:nvSpPr>
        <p:spPr/>
        <p:txBody>
          <a:bodyPr/>
          <a:lstStyle/>
          <a:p>
            <a:endParaRPr kumimoji="0" lang="en-US"/>
          </a:p>
        </p:txBody>
      </p:sp>
      <p:sp>
        <p:nvSpPr>
          <p:cNvPr id="6" name="スライド番号プレースホルダ 5"/>
          <p:cNvSpPr>
            <a:spLocks noGrp="1"/>
          </p:cNvSpPr>
          <p:nvPr>
            <p:ph type="sldNum" sz="quarter" idx="12"/>
          </p:nvPr>
        </p:nvSpPr>
        <p:spPr/>
        <p:txBody>
          <a:bodyPr/>
          <a:lstStyle/>
          <a:p>
            <a:fld id="{2BBB5E19-F10A-4C2F-BF6F-11C513378A2E}" type="slidenum">
              <a:rPr kumimoji="0" lang="en-US" smtClean="0"/>
              <a:pPr/>
              <a:t>‹#›</a:t>
            </a:fld>
            <a:endParaRPr kumimoji="0"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6F9B8CD-342D-4579-98EC-A8FD6B7370E1}" type="datetimeFigureOut">
              <a:rPr lang="en-US" smtClean="0"/>
              <a:pPr/>
              <a:t>11/15/2016</a:t>
            </a:fld>
            <a:endParaRPr lang="en-US"/>
          </a:p>
        </p:txBody>
      </p:sp>
      <p:sp>
        <p:nvSpPr>
          <p:cNvPr id="5" name="フッター プレースホルダ 4"/>
          <p:cNvSpPr>
            <a:spLocks noGrp="1"/>
          </p:cNvSpPr>
          <p:nvPr>
            <p:ph type="ftr" sz="quarter" idx="11"/>
          </p:nvPr>
        </p:nvSpPr>
        <p:spPr/>
        <p:txBody>
          <a:bodyPr/>
          <a:lstStyle/>
          <a:p>
            <a:endParaRPr kumimoji="0" lang="en-US"/>
          </a:p>
        </p:txBody>
      </p:sp>
      <p:sp>
        <p:nvSpPr>
          <p:cNvPr id="6" name="スライド番号プレースホルダ 5"/>
          <p:cNvSpPr>
            <a:spLocks noGrp="1"/>
          </p:cNvSpPr>
          <p:nvPr>
            <p:ph type="sldNum" sz="quarter" idx="12"/>
          </p:nvPr>
        </p:nvSpPr>
        <p:spPr/>
        <p:txBody>
          <a:bodyPr/>
          <a:lstStyle/>
          <a:p>
            <a:fld id="{2BBB5E19-F10A-4C2F-BF6F-11C513378A2E}" type="slidenum">
              <a:rPr kumimoji="0" lang="en-US" smtClean="0"/>
              <a:pPr/>
              <a:t>‹#›</a:t>
            </a:fld>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5" name="日付プレースホルダ 4"/>
          <p:cNvSpPr>
            <a:spLocks noGrp="1"/>
          </p:cNvSpPr>
          <p:nvPr>
            <p:ph type="dt" sz="half" idx="10"/>
          </p:nvPr>
        </p:nvSpPr>
        <p:spPr/>
        <p:txBody>
          <a:bodyPr/>
          <a:lstStyle/>
          <a:p>
            <a:fld id="{E6F9B8CD-342D-4579-98EC-A8FD6B7370E1}" type="datetimeFigureOut">
              <a:rPr lang="en-US" smtClean="0"/>
              <a:pPr/>
              <a:t>11/15/2016</a:t>
            </a:fld>
            <a:endParaRPr lang="en-US"/>
          </a:p>
        </p:txBody>
      </p:sp>
      <p:sp>
        <p:nvSpPr>
          <p:cNvPr id="6" name="フッター プレースホルダ 5"/>
          <p:cNvSpPr>
            <a:spLocks noGrp="1"/>
          </p:cNvSpPr>
          <p:nvPr>
            <p:ph type="ftr" sz="quarter" idx="11"/>
          </p:nvPr>
        </p:nvSpPr>
        <p:spPr/>
        <p:txBody>
          <a:bodyPr/>
          <a:lstStyle/>
          <a:p>
            <a:endParaRPr kumimoji="0" lang="en-US"/>
          </a:p>
        </p:txBody>
      </p:sp>
      <p:sp>
        <p:nvSpPr>
          <p:cNvPr id="7" name="スライド番号プレースホルダ 6"/>
          <p:cNvSpPr>
            <a:spLocks noGrp="1"/>
          </p:cNvSpPr>
          <p:nvPr>
            <p:ph type="sldNum" sz="quarter" idx="12"/>
          </p:nvPr>
        </p:nvSpPr>
        <p:spPr/>
        <p:txBody>
          <a:bodyPr/>
          <a:lstStyle/>
          <a:p>
            <a:fld id="{2BBB5E19-F10A-4C2F-BF6F-11C513378A2E}" type="slidenum">
              <a:rPr kumimoji="0" lang="en-US" smtClean="0"/>
              <a:pPr/>
              <a:t>‹#›</a:t>
            </a:fld>
            <a:endParaRPr kumimoji="0" lang="en-US"/>
          </a:p>
        </p:txBody>
      </p:sp>
      <p:sp>
        <p:nvSpPr>
          <p:cNvPr id="9" name="コンテンツ プレースホルダ 8"/>
          <p:cNvSpPr>
            <a:spLocks noGrp="1"/>
          </p:cNvSpPr>
          <p:nvPr>
            <p:ph sz="quarter" idx="1"/>
          </p:nvPr>
        </p:nvSpPr>
        <p:spPr>
          <a:xfrm>
            <a:off x="457200" y="1600200"/>
            <a:ext cx="3657600" cy="457200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1" name="コンテンツ プレースホルダ 10"/>
          <p:cNvSpPr>
            <a:spLocks noGrp="1"/>
          </p:cNvSpPr>
          <p:nvPr>
            <p:ph sz="quarter" idx="2"/>
          </p:nvPr>
        </p:nvSpPr>
        <p:spPr>
          <a:xfrm>
            <a:off x="4270248" y="1600200"/>
            <a:ext cx="3657600" cy="457200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7543800" cy="1143000"/>
          </a:xfrm>
        </p:spPr>
        <p:txBody>
          <a:bodyPr anchor="b"/>
          <a:lstStyle>
            <a:lvl1pPr>
              <a:defRPr/>
            </a:lvl1pPr>
          </a:lstStyle>
          <a:p>
            <a:r>
              <a:rPr kumimoji="0" lang="ja-JP" altLang="en-US" smtClean="0"/>
              <a:t>マスタ タイトルの書式設定</a:t>
            </a:r>
            <a:endParaRPr kumimoji="0" lang="en-US"/>
          </a:p>
        </p:txBody>
      </p:sp>
      <p:sp>
        <p:nvSpPr>
          <p:cNvPr id="7" name="日付プレースホルダ 6"/>
          <p:cNvSpPr>
            <a:spLocks noGrp="1"/>
          </p:cNvSpPr>
          <p:nvPr>
            <p:ph type="dt" sz="half" idx="10"/>
          </p:nvPr>
        </p:nvSpPr>
        <p:spPr/>
        <p:txBody>
          <a:bodyPr/>
          <a:lstStyle/>
          <a:p>
            <a:fld id="{E6F9B8CD-342D-4579-98EC-A8FD6B7370E1}" type="datetimeFigureOut">
              <a:rPr lang="en-US" smtClean="0"/>
              <a:pPr/>
              <a:t>11/15/2016</a:t>
            </a:fld>
            <a:endParaRPr lang="en-US"/>
          </a:p>
        </p:txBody>
      </p:sp>
      <p:sp>
        <p:nvSpPr>
          <p:cNvPr id="8" name="フッター プレースホルダ 7"/>
          <p:cNvSpPr>
            <a:spLocks noGrp="1"/>
          </p:cNvSpPr>
          <p:nvPr>
            <p:ph type="ftr" sz="quarter" idx="11"/>
          </p:nvPr>
        </p:nvSpPr>
        <p:spPr/>
        <p:txBody>
          <a:bodyPr/>
          <a:lstStyle/>
          <a:p>
            <a:endParaRPr kumimoji="0" lang="en-US"/>
          </a:p>
        </p:txBody>
      </p:sp>
      <p:sp>
        <p:nvSpPr>
          <p:cNvPr id="9" name="スライド番号プレースホルダ 8"/>
          <p:cNvSpPr>
            <a:spLocks noGrp="1"/>
          </p:cNvSpPr>
          <p:nvPr>
            <p:ph type="sldNum" sz="quarter" idx="12"/>
          </p:nvPr>
        </p:nvSpPr>
        <p:spPr/>
        <p:txBody>
          <a:bodyPr/>
          <a:lstStyle/>
          <a:p>
            <a:fld id="{2BBB5E19-F10A-4C2F-BF6F-11C513378A2E}" type="slidenum">
              <a:rPr kumimoji="0" lang="en-US" smtClean="0"/>
              <a:pPr/>
              <a:t>‹#›</a:t>
            </a:fld>
            <a:endParaRPr kumimoji="0" lang="en-US"/>
          </a:p>
        </p:txBody>
      </p:sp>
      <p:sp>
        <p:nvSpPr>
          <p:cNvPr id="11" name="コンテンツ プレースホルダ 10"/>
          <p:cNvSpPr>
            <a:spLocks noGrp="1"/>
          </p:cNvSpPr>
          <p:nvPr>
            <p:ph sz="quarter" idx="2"/>
          </p:nvPr>
        </p:nvSpPr>
        <p:spPr>
          <a:xfrm>
            <a:off x="457200" y="2362200"/>
            <a:ext cx="3657600" cy="388620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 12"/>
          <p:cNvSpPr>
            <a:spLocks noGrp="1"/>
          </p:cNvSpPr>
          <p:nvPr>
            <p:ph sz="quarter" idx="4"/>
          </p:nvPr>
        </p:nvSpPr>
        <p:spPr>
          <a:xfrm>
            <a:off x="4371975" y="2362200"/>
            <a:ext cx="3657600" cy="388620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2" name="テキスト プレースホルダ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ja-JP" altLang="en-US" smtClean="0"/>
              <a:t>マスタ テキストの書式設定</a:t>
            </a:r>
          </a:p>
        </p:txBody>
      </p:sp>
      <p:sp>
        <p:nvSpPr>
          <p:cNvPr id="14" name="テキスト プレースホルダ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ja-JP" altLang="en-US" smtClean="0"/>
              <a:t>マスタ テキストの書式設定</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6" name="日付プレースホルダ 5"/>
          <p:cNvSpPr>
            <a:spLocks noGrp="1"/>
          </p:cNvSpPr>
          <p:nvPr>
            <p:ph type="dt" sz="half" idx="10"/>
          </p:nvPr>
        </p:nvSpPr>
        <p:spPr/>
        <p:txBody>
          <a:bodyPr rtlCol="0"/>
          <a:lstStyle/>
          <a:p>
            <a:pPr algn="r" eaLnBrk="1" latinLnBrk="0" hangingPunct="1"/>
            <a:fld id="{E6F9B8CD-342D-4579-98EC-A8FD6B7370E1}" type="datetimeFigureOut">
              <a:rPr lang="en-US" smtClean="0"/>
              <a:pPr algn="r" eaLnBrk="1" latinLnBrk="0" hangingPunct="1"/>
              <a:t>11/15/2016</a:t>
            </a:fld>
            <a:endParaRPr lang="en-US"/>
          </a:p>
        </p:txBody>
      </p:sp>
      <p:sp>
        <p:nvSpPr>
          <p:cNvPr id="7" name="スライド番号プレースホルダ 6"/>
          <p:cNvSpPr>
            <a:spLocks noGrp="1"/>
          </p:cNvSpPr>
          <p:nvPr>
            <p:ph type="sldNum" sz="quarter" idx="11"/>
          </p:nvPr>
        </p:nvSpPr>
        <p:spPr/>
        <p:txBody>
          <a:bodyPr rtlCol="0"/>
          <a:lstStyle/>
          <a:p>
            <a:pPr algn="ctr" eaLnBrk="1" latinLnBrk="0" hangingPunct="1"/>
            <a:fld id="{2BBB5E19-F10A-4C2F-BF6F-11C513378A2E}" type="slidenum">
              <a:rPr kumimoji="0" lang="en-US" smtClean="0"/>
              <a:pPr algn="ctr" eaLnBrk="1" latinLnBrk="0" hangingPunct="1"/>
              <a:t>‹#›</a:t>
            </a:fld>
            <a:endParaRPr kumimoji="0" lang="en-US"/>
          </a:p>
        </p:txBody>
      </p:sp>
      <p:sp>
        <p:nvSpPr>
          <p:cNvPr id="8" name="フッター プレースホルダ 7"/>
          <p:cNvSpPr>
            <a:spLocks noGrp="1"/>
          </p:cNvSpPr>
          <p:nvPr>
            <p:ph type="ftr" sz="quarter" idx="12"/>
          </p:nvPr>
        </p:nvSpPr>
        <p:spPr/>
        <p:txBody>
          <a:bodyPr rtlCol="0"/>
          <a:lstStyle/>
          <a:p>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6F9B8CD-342D-4579-98EC-A8FD6B7370E1}" type="datetimeFigureOut">
              <a:rPr lang="en-US" smtClean="0"/>
              <a:pPr/>
              <a:t>11/15/2016</a:t>
            </a:fld>
            <a:endParaRPr lang="en-US"/>
          </a:p>
        </p:txBody>
      </p:sp>
      <p:sp>
        <p:nvSpPr>
          <p:cNvPr id="3" name="フッター プレースホルダ 2"/>
          <p:cNvSpPr>
            <a:spLocks noGrp="1"/>
          </p:cNvSpPr>
          <p:nvPr>
            <p:ph type="ftr" sz="quarter" idx="11"/>
          </p:nvPr>
        </p:nvSpPr>
        <p:spPr/>
        <p:txBody>
          <a:bodyPr/>
          <a:lstStyle/>
          <a:p>
            <a:endParaRPr kumimoji="0" lang="en-US"/>
          </a:p>
        </p:txBody>
      </p:sp>
      <p:sp>
        <p:nvSpPr>
          <p:cNvPr id="4" name="スライド番号プレースホルダ 3"/>
          <p:cNvSpPr>
            <a:spLocks noGrp="1"/>
          </p:cNvSpPr>
          <p:nvPr>
            <p:ph type="sldNum" sz="quarter" idx="12"/>
          </p:nvPr>
        </p:nvSpPr>
        <p:spPr/>
        <p:txBody>
          <a:bodyPr/>
          <a:lstStyle/>
          <a:p>
            <a:fld id="{2BBB5E19-F10A-4C2F-BF6F-11C513378A2E}" type="slidenum">
              <a:rPr kumimoji="0" lang="en-US" smtClean="0"/>
              <a:pPr/>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bg>
      <p:bgRef idx="1001">
        <a:schemeClr val="bg1"/>
      </p:bgRef>
    </p:bg>
    <p:spTree>
      <p:nvGrpSpPr>
        <p:cNvPr id="1" name=""/>
        <p:cNvGrpSpPr/>
        <p:nvPr/>
      </p:nvGrpSpPr>
      <p:grpSpPr>
        <a:xfrm>
          <a:off x="0" y="0"/>
          <a:ext cx="0" cy="0"/>
          <a:chOff x="0" y="0"/>
          <a:chExt cx="0" cy="0"/>
        </a:xfrm>
      </p:grpSpPr>
      <p:sp>
        <p:nvSpPr>
          <p:cNvPr id="10" name="直線コネクタ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タイトル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 テキストの書式設定</a:t>
            </a:r>
          </a:p>
        </p:txBody>
      </p:sp>
      <p:sp>
        <p:nvSpPr>
          <p:cNvPr id="8" name="直線コネクタ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直線コネクタ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直線コネクタ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正方形/長方形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直線コネクタ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円/楕円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コンテンツ プレースホルダ 17"/>
          <p:cNvSpPr>
            <a:spLocks noGrp="1"/>
          </p:cNvSpPr>
          <p:nvPr>
            <p:ph sz="quarter" idx="1"/>
          </p:nvPr>
        </p:nvSpPr>
        <p:spPr>
          <a:xfrm>
            <a:off x="304800" y="274320"/>
            <a:ext cx="5638800" cy="6327648"/>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21" name="日付プレースホルダ 20"/>
          <p:cNvSpPr>
            <a:spLocks noGrp="1"/>
          </p:cNvSpPr>
          <p:nvPr>
            <p:ph type="dt" sz="half" idx="14"/>
          </p:nvPr>
        </p:nvSpPr>
        <p:spPr/>
        <p:txBody>
          <a:bodyPr rtlCol="0"/>
          <a:lstStyle/>
          <a:p>
            <a:pPr algn="r" eaLnBrk="1" latinLnBrk="0" hangingPunct="1"/>
            <a:fld id="{E6F9B8CD-342D-4579-98EC-A8FD6B7370E1}" type="datetimeFigureOut">
              <a:rPr lang="en-US" smtClean="0"/>
              <a:pPr algn="r" eaLnBrk="1" latinLnBrk="0" hangingPunct="1"/>
              <a:t>11/15/2016</a:t>
            </a:fld>
            <a:endParaRPr lang="en-US" dirty="0"/>
          </a:p>
        </p:txBody>
      </p:sp>
      <p:sp>
        <p:nvSpPr>
          <p:cNvPr id="22" name="スライド番号プレースホルダ 21"/>
          <p:cNvSpPr>
            <a:spLocks noGrp="1"/>
          </p:cNvSpPr>
          <p:nvPr>
            <p:ph type="sldNum" sz="quarter" idx="15"/>
          </p:nvPr>
        </p:nvSpPr>
        <p:spPr/>
        <p:txBody>
          <a:bodyPr rtlCol="0"/>
          <a:lstStyle/>
          <a:p>
            <a:pPr algn="ctr" eaLnBrk="1" latinLnBrk="0" hangingPunct="1"/>
            <a:fld id="{2BBB5E19-F10A-4C2F-BF6F-11C513378A2E}" type="slidenum">
              <a:rPr kumimoji="0" lang="en-US" smtClean="0"/>
              <a:pPr algn="ctr" eaLnBrk="1" latinLnBrk="0" hangingPunct="1"/>
              <a:t>‹#›</a:t>
            </a:fld>
            <a:endParaRPr kumimoji="0" lang="en-US"/>
          </a:p>
        </p:txBody>
      </p:sp>
      <p:sp>
        <p:nvSpPr>
          <p:cNvPr id="23" name="フッター プレースホルダ 22"/>
          <p:cNvSpPr>
            <a:spLocks noGrp="1"/>
          </p:cNvSpPr>
          <p:nvPr>
            <p:ph type="ftr" sz="quarter" idx="16"/>
          </p:nvPr>
        </p:nvSpPr>
        <p:spPr/>
        <p:txBody>
          <a:bodyPr rtlCol="0"/>
          <a:lstStyle/>
          <a:p>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直線コネクタ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円/楕円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タイトル 1"/>
          <p:cNvSpPr>
            <a:spLocks noGrp="1"/>
          </p:cNvSpPr>
          <p:nvPr>
            <p:ph type="title"/>
          </p:nvPr>
        </p:nvSpPr>
        <p:spPr>
          <a:xfrm rot="5400000">
            <a:off x="3350133" y="3200400"/>
            <a:ext cx="6309360" cy="457200"/>
          </a:xfrm>
        </p:spPr>
        <p:txBody>
          <a:bodyPr anchor="b"/>
          <a:lstStyle>
            <a:lvl1pPr algn="l">
              <a:buNone/>
              <a:defRPr sz="2000" b="1"/>
            </a:lvl1pPr>
          </a:lstStyle>
          <a:p>
            <a:r>
              <a:rPr kumimoji="0" lang="ja-JP" altLang="en-US" smtClean="0"/>
              <a:t>マスタ タイトルの書式設定</a:t>
            </a:r>
            <a:endParaRPr kumimoji="0" lang="en-US"/>
          </a:p>
        </p:txBody>
      </p:sp>
      <p:sp>
        <p:nvSpPr>
          <p:cNvPr id="3" name="図プレースホルダ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ja-JP" altLang="en-US" smtClean="0"/>
              <a:t>アイコンをクリックして図を追加</a:t>
            </a:r>
            <a:endParaRPr kumimoji="0" lang="en-US" dirty="0"/>
          </a:p>
        </p:txBody>
      </p:sp>
      <p:sp>
        <p:nvSpPr>
          <p:cNvPr id="4" name="テキスト プレースホルダ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ja-JP" altLang="en-US" smtClean="0"/>
              <a:t>マスタ テキストの書式設定</a:t>
            </a:r>
          </a:p>
        </p:txBody>
      </p:sp>
      <p:sp>
        <p:nvSpPr>
          <p:cNvPr id="10" name="直線コネクタ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正方形/長方形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直線コネクタ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直線コネクタ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直線コネクタ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日付プレースホルダ 16"/>
          <p:cNvSpPr>
            <a:spLocks noGrp="1"/>
          </p:cNvSpPr>
          <p:nvPr>
            <p:ph type="dt" sz="half" idx="10"/>
          </p:nvPr>
        </p:nvSpPr>
        <p:spPr/>
        <p:txBody>
          <a:bodyPr rtlCol="0"/>
          <a:lstStyle/>
          <a:p>
            <a:pPr algn="r" eaLnBrk="1" latinLnBrk="0" hangingPunct="1"/>
            <a:fld id="{E6F9B8CD-342D-4579-98EC-A8FD6B7370E1}" type="datetimeFigureOut">
              <a:rPr lang="en-US" smtClean="0"/>
              <a:pPr algn="r" eaLnBrk="1" latinLnBrk="0" hangingPunct="1"/>
              <a:t>11/15/2016</a:t>
            </a:fld>
            <a:endParaRPr lang="en-US"/>
          </a:p>
        </p:txBody>
      </p:sp>
      <p:sp>
        <p:nvSpPr>
          <p:cNvPr id="18" name="スライド番号プレースホルダ 17"/>
          <p:cNvSpPr>
            <a:spLocks noGrp="1"/>
          </p:cNvSpPr>
          <p:nvPr>
            <p:ph type="sldNum" sz="quarter" idx="11"/>
          </p:nvPr>
        </p:nvSpPr>
        <p:spPr/>
        <p:txBody>
          <a:bodyPr rtlCol="0"/>
          <a:lstStyle/>
          <a:p>
            <a:pPr algn="ctr" eaLnBrk="1" latinLnBrk="0" hangingPunct="1"/>
            <a:fld id="{2BBB5E19-F10A-4C2F-BF6F-11C513378A2E}" type="slidenum">
              <a:rPr kumimoji="0" lang="en-US" smtClean="0"/>
              <a:pPr algn="ctr" eaLnBrk="1" latinLnBrk="0" hangingPunct="1"/>
              <a:t>‹#›</a:t>
            </a:fld>
            <a:endParaRPr kumimoji="0" lang="en-US"/>
          </a:p>
        </p:txBody>
      </p:sp>
      <p:sp>
        <p:nvSpPr>
          <p:cNvPr id="21" name="フッター プレースホルダ 20"/>
          <p:cNvSpPr>
            <a:spLocks noGrp="1"/>
          </p:cNvSpPr>
          <p:nvPr>
            <p:ph type="ftr" sz="quarter" idx="12"/>
          </p:nvPr>
        </p:nvSpPr>
        <p:spPr/>
        <p:txBody>
          <a:bodyPr rtlCol="0"/>
          <a:lstStyle/>
          <a:p>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直線コネクタ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タイトル プレースホルダ 21"/>
          <p:cNvSpPr>
            <a:spLocks noGrp="1"/>
          </p:cNvSpPr>
          <p:nvPr>
            <p:ph type="title"/>
          </p:nvPr>
        </p:nvSpPr>
        <p:spPr>
          <a:xfrm>
            <a:off x="457200" y="274638"/>
            <a:ext cx="7467600" cy="1143000"/>
          </a:xfrm>
          <a:prstGeom prst="rect">
            <a:avLst/>
          </a:prstGeom>
        </p:spPr>
        <p:txBody>
          <a:bodyPr vert="horz" anchor="b">
            <a:normAutofit/>
          </a:bodyPr>
          <a:lstStyle/>
          <a:p>
            <a:r>
              <a:rPr kumimoji="0" lang="ja-JP" altLang="en-US" smtClean="0"/>
              <a:t>マスタ タイトルの書式設定</a:t>
            </a:r>
            <a:endParaRPr kumimoji="0" lang="en-US"/>
          </a:p>
        </p:txBody>
      </p:sp>
      <p:sp>
        <p:nvSpPr>
          <p:cNvPr id="13" name="テキスト プレースホルダ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ja-JP" altLang="en-US" smtClean="0"/>
              <a:t>マスタ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algn="r" eaLnBrk="1" latinLnBrk="0" hangingPunct="1"/>
            <a:fld id="{E6F9B8CD-342D-4579-98EC-A8FD6B7370E1}" type="datetimeFigureOut">
              <a:rPr lang="en-US" smtClean="0"/>
              <a:pPr algn="r" eaLnBrk="1" latinLnBrk="0" hangingPunct="1"/>
              <a:t>11/15/2016</a:t>
            </a:fld>
            <a:endParaRPr lang="en-US" dirty="0">
              <a:solidFill>
                <a:schemeClr val="tx2"/>
              </a:solidFill>
            </a:endParaRPr>
          </a:p>
        </p:txBody>
      </p:sp>
      <p:sp>
        <p:nvSpPr>
          <p:cNvPr id="3" name="フッター プレースホルダ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algn="l" eaLnBrk="1" latinLnBrk="0" hangingPunct="1"/>
            <a:endParaRPr kumimoji="0" lang="en-US" dirty="0">
              <a:solidFill>
                <a:schemeClr val="tx2"/>
              </a:solidFill>
            </a:endParaRPr>
          </a:p>
        </p:txBody>
      </p:sp>
      <p:sp>
        <p:nvSpPr>
          <p:cNvPr id="7" name="直線コネクタ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直線コネクタ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正方形/長方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直線コネクタ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円/楕円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スライド番号プレースホルダ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1"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1"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1"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1"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1"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1"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1"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1"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1"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1" sz="1400" kern="1200" baseline="0">
          <a:solidFill>
            <a:schemeClr val="tx2"/>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eaLnBrk="1" latinLnBrk="0" hangingPunct="1"/>
            <a:fld id="{E6F9B8CD-342D-4579-98EC-A8FD6B7370E1}" type="datetimeFigureOut">
              <a:rPr lang="en-US" smtClean="0"/>
              <a:pPr algn="r" eaLnBrk="1" latinLnBrk="0" hangingPunct="1"/>
              <a:t>11/15/2016</a:t>
            </a:fld>
            <a:endParaRPr lang="en-US" dirty="0">
              <a:solidFill>
                <a:schemeClr val="tx2"/>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eaLnBrk="1" latinLnBrk="0" hangingPunct="1"/>
            <a:endParaRPr kumimoji="0" lang="en-US" dirty="0">
              <a:solidFill>
                <a:schemeClr val="tx2"/>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eaLnBrk="1" latinLnBrk="0" hangingPunct="1"/>
            <a:fld id="{E6F9B8CD-342D-4579-98EC-A8FD6B7370E1}" type="datetimeFigureOut">
              <a:rPr lang="en-US" smtClean="0"/>
              <a:pPr algn="r" eaLnBrk="1" latinLnBrk="0" hangingPunct="1"/>
              <a:t>11/15/2016</a:t>
            </a:fld>
            <a:endParaRPr lang="en-US" dirty="0">
              <a:solidFill>
                <a:schemeClr val="tx2"/>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eaLnBrk="1" latinLnBrk="0" hangingPunct="1"/>
            <a:endParaRPr kumimoji="0" lang="en-US" dirty="0">
              <a:solidFill>
                <a:schemeClr val="tx2"/>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hyperlink" Target="http://upload.wikimedia.org/wikipedia/commons/a/ab/Mastaba-faraoun-3.jpg" TargetMode="External"/><Relationship Id="rId7"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4.xml"/><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24.xml"/><Relationship Id="rId5" Type="http://schemas.openxmlformats.org/officeDocument/2006/relationships/image" Target="../media/image51.jpeg"/><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8.gif"/></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24.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286000" y="476672"/>
            <a:ext cx="6606480" cy="4104456"/>
          </a:xfrm>
        </p:spPr>
        <p:txBody>
          <a:bodyPr>
            <a:normAutofit/>
          </a:bodyPr>
          <a:lstStyle/>
          <a:p>
            <a:r>
              <a:rPr lang="en-US" altLang="ja-JP" sz="4000" u="sng" dirty="0" smtClean="0">
                <a:solidFill>
                  <a:schemeClr val="accent3">
                    <a:lumMod val="60000"/>
                    <a:lumOff val="40000"/>
                  </a:schemeClr>
                </a:solidFill>
              </a:rPr>
              <a:t>Great Pyramid of Giza and the </a:t>
            </a:r>
            <a:r>
              <a:rPr lang="en-US" altLang="ja-JP" sz="4000" u="sng" dirty="0" err="1" smtClean="0">
                <a:solidFill>
                  <a:schemeClr val="accent3">
                    <a:lumMod val="60000"/>
                    <a:lumOff val="40000"/>
                  </a:schemeClr>
                </a:solidFill>
              </a:rPr>
              <a:t>Aseismatic</a:t>
            </a:r>
            <a:r>
              <a:rPr lang="en-US" altLang="ja-JP" sz="4000" u="sng" dirty="0" smtClean="0">
                <a:solidFill>
                  <a:schemeClr val="accent3">
                    <a:lumMod val="60000"/>
                    <a:lumOff val="40000"/>
                  </a:schemeClr>
                </a:solidFill>
              </a:rPr>
              <a:t> Structure: Potential of </a:t>
            </a:r>
            <a:r>
              <a:rPr lang="en-US" altLang="ja-JP" sz="4000" u="sng" dirty="0" err="1" smtClean="0">
                <a:solidFill>
                  <a:schemeClr val="accent3">
                    <a:lumMod val="60000"/>
                    <a:lumOff val="40000"/>
                  </a:schemeClr>
                </a:solidFill>
              </a:rPr>
              <a:t>Muography</a:t>
            </a:r>
            <a:r>
              <a:rPr lang="en-US" altLang="ja-JP" sz="4000" u="sng" dirty="0" smtClean="0">
                <a:solidFill>
                  <a:schemeClr val="accent3">
                    <a:lumMod val="60000"/>
                    <a:lumOff val="40000"/>
                  </a:schemeClr>
                </a:solidFill>
              </a:rPr>
              <a:t> </a:t>
            </a:r>
            <a:r>
              <a:rPr lang="en-US" altLang="ja-JP" sz="4000" dirty="0" smtClean="0">
                <a:solidFill>
                  <a:schemeClr val="accent1">
                    <a:lumMod val="75000"/>
                  </a:schemeClr>
                </a:solidFill>
              </a:rPr>
              <a:t/>
            </a:r>
            <a:br>
              <a:rPr lang="en-US" altLang="ja-JP" sz="4000" dirty="0" smtClean="0">
                <a:solidFill>
                  <a:schemeClr val="accent1">
                    <a:lumMod val="75000"/>
                  </a:schemeClr>
                </a:solidFill>
              </a:rPr>
            </a:br>
            <a:r>
              <a:rPr lang="en-US" altLang="ja-JP" sz="4000" dirty="0" smtClean="0"/>
              <a:t/>
            </a:r>
            <a:br>
              <a:rPr lang="en-US" altLang="ja-JP" sz="4000" dirty="0" smtClean="0"/>
            </a:br>
            <a:r>
              <a:rPr lang="en-US" altLang="ja-JP" dirty="0" smtClean="0"/>
              <a:t> </a:t>
            </a:r>
            <a:r>
              <a:rPr lang="en-US" altLang="ja-JP" dirty="0" err="1" smtClean="0"/>
              <a:t>Michinori</a:t>
            </a:r>
            <a:r>
              <a:rPr lang="en-US" altLang="ja-JP" dirty="0" smtClean="0"/>
              <a:t> </a:t>
            </a:r>
            <a:r>
              <a:rPr lang="en-US" altLang="ja-JP" dirty="0" err="1" smtClean="0"/>
              <a:t>Ohshiro</a:t>
            </a:r>
            <a:r>
              <a:rPr lang="en-US" altLang="ja-JP" dirty="0" smtClean="0"/>
              <a:t> (Komazawa University, Japan)</a:t>
            </a:r>
            <a:endParaRPr kumimoji="1" lang="ja-JP"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C:\Users\MICHINORI OHSHIRO\Pictures\マイ スキャン\2013-02 (2月)\スキャン0050.jpg"/>
          <p:cNvPicPr/>
          <p:nvPr/>
        </p:nvPicPr>
        <p:blipFill>
          <a:blip r:embed="rId3" cstate="print"/>
          <a:srcRect/>
          <a:stretch>
            <a:fillRect/>
          </a:stretch>
        </p:blipFill>
        <p:spPr bwMode="auto">
          <a:xfrm>
            <a:off x="1619672" y="809328"/>
            <a:ext cx="5832648" cy="6048672"/>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6876256" y="1628800"/>
            <a:ext cx="1288271" cy="1584176"/>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683568" y="2132856"/>
            <a:ext cx="1224136" cy="1573889"/>
          </a:xfrm>
          <a:prstGeom prst="rect">
            <a:avLst/>
          </a:prstGeom>
          <a:noFill/>
          <a:ln w="9525">
            <a:noFill/>
            <a:miter lim="800000"/>
            <a:headEnd/>
            <a:tailEnd/>
          </a:ln>
        </p:spPr>
      </p:pic>
      <p:pic>
        <p:nvPicPr>
          <p:cNvPr id="7" name="Picture 2"/>
          <p:cNvPicPr>
            <a:picLocks noChangeAspect="1" noChangeArrowheads="1"/>
          </p:cNvPicPr>
          <p:nvPr/>
        </p:nvPicPr>
        <p:blipFill>
          <a:blip r:embed="rId6" cstate="print"/>
          <a:srcRect/>
          <a:stretch>
            <a:fillRect/>
          </a:stretch>
        </p:blipFill>
        <p:spPr bwMode="auto">
          <a:xfrm>
            <a:off x="1619672" y="0"/>
            <a:ext cx="1152128" cy="1417749"/>
          </a:xfrm>
          <a:prstGeom prst="rect">
            <a:avLst/>
          </a:prstGeom>
          <a:noFill/>
          <a:ln w="9525">
            <a:noFill/>
            <a:miter lim="800000"/>
            <a:headEnd/>
            <a:tailEnd/>
          </a:ln>
        </p:spPr>
      </p:pic>
    </p:spTree>
    <p:extLst>
      <p:ext uri="{BB962C8B-B14F-4D97-AF65-F5344CB8AC3E}">
        <p14:creationId xmlns:p14="http://schemas.microsoft.com/office/powerpoint/2010/main" val="18929423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C:\Users\MICHINORI OHSHIRO\Pictures\マイ スキャン\2013-02 (2月)\スキャン0103.jpg"/>
          <p:cNvPicPr/>
          <p:nvPr/>
        </p:nvPicPr>
        <p:blipFill>
          <a:blip r:embed="rId3" cstate="print"/>
          <a:srcRect/>
          <a:stretch>
            <a:fillRect/>
          </a:stretch>
        </p:blipFill>
        <p:spPr bwMode="auto">
          <a:xfrm>
            <a:off x="0" y="0"/>
            <a:ext cx="3779912" cy="4896544"/>
          </a:xfrm>
          <a:prstGeom prst="rect">
            <a:avLst/>
          </a:prstGeom>
          <a:noFill/>
          <a:ln w="9525">
            <a:noFill/>
            <a:miter lim="800000"/>
            <a:headEnd/>
            <a:tailEnd/>
          </a:ln>
        </p:spPr>
      </p:pic>
      <p:pic>
        <p:nvPicPr>
          <p:cNvPr id="5" name="図 4" descr="C:\Users\MICHINORI OHSHIRO\Pictures\マイ スキャン\2013-02 (2月)\スキャン0120.jpg"/>
          <p:cNvPicPr/>
          <p:nvPr/>
        </p:nvPicPr>
        <p:blipFill>
          <a:blip r:embed="rId4" cstate="print"/>
          <a:srcRect/>
          <a:stretch>
            <a:fillRect/>
          </a:stretch>
        </p:blipFill>
        <p:spPr bwMode="auto">
          <a:xfrm>
            <a:off x="5292080" y="0"/>
            <a:ext cx="3995937" cy="6858000"/>
          </a:xfrm>
          <a:prstGeom prst="rect">
            <a:avLst/>
          </a:prstGeom>
          <a:noFill/>
          <a:ln w="9525">
            <a:noFill/>
            <a:miter lim="800000"/>
            <a:headEnd/>
            <a:tailEnd/>
          </a:ln>
        </p:spPr>
      </p:pic>
      <p:pic>
        <p:nvPicPr>
          <p:cNvPr id="6" name="図 5" descr="C:\Users\MICHINORI OHSHIRO\Pictures\マイ スキャン\2013-02 (2月)\スキャン0092.jpg"/>
          <p:cNvPicPr/>
          <p:nvPr/>
        </p:nvPicPr>
        <p:blipFill>
          <a:blip r:embed="rId5" cstate="print"/>
          <a:srcRect/>
          <a:stretch>
            <a:fillRect/>
          </a:stretch>
        </p:blipFill>
        <p:spPr bwMode="auto">
          <a:xfrm>
            <a:off x="179512" y="4653136"/>
            <a:ext cx="4464496" cy="2204864"/>
          </a:xfrm>
          <a:prstGeom prst="rect">
            <a:avLst/>
          </a:prstGeom>
          <a:noFill/>
          <a:ln w="9525">
            <a:noFill/>
            <a:miter lim="800000"/>
            <a:headEnd/>
            <a:tailEnd/>
          </a:ln>
        </p:spPr>
      </p:pic>
      <p:sp>
        <p:nvSpPr>
          <p:cNvPr id="7" name="正方形/長方形 6"/>
          <p:cNvSpPr/>
          <p:nvPr/>
        </p:nvSpPr>
        <p:spPr>
          <a:xfrm>
            <a:off x="1259632" y="1484784"/>
            <a:ext cx="7344816" cy="3046988"/>
          </a:xfrm>
          <a:prstGeom prst="rect">
            <a:avLst/>
          </a:prstGeom>
        </p:spPr>
        <p:txBody>
          <a:bodyPr wrap="square">
            <a:spAutoFit/>
          </a:bodyPr>
          <a:lstStyle/>
          <a:p>
            <a:r>
              <a:rPr kumimoji="1" lang="en-US" altLang="ja-JP" sz="3200" b="1" u="sng"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My final goal is not only to find the mummies and the treasures of pharaohs and undiscovered space, but also to unveil the secret of the </a:t>
            </a:r>
            <a:r>
              <a:rPr kumimoji="1" lang="en-US" altLang="ja-JP" sz="3200" b="1" u="sng"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Aseismic</a:t>
            </a:r>
            <a:r>
              <a:rPr kumimoji="1" lang="en-US" altLang="ja-JP" sz="3200" b="1" u="sng"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ja-JP" sz="32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earthquake-proof structures</a:t>
            </a:r>
            <a:r>
              <a:rPr kumimoji="1" lang="en-US" altLang="ja-JP" sz="3200" b="1" u="sng"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structure of the Great Pyramid of Giza, Khufu. </a:t>
            </a:r>
            <a:endParaRPr kumimoji="1" lang="ja-JP" altLang="en-US" sz="3200" b="1" u="sng"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004"/>
          <p:cNvPicPr>
            <a:picLocks noChangeAspect="1" noChangeArrowheads="1"/>
          </p:cNvPicPr>
          <p:nvPr/>
        </p:nvPicPr>
        <p:blipFill>
          <a:blip r:embed="rId3" cstate="print"/>
          <a:srcRect/>
          <a:stretch>
            <a:fillRect/>
          </a:stretch>
        </p:blipFill>
        <p:spPr bwMode="auto">
          <a:xfrm>
            <a:off x="1043608" y="1903743"/>
            <a:ext cx="6948264" cy="4954257"/>
          </a:xfrm>
          <a:prstGeom prst="rect">
            <a:avLst/>
          </a:prstGeom>
          <a:noFill/>
        </p:spPr>
      </p:pic>
      <p:sp>
        <p:nvSpPr>
          <p:cNvPr id="5" name="正方形/長方形 4"/>
          <p:cNvSpPr/>
          <p:nvPr/>
        </p:nvSpPr>
        <p:spPr>
          <a:xfrm>
            <a:off x="323528" y="116632"/>
            <a:ext cx="8496944" cy="3046988"/>
          </a:xfrm>
          <a:prstGeom prst="rect">
            <a:avLst/>
          </a:prstGeom>
        </p:spPr>
        <p:txBody>
          <a:bodyPr wrap="square">
            <a:spAutoFit/>
          </a:bodyPr>
          <a:lstStyle/>
          <a:p>
            <a:r>
              <a:rPr lang="en-US" altLang="ja-JP" sz="3200" dirty="0" smtClean="0">
                <a:solidFill>
                  <a:schemeClr val="tx1">
                    <a:lumMod val="75000"/>
                    <a:lumOff val="25000"/>
                  </a:schemeClr>
                </a:solidFill>
                <a:latin typeface="Times New Roman" pitchFamily="18" charset="0"/>
                <a:cs typeface="Times New Roman" pitchFamily="18" charset="0"/>
              </a:rPr>
              <a:t>Simple graves: Early Egyptian kings’ tombs were comprised of brick-lined cuttings in the desert gravel. They had many store rooms for funerary goods and servant’s graves. Some of them had a stairway from the outside. The superstructure was completely destroyed today. </a:t>
            </a:r>
            <a:endParaRPr lang="ja-JP" altLang="en-US" sz="3200" dirty="0">
              <a:solidFill>
                <a:schemeClr val="tx1">
                  <a:lumMod val="75000"/>
                  <a:lumOff val="25000"/>
                </a:schemeClr>
              </a:solidFill>
            </a:endParaRPr>
          </a:p>
        </p:txBody>
      </p:sp>
    </p:spTree>
    <p:extLst>
      <p:ext uri="{BB962C8B-B14F-4D97-AF65-F5344CB8AC3E}">
        <p14:creationId xmlns:p14="http://schemas.microsoft.com/office/powerpoint/2010/main" val="30169300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C:\Users\MICHINORI OHSHIRO\Pictures\マイ スキャン\2013-02 (2月)\スキャン0025.jpg"/>
          <p:cNvPicPr/>
          <p:nvPr/>
        </p:nvPicPr>
        <p:blipFill>
          <a:blip r:embed="rId2" cstate="print"/>
          <a:srcRect/>
          <a:stretch>
            <a:fillRect/>
          </a:stretch>
        </p:blipFill>
        <p:spPr bwMode="auto">
          <a:xfrm>
            <a:off x="-108520" y="0"/>
            <a:ext cx="9252520" cy="6381328"/>
          </a:xfrm>
          <a:prstGeom prst="rect">
            <a:avLst/>
          </a:prstGeom>
          <a:noFill/>
          <a:ln w="9525">
            <a:noFill/>
            <a:miter lim="800000"/>
            <a:headEnd/>
            <a:tailEnd/>
          </a:ln>
        </p:spPr>
      </p:pic>
      <p:sp>
        <p:nvSpPr>
          <p:cNvPr id="6" name="正方形/長方形 5"/>
          <p:cNvSpPr/>
          <p:nvPr/>
        </p:nvSpPr>
        <p:spPr>
          <a:xfrm>
            <a:off x="2195736" y="404664"/>
            <a:ext cx="4752527" cy="646331"/>
          </a:xfrm>
          <a:prstGeom prst="rect">
            <a:avLst/>
          </a:prstGeom>
        </p:spPr>
        <p:txBody>
          <a:bodyPr wrap="square">
            <a:spAutoFit/>
          </a:bodyPr>
          <a:lstStyle/>
          <a:p>
            <a:pPr algn="ctr"/>
            <a:r>
              <a:rPr lang="en-US" altLang="ja-JP" sz="3600" dirty="0" smtClean="0">
                <a:latin typeface="Times New Roman" pitchFamily="18" charset="0"/>
                <a:cs typeface="Times New Roman" pitchFamily="18" charset="0"/>
              </a:rPr>
              <a:t>Tomb of King Den</a:t>
            </a:r>
            <a:endParaRPr lang="ja-JP" alt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375946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20110301画像\2010-10-20 2009夏エジプト西方砂漠\2009夏エジプト西方砂漠 9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239" y="-1"/>
            <a:ext cx="10313792"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323528" y="116632"/>
            <a:ext cx="8568952" cy="2862322"/>
          </a:xfrm>
          <a:prstGeom prst="rect">
            <a:avLst/>
          </a:prstGeom>
        </p:spPr>
        <p:txBody>
          <a:bodyPr wrap="square">
            <a:spAutoFit/>
          </a:bodyPr>
          <a:lstStyle/>
          <a:p>
            <a:pPr>
              <a:buNone/>
            </a:pPr>
            <a:r>
              <a:rPr lang="en-US" altLang="ja-JP" sz="3600" dirty="0" err="1" smtClean="0">
                <a:solidFill>
                  <a:schemeClr val="tx1">
                    <a:lumMod val="75000"/>
                    <a:lumOff val="25000"/>
                  </a:schemeClr>
                </a:solidFill>
                <a:latin typeface="Times New Roman" pitchFamily="18" charset="0"/>
                <a:cs typeface="Times New Roman" pitchFamily="18" charset="0"/>
              </a:rPr>
              <a:t>Mastabas</a:t>
            </a:r>
            <a:r>
              <a:rPr lang="en-US" altLang="ja-JP" sz="3600" dirty="0" smtClean="0">
                <a:solidFill>
                  <a:schemeClr val="tx1">
                    <a:lumMod val="75000"/>
                    <a:lumOff val="25000"/>
                  </a:schemeClr>
                </a:solidFill>
                <a:latin typeface="Times New Roman" pitchFamily="18" charset="0"/>
                <a:cs typeface="Times New Roman" pitchFamily="18" charset="0"/>
              </a:rPr>
              <a:t>: These had rectangular superstructures made of mud-bricks or stones. Some of them had elaborately decorated internal chambers. The burial chamber and store rooms were located below ground.</a:t>
            </a:r>
            <a:endParaRPr lang="ja-JP" altLang="en-US" sz="3600" dirty="0" smtClean="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8341694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C:\Users\MICHINORI OHSHIRO\Pictures\マイ スキャン\2013-02 (2月)\スキャン0031.jpg"/>
          <p:cNvPicPr/>
          <p:nvPr/>
        </p:nvPicPr>
        <p:blipFill>
          <a:blip r:embed="rId2" cstate="print"/>
          <a:srcRect/>
          <a:stretch>
            <a:fillRect/>
          </a:stretch>
        </p:blipFill>
        <p:spPr bwMode="auto">
          <a:xfrm>
            <a:off x="1619672" y="3501008"/>
            <a:ext cx="5976664" cy="2448272"/>
          </a:xfrm>
          <a:prstGeom prst="rect">
            <a:avLst/>
          </a:prstGeom>
          <a:noFill/>
          <a:ln w="9525">
            <a:noFill/>
            <a:miter lim="800000"/>
            <a:headEnd/>
            <a:tailEnd/>
          </a:ln>
        </p:spPr>
      </p:pic>
      <p:sp>
        <p:nvSpPr>
          <p:cNvPr id="5" name="角丸四角形 4"/>
          <p:cNvSpPr/>
          <p:nvPr/>
        </p:nvSpPr>
        <p:spPr>
          <a:xfrm>
            <a:off x="1979712" y="6309320"/>
            <a:ext cx="4968552"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ja-JP" sz="3200" dirty="0" smtClean="0"/>
              <a:t>cross-section </a:t>
            </a:r>
            <a:r>
              <a:rPr lang="ja-JP" altLang="en-GB" sz="3200" dirty="0" smtClean="0"/>
              <a:t> </a:t>
            </a:r>
            <a:r>
              <a:rPr lang="en-GB" altLang="ja-JP" sz="3200" dirty="0" smtClean="0"/>
              <a:t>drawing</a:t>
            </a:r>
            <a:endParaRPr kumimoji="1" lang="ja-JP" altLang="en-US" sz="3200" dirty="0"/>
          </a:p>
        </p:txBody>
      </p:sp>
      <p:pic>
        <p:nvPicPr>
          <p:cNvPr id="6" name="図 5" descr="C:\Users\MICHINORI OHSHIRO\Pictures\マイ スキャン\2013-02 (2月)\スキャン0030.jpg"/>
          <p:cNvPicPr/>
          <p:nvPr/>
        </p:nvPicPr>
        <p:blipFill>
          <a:blip r:embed="rId3" cstate="print"/>
          <a:srcRect/>
          <a:stretch>
            <a:fillRect/>
          </a:stretch>
        </p:blipFill>
        <p:spPr bwMode="auto">
          <a:xfrm>
            <a:off x="1691680" y="0"/>
            <a:ext cx="5760640" cy="3284984"/>
          </a:xfrm>
          <a:prstGeom prst="rect">
            <a:avLst/>
          </a:prstGeom>
          <a:noFill/>
          <a:ln w="9525">
            <a:noFill/>
            <a:miter lim="800000"/>
            <a:headEnd/>
            <a:tailEnd/>
          </a:ln>
        </p:spPr>
      </p:pic>
      <p:sp>
        <p:nvSpPr>
          <p:cNvPr id="7" name="角丸四角形 6"/>
          <p:cNvSpPr/>
          <p:nvPr/>
        </p:nvSpPr>
        <p:spPr>
          <a:xfrm>
            <a:off x="3779912" y="2636912"/>
            <a:ext cx="3816424"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200" dirty="0" smtClean="0"/>
              <a:t>ground </a:t>
            </a:r>
            <a:r>
              <a:rPr kumimoji="1" lang="en-US" altLang="ja-JP" sz="3200" dirty="0" smtClean="0"/>
              <a:t>plan</a:t>
            </a:r>
            <a:endParaRPr kumimoji="1" lang="ja-JP" altLang="en-US" sz="3200" dirty="0"/>
          </a:p>
        </p:txBody>
      </p:sp>
    </p:spTree>
    <p:extLst>
      <p:ext uri="{BB962C8B-B14F-4D97-AF65-F5344CB8AC3E}">
        <p14:creationId xmlns:p14="http://schemas.microsoft.com/office/powerpoint/2010/main" val="2546340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6" name="Picture 2" descr="C:\Users\MICHINORI OHSHIRO\Pictures\800px-Mastaba-M16-nefermaat-Meidoum.jpg"/>
          <p:cNvPicPr>
            <a:picLocks noChangeAspect="1" noChangeArrowheads="1"/>
          </p:cNvPicPr>
          <p:nvPr/>
        </p:nvPicPr>
        <p:blipFill>
          <a:blip r:embed="rId3" cstate="print"/>
          <a:srcRect/>
          <a:stretch>
            <a:fillRect/>
          </a:stretch>
        </p:blipFill>
        <p:spPr bwMode="auto">
          <a:xfrm>
            <a:off x="179512" y="1052736"/>
            <a:ext cx="8760734" cy="4608512"/>
          </a:xfrm>
          <a:prstGeom prst="rect">
            <a:avLst/>
          </a:prstGeom>
          <a:noFill/>
        </p:spPr>
      </p:pic>
    </p:spTree>
    <p:extLst>
      <p:ext uri="{BB962C8B-B14F-4D97-AF65-F5344CB8AC3E}">
        <p14:creationId xmlns:p14="http://schemas.microsoft.com/office/powerpoint/2010/main" val="4102320640"/>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38914" name="Picture 2" descr="E:\20110301画像\2010-10-20 2009夏エジプト西方砂漠\2009夏エジプト西方砂漠 9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643" y="0"/>
            <a:ext cx="1031379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0434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39938" name="Picture 2" descr="E:\20110301画像\2010-10-20 2009夏エジプト西方砂漠\2009夏エジプト西方砂漠 9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101" y="0"/>
            <a:ext cx="103137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7594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1986" name="Picture 2" descr="E:\20110301画像\2010-10-20 2009夏エジプト西方砂漠\2009夏エジプト西方砂漠 9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101" y="0"/>
            <a:ext cx="103137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0793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3074" name="Picture 2" descr="C:\Users\OHSHIRO MICHINORI\Desktop\20151003\Desktop\河出書房新社\新しいフォルダー\河出書房新社9 25 2013\図71：クフ王のピラミッド全景.JPG"/>
          <p:cNvPicPr>
            <a:picLocks noChangeAspect="1" noChangeArrowheads="1"/>
          </p:cNvPicPr>
          <p:nvPr/>
        </p:nvPicPr>
        <p:blipFill>
          <a:blip r:embed="rId3" cstate="print"/>
          <a:srcRect/>
          <a:stretch>
            <a:fillRect/>
          </a:stretch>
        </p:blipFill>
        <p:spPr bwMode="auto">
          <a:xfrm>
            <a:off x="-584101" y="-1"/>
            <a:ext cx="10340677" cy="6875879"/>
          </a:xfrm>
          <a:prstGeom prst="rect">
            <a:avLst/>
          </a:prstGeom>
          <a:noFill/>
        </p:spPr>
      </p:pic>
      <p:sp>
        <p:nvSpPr>
          <p:cNvPr id="5" name="正方形/長方形 4"/>
          <p:cNvSpPr/>
          <p:nvPr/>
        </p:nvSpPr>
        <p:spPr>
          <a:xfrm>
            <a:off x="251521" y="260648"/>
            <a:ext cx="5616623" cy="707886"/>
          </a:xfrm>
          <a:prstGeom prst="rect">
            <a:avLst/>
          </a:prstGeom>
        </p:spPr>
        <p:txBody>
          <a:bodyPr wrap="square">
            <a:spAutoFit/>
          </a:bodyPr>
          <a:lstStyle/>
          <a:p>
            <a:r>
              <a:rPr lang="en-US" altLang="ja-JP" dirty="0" smtClean="0">
                <a:latin typeface="Times New Roman" pitchFamily="18" charset="0"/>
                <a:cs typeface="Times New Roman" pitchFamily="18" charset="0"/>
              </a:rPr>
              <a:t> </a:t>
            </a:r>
            <a:r>
              <a:rPr lang="en-US" altLang="ja-JP" sz="40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Pyramid of Khufu in Giza</a:t>
            </a:r>
            <a:endParaRPr lang="ja-JP" altLang="en-US" sz="4000"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3010" name="Picture 2" descr="E:\20110301画像\2010-10-20 2009夏エジプト西方砂漠\2009夏エジプト西方砂漠 9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3" y="0"/>
            <a:ext cx="1031379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2757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0962" name="Picture 2" descr="E:\20110301画像\2010-10-20 2009夏エジプト西方砂漠\2009夏エジプト西方砂漠 9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3" y="0"/>
            <a:ext cx="103137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5411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8194" name="Picture 2" descr="J:\Saqqara200705-06\DSC_0087.JPG"/>
          <p:cNvPicPr>
            <a:picLocks noChangeAspect="1" noChangeArrowheads="1"/>
          </p:cNvPicPr>
          <p:nvPr/>
        </p:nvPicPr>
        <p:blipFill>
          <a:blip r:embed="rId2" cstate="print"/>
          <a:srcRect/>
          <a:stretch>
            <a:fillRect/>
          </a:stretch>
        </p:blipFill>
        <p:spPr bwMode="auto">
          <a:xfrm>
            <a:off x="-1157089" y="0"/>
            <a:ext cx="10313789" cy="6858000"/>
          </a:xfrm>
          <a:prstGeom prst="rect">
            <a:avLst/>
          </a:prstGeom>
          <a:noFill/>
        </p:spPr>
      </p:pic>
    </p:spTree>
    <p:extLst>
      <p:ext uri="{BB962C8B-B14F-4D97-AF65-F5344CB8AC3E}">
        <p14:creationId xmlns:p14="http://schemas.microsoft.com/office/powerpoint/2010/main" val="3851032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2050" name="Picture 2" descr="J:\Saqqara200705-06\DSC_0091.JPG"/>
          <p:cNvPicPr>
            <a:picLocks noChangeAspect="1" noChangeArrowheads="1"/>
          </p:cNvPicPr>
          <p:nvPr/>
        </p:nvPicPr>
        <p:blipFill>
          <a:blip r:embed="rId2" cstate="print"/>
          <a:srcRect/>
          <a:stretch>
            <a:fillRect/>
          </a:stretch>
        </p:blipFill>
        <p:spPr bwMode="auto">
          <a:xfrm>
            <a:off x="-584101" y="0"/>
            <a:ext cx="10313789" cy="6858000"/>
          </a:xfrm>
          <a:prstGeom prst="rect">
            <a:avLst/>
          </a:prstGeom>
          <a:noFill/>
        </p:spPr>
      </p:pic>
    </p:spTree>
    <p:extLst>
      <p:ext uri="{BB962C8B-B14F-4D97-AF65-F5344CB8AC3E}">
        <p14:creationId xmlns:p14="http://schemas.microsoft.com/office/powerpoint/2010/main" val="457186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Mastaba-faraoun-3.jpg">
            <a:hlinkClick r:id="rId3"/>
          </p:cNvPr>
          <p:cNvPicPr>
            <a:picLocks noChangeAspect="1" noChangeArrowheads="1"/>
          </p:cNvPicPr>
          <p:nvPr/>
        </p:nvPicPr>
        <p:blipFill>
          <a:blip r:embed="rId4" cstate="print"/>
          <a:srcRect/>
          <a:stretch>
            <a:fillRect/>
          </a:stretch>
        </p:blipFill>
        <p:spPr bwMode="auto">
          <a:xfrm>
            <a:off x="107504" y="1628800"/>
            <a:ext cx="2195736" cy="1645979"/>
          </a:xfrm>
          <a:prstGeom prst="rect">
            <a:avLst/>
          </a:prstGeom>
          <a:noFill/>
        </p:spPr>
      </p:pic>
      <p:pic>
        <p:nvPicPr>
          <p:cNvPr id="5" name="Picture 4" descr="DSC_0287"/>
          <p:cNvPicPr>
            <a:picLocks noChangeAspect="1" noChangeArrowheads="1"/>
          </p:cNvPicPr>
          <p:nvPr/>
        </p:nvPicPr>
        <p:blipFill>
          <a:blip r:embed="rId5" cstate="print"/>
          <a:srcRect/>
          <a:stretch>
            <a:fillRect/>
          </a:stretch>
        </p:blipFill>
        <p:spPr bwMode="auto">
          <a:xfrm>
            <a:off x="2843808" y="1628800"/>
            <a:ext cx="2556901" cy="1700173"/>
          </a:xfrm>
          <a:prstGeom prst="rect">
            <a:avLst/>
          </a:prstGeom>
          <a:noFill/>
        </p:spPr>
      </p:pic>
      <p:pic>
        <p:nvPicPr>
          <p:cNvPr id="6" name="Picture 2" descr="E:\20110301画像\2010-10-20 2009夏エジプト西方砂漠\2009夏エジプト西方砂漠 97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0152" y="1628800"/>
            <a:ext cx="2490745" cy="16561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20110301画像\2010-10-20 2009夏エジプト西方砂漠\2009夏エジプト西方砂漠 101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552" y="4365104"/>
            <a:ext cx="2413112" cy="16045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20110301画像\2010-10-20 2009夏エジプト西方砂漠\2009夏エジプト西方砂漠 00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19872" y="4293096"/>
            <a:ext cx="2592288" cy="1723703"/>
          </a:xfrm>
          <a:prstGeom prst="rect">
            <a:avLst/>
          </a:prstGeom>
          <a:noFill/>
          <a:extLst>
            <a:ext uri="{909E8E84-426E-40DD-AFC4-6F175D3DCCD1}">
              <a14:hiddenFill xmlns:a14="http://schemas.microsoft.com/office/drawing/2010/main">
                <a:solidFill>
                  <a:srgbClr val="FFFFFF"/>
                </a:solidFill>
              </a14:hiddenFill>
            </a:ext>
          </a:extLst>
        </p:spPr>
      </p:pic>
      <p:sp>
        <p:nvSpPr>
          <p:cNvPr id="9" name="角丸四角形 8"/>
          <p:cNvSpPr/>
          <p:nvPr/>
        </p:nvSpPr>
        <p:spPr>
          <a:xfrm>
            <a:off x="107504" y="188640"/>
            <a:ext cx="8928992"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en-US" altLang="ja-JP" sz="3200" dirty="0" smtClean="0">
                <a:latin typeface="Cambria Math" pitchFamily="18" charset="0"/>
                <a:ea typeface="Cambria Math" pitchFamily="18" charset="0"/>
              </a:rPr>
              <a:t>The Transition of the Superstructure of Pyramids</a:t>
            </a:r>
            <a:endParaRPr kumimoji="1" lang="ja-JP" altLang="en-US" sz="3200" dirty="0">
              <a:latin typeface="Cambria Math" pitchFamily="18" charset="0"/>
            </a:endParaRPr>
          </a:p>
        </p:txBody>
      </p:sp>
      <p:pic>
        <p:nvPicPr>
          <p:cNvPr id="10" name="図 9" descr="K:\図版用\GIZA2006a\GPMP2006夏 087.jpg"/>
          <p:cNvPicPr/>
          <p:nvPr/>
        </p:nvPicPr>
        <p:blipFill>
          <a:blip r:embed="rId9" cstate="print"/>
          <a:srcRect/>
          <a:stretch>
            <a:fillRect/>
          </a:stretch>
        </p:blipFill>
        <p:spPr bwMode="auto">
          <a:xfrm>
            <a:off x="6444208" y="4293096"/>
            <a:ext cx="2699792" cy="1700808"/>
          </a:xfrm>
          <a:prstGeom prst="rect">
            <a:avLst/>
          </a:prstGeom>
          <a:noFill/>
          <a:ln w="9525">
            <a:noFill/>
            <a:miter lim="800000"/>
            <a:headEnd/>
            <a:tailEnd/>
          </a:ln>
        </p:spPr>
      </p:pic>
      <p:sp>
        <p:nvSpPr>
          <p:cNvPr id="11" name="正方形/長方形 10"/>
          <p:cNvSpPr/>
          <p:nvPr/>
        </p:nvSpPr>
        <p:spPr>
          <a:xfrm>
            <a:off x="395536" y="3356992"/>
            <a:ext cx="1440160" cy="2880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ja-JP" dirty="0" err="1" smtClean="0"/>
              <a:t>Mastaba</a:t>
            </a:r>
            <a:endParaRPr kumimoji="1" lang="ja-JP" altLang="en-US" dirty="0"/>
          </a:p>
        </p:txBody>
      </p:sp>
      <p:sp>
        <p:nvSpPr>
          <p:cNvPr id="12" name="正方形/長方形 11"/>
          <p:cNvSpPr/>
          <p:nvPr/>
        </p:nvSpPr>
        <p:spPr>
          <a:xfrm>
            <a:off x="2843808" y="3429000"/>
            <a:ext cx="2592288" cy="2880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ja-JP" dirty="0" smtClean="0"/>
              <a:t>Step Pyramid in Saqqara</a:t>
            </a:r>
            <a:endParaRPr kumimoji="1" lang="ja-JP" altLang="en-US" dirty="0"/>
          </a:p>
        </p:txBody>
      </p:sp>
      <p:sp>
        <p:nvSpPr>
          <p:cNvPr id="13" name="正方形/長方形 12"/>
          <p:cNvSpPr/>
          <p:nvPr/>
        </p:nvSpPr>
        <p:spPr>
          <a:xfrm>
            <a:off x="6012160" y="3429000"/>
            <a:ext cx="2520280" cy="2880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ja-JP" dirty="0" smtClean="0"/>
              <a:t>Bent Pyramid in </a:t>
            </a:r>
            <a:r>
              <a:rPr kumimoji="1" lang="en-US" altLang="ja-JP" dirty="0" err="1" smtClean="0"/>
              <a:t>Dahshur</a:t>
            </a:r>
            <a:endParaRPr kumimoji="1" lang="ja-JP" altLang="en-US" dirty="0"/>
          </a:p>
        </p:txBody>
      </p:sp>
      <p:sp>
        <p:nvSpPr>
          <p:cNvPr id="14" name="正方形/長方形 13"/>
          <p:cNvSpPr/>
          <p:nvPr/>
        </p:nvSpPr>
        <p:spPr>
          <a:xfrm>
            <a:off x="179512" y="6093296"/>
            <a:ext cx="2880320" cy="57606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ja-JP" dirty="0" smtClean="0"/>
              <a:t>True Pyramid</a:t>
            </a:r>
            <a:r>
              <a:rPr lang="ja-JP" altLang="en-US" dirty="0" smtClean="0"/>
              <a:t> </a:t>
            </a:r>
            <a:r>
              <a:rPr lang="en-US" altLang="ja-JP" dirty="0" smtClean="0"/>
              <a:t>(Red Pyramid)  by </a:t>
            </a:r>
            <a:r>
              <a:rPr lang="en-US" altLang="ja-JP" dirty="0" err="1" smtClean="0"/>
              <a:t>Snefer</a:t>
            </a:r>
            <a:r>
              <a:rPr lang="en-US" altLang="ja-JP" dirty="0" smtClean="0"/>
              <a:t> in Dahshur</a:t>
            </a:r>
            <a:endParaRPr kumimoji="1" lang="ja-JP" altLang="en-US" dirty="0"/>
          </a:p>
        </p:txBody>
      </p:sp>
      <p:sp>
        <p:nvSpPr>
          <p:cNvPr id="15" name="正方形/長方形 14"/>
          <p:cNvSpPr/>
          <p:nvPr/>
        </p:nvSpPr>
        <p:spPr>
          <a:xfrm>
            <a:off x="3347864" y="6093296"/>
            <a:ext cx="2664296" cy="57606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ja-JP" dirty="0" smtClean="0"/>
              <a:t>True Pyramid</a:t>
            </a:r>
            <a:r>
              <a:rPr lang="ja-JP" altLang="en-US" dirty="0" smtClean="0"/>
              <a:t> </a:t>
            </a:r>
            <a:r>
              <a:rPr lang="en-US" altLang="ja-JP" dirty="0" smtClean="0"/>
              <a:t>by Khufu in Giza</a:t>
            </a:r>
            <a:endParaRPr kumimoji="1" lang="ja-JP" altLang="en-US" dirty="0"/>
          </a:p>
        </p:txBody>
      </p:sp>
      <p:sp>
        <p:nvSpPr>
          <p:cNvPr id="16" name="正方形/長方形 15"/>
          <p:cNvSpPr/>
          <p:nvPr/>
        </p:nvSpPr>
        <p:spPr>
          <a:xfrm>
            <a:off x="6444208" y="6093296"/>
            <a:ext cx="2592288" cy="50405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ja-JP" dirty="0" smtClean="0"/>
              <a:t>True Pyramid by </a:t>
            </a:r>
            <a:r>
              <a:rPr lang="en-US" altLang="ja-JP" dirty="0" err="1" smtClean="0"/>
              <a:t>Khafra</a:t>
            </a:r>
            <a:r>
              <a:rPr lang="en-US" altLang="ja-JP" dirty="0" smtClean="0"/>
              <a:t> in Giza</a:t>
            </a:r>
            <a:endParaRPr kumimoji="1" lang="ja-JP" altLang="en-US" dirty="0"/>
          </a:p>
        </p:txBody>
      </p:sp>
      <p:sp>
        <p:nvSpPr>
          <p:cNvPr id="17" name="右矢印 16"/>
          <p:cNvSpPr/>
          <p:nvPr/>
        </p:nvSpPr>
        <p:spPr>
          <a:xfrm>
            <a:off x="2339752" y="2348880"/>
            <a:ext cx="47435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右矢印 18"/>
          <p:cNvSpPr/>
          <p:nvPr/>
        </p:nvSpPr>
        <p:spPr>
          <a:xfrm>
            <a:off x="5436096" y="2348880"/>
            <a:ext cx="47435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右矢印 19"/>
          <p:cNvSpPr/>
          <p:nvPr/>
        </p:nvSpPr>
        <p:spPr>
          <a:xfrm>
            <a:off x="8460432" y="2348880"/>
            <a:ext cx="47435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右矢印 20"/>
          <p:cNvSpPr/>
          <p:nvPr/>
        </p:nvSpPr>
        <p:spPr>
          <a:xfrm>
            <a:off x="0" y="5013176"/>
            <a:ext cx="47435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右矢印 21"/>
          <p:cNvSpPr/>
          <p:nvPr/>
        </p:nvSpPr>
        <p:spPr>
          <a:xfrm>
            <a:off x="2987824" y="5013176"/>
            <a:ext cx="40234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右矢印 22"/>
          <p:cNvSpPr/>
          <p:nvPr/>
        </p:nvSpPr>
        <p:spPr>
          <a:xfrm>
            <a:off x="6012160" y="5013176"/>
            <a:ext cx="40234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endParaRPr kumimoji="1" lang="ja-JP" altLang="en-US"/>
          </a:p>
        </p:txBody>
      </p:sp>
      <p:pic>
        <p:nvPicPr>
          <p:cNvPr id="3074" name="Picture 2" descr="E:\20110301画像\2010-10-20 2009夏エジプト西方砂漠\2009夏エジプト西方砂漠 0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592" y="-1"/>
            <a:ext cx="10369152" cy="6894813"/>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611560" y="188640"/>
            <a:ext cx="4896544" cy="584775"/>
          </a:xfrm>
          <a:prstGeom prst="rect">
            <a:avLst/>
          </a:prstGeom>
        </p:spPr>
        <p:txBody>
          <a:bodyPr wrap="square">
            <a:spAutoFit/>
          </a:bodyPr>
          <a:lstStyle/>
          <a:p>
            <a:r>
              <a:rPr lang="en-US" altLang="ja-JP" sz="32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Pyramid of Khufu in Giza</a:t>
            </a:r>
            <a:endParaRPr lang="ja-JP" altLang="en-US" sz="3200" dirty="0">
              <a:solidFill>
                <a:srgbClr val="FFFF00"/>
              </a:solidFill>
              <a:effectLst>
                <a:outerShdw blurRad="38100" dist="38100" dir="2700000" algn="tl">
                  <a:srgbClr val="000000">
                    <a:alpha val="43137"/>
                  </a:srgbClr>
                </a:outerShdw>
              </a:effectLst>
            </a:endParaRPr>
          </a:p>
        </p:txBody>
      </p:sp>
      <p:sp>
        <p:nvSpPr>
          <p:cNvPr id="5" name="正方形/長方形 4"/>
          <p:cNvSpPr/>
          <p:nvPr/>
        </p:nvSpPr>
        <p:spPr>
          <a:xfrm>
            <a:off x="179512" y="1268760"/>
            <a:ext cx="8424936" cy="4401205"/>
          </a:xfrm>
          <a:prstGeom prst="rect">
            <a:avLst/>
          </a:prstGeom>
        </p:spPr>
        <p:txBody>
          <a:bodyPr wrap="square">
            <a:spAutoFit/>
          </a:bodyPr>
          <a:lstStyle/>
          <a:p>
            <a:r>
              <a:rPr lang="en-US" altLang="ja-JP" sz="4000" dirty="0" smtClean="0">
                <a:effectLst>
                  <a:outerShdw blurRad="38100" dist="38100" dir="2700000" algn="tl">
                    <a:srgbClr val="000000">
                      <a:alpha val="43137"/>
                    </a:srgbClr>
                  </a:outerShdw>
                </a:effectLst>
                <a:latin typeface="Times New Roman" pitchFamily="18" charset="0"/>
                <a:cs typeface="Times New Roman" pitchFamily="18" charset="0"/>
              </a:rPr>
              <a:t>If we have the opportunity to use </a:t>
            </a:r>
            <a:r>
              <a:rPr lang="en-US" altLang="ja-JP" sz="4000" dirty="0" err="1" smtClean="0">
                <a:effectLst>
                  <a:outerShdw blurRad="38100" dist="38100" dir="2700000" algn="tl">
                    <a:srgbClr val="000000">
                      <a:alpha val="43137"/>
                    </a:srgbClr>
                  </a:outerShdw>
                </a:effectLst>
                <a:latin typeface="Times New Roman" pitchFamily="18" charset="0"/>
                <a:cs typeface="Times New Roman" pitchFamily="18" charset="0"/>
              </a:rPr>
              <a:t>muography</a:t>
            </a:r>
            <a:r>
              <a:rPr lang="en-US" altLang="ja-JP" sz="4000" dirty="0" smtClean="0">
                <a:effectLst>
                  <a:outerShdw blurRad="38100" dist="38100" dir="2700000" algn="tl">
                    <a:srgbClr val="000000">
                      <a:alpha val="43137"/>
                    </a:srgbClr>
                  </a:outerShdw>
                </a:effectLst>
                <a:latin typeface="Times New Roman" pitchFamily="18" charset="0"/>
                <a:cs typeface="Times New Roman" pitchFamily="18" charset="0"/>
              </a:rPr>
              <a:t> to the above mentioned pyramids, we can put an end to speculation as to the evolution theory of the pyramid from the viewpoint of earthquake-proof structures and advancement of civilization.</a:t>
            </a:r>
            <a:endParaRPr kumimoji="1" lang="ja-JP" altLang="en-US" sz="4000"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26135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86018" name="Picture 2" descr="クリックすると新しいウィンドウで開きます"/>
          <p:cNvPicPr>
            <a:picLocks noChangeAspect="1" noChangeArrowheads="1"/>
          </p:cNvPicPr>
          <p:nvPr/>
        </p:nvPicPr>
        <p:blipFill>
          <a:blip r:embed="rId3" cstate="print"/>
          <a:srcRect/>
          <a:stretch>
            <a:fillRect/>
          </a:stretch>
        </p:blipFill>
        <p:spPr bwMode="auto">
          <a:xfrm>
            <a:off x="323528" y="260648"/>
            <a:ext cx="4191000" cy="3133725"/>
          </a:xfrm>
          <a:prstGeom prst="rect">
            <a:avLst/>
          </a:prstGeom>
          <a:noFill/>
        </p:spPr>
      </p:pic>
      <p:pic>
        <p:nvPicPr>
          <p:cNvPr id="86020" name="Picture 4" descr="クリックすると新しいウィンドウで開きます"/>
          <p:cNvPicPr>
            <a:picLocks noChangeAspect="1" noChangeArrowheads="1"/>
          </p:cNvPicPr>
          <p:nvPr/>
        </p:nvPicPr>
        <p:blipFill>
          <a:blip r:embed="rId4" cstate="print"/>
          <a:srcRect/>
          <a:stretch>
            <a:fillRect/>
          </a:stretch>
        </p:blipFill>
        <p:spPr bwMode="auto">
          <a:xfrm>
            <a:off x="5292080" y="0"/>
            <a:ext cx="3203848" cy="4933926"/>
          </a:xfrm>
          <a:prstGeom prst="rect">
            <a:avLst/>
          </a:prstGeom>
          <a:noFill/>
        </p:spPr>
      </p:pic>
      <p:pic>
        <p:nvPicPr>
          <p:cNvPr id="86022" name="Picture 6" descr="クリックすると新しいウィンドウで開きます"/>
          <p:cNvPicPr>
            <a:picLocks noChangeAspect="1" noChangeArrowheads="1"/>
          </p:cNvPicPr>
          <p:nvPr/>
        </p:nvPicPr>
        <p:blipFill>
          <a:blip r:embed="rId5" cstate="print"/>
          <a:srcRect/>
          <a:stretch>
            <a:fillRect/>
          </a:stretch>
        </p:blipFill>
        <p:spPr bwMode="auto">
          <a:xfrm>
            <a:off x="0" y="3764543"/>
            <a:ext cx="4283968" cy="3093457"/>
          </a:xfrm>
          <a:prstGeom prst="rect">
            <a:avLst/>
          </a:prstGeom>
          <a:noFill/>
        </p:spPr>
      </p:pic>
      <p:pic>
        <p:nvPicPr>
          <p:cNvPr id="86024" name="Picture 8" descr="クリックすると新しいウィンドウで開きます"/>
          <p:cNvPicPr>
            <a:picLocks noChangeAspect="1" noChangeArrowheads="1"/>
          </p:cNvPicPr>
          <p:nvPr/>
        </p:nvPicPr>
        <p:blipFill>
          <a:blip r:embed="rId6" cstate="print"/>
          <a:srcRect/>
          <a:stretch>
            <a:fillRect/>
          </a:stretch>
        </p:blipFill>
        <p:spPr bwMode="auto">
          <a:xfrm>
            <a:off x="4762500" y="4238625"/>
            <a:ext cx="4381500" cy="2619375"/>
          </a:xfrm>
          <a:prstGeom prst="rect">
            <a:avLst/>
          </a:prstGeom>
          <a:noFill/>
        </p:spPr>
      </p:pic>
      <p:sp>
        <p:nvSpPr>
          <p:cNvPr id="8" name="角丸四角形 7"/>
          <p:cNvSpPr/>
          <p:nvPr/>
        </p:nvSpPr>
        <p:spPr>
          <a:xfrm>
            <a:off x="0" y="0"/>
            <a:ext cx="2339752" cy="3326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dirty="0" smtClean="0"/>
              <a:t>Luxor in Egypt</a:t>
            </a:r>
            <a:endParaRPr kumimoji="1" lang="ja-JP" altLang="en-US" dirty="0"/>
          </a:p>
        </p:txBody>
      </p:sp>
      <p:sp>
        <p:nvSpPr>
          <p:cNvPr id="9" name="角丸四角形 8"/>
          <p:cNvSpPr/>
          <p:nvPr/>
        </p:nvSpPr>
        <p:spPr>
          <a:xfrm>
            <a:off x="3779912" y="3645024"/>
            <a:ext cx="2160240" cy="3600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dirty="0" smtClean="0"/>
              <a:t>Cairo in Egypt</a:t>
            </a:r>
            <a:endParaRPr kumimoji="1" lang="ja-JP" alt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358402" name="Picture 2" descr="クリックすると新しいウィンドウで開きます"/>
          <p:cNvPicPr>
            <a:picLocks noChangeAspect="1" noChangeArrowheads="1"/>
          </p:cNvPicPr>
          <p:nvPr/>
        </p:nvPicPr>
        <p:blipFill>
          <a:blip r:embed="rId3" cstate="print"/>
          <a:srcRect/>
          <a:stretch>
            <a:fillRect/>
          </a:stretch>
        </p:blipFill>
        <p:spPr bwMode="auto">
          <a:xfrm>
            <a:off x="0" y="260648"/>
            <a:ext cx="9134475" cy="6000750"/>
          </a:xfrm>
          <a:prstGeom prst="rect">
            <a:avLst/>
          </a:prstGeom>
          <a:noFill/>
        </p:spPr>
      </p:pic>
      <p:sp>
        <p:nvSpPr>
          <p:cNvPr id="5" name="角丸四角形 4"/>
          <p:cNvSpPr/>
          <p:nvPr/>
        </p:nvSpPr>
        <p:spPr>
          <a:xfrm>
            <a:off x="5508104" y="6309320"/>
            <a:ext cx="3635896" cy="548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smtClean="0">
                <a:latin typeface="Times New Roman" pitchFamily="18" charset="0"/>
                <a:cs typeface="Times New Roman" pitchFamily="18" charset="0"/>
              </a:rPr>
              <a:t>Kobe in 1995</a:t>
            </a:r>
            <a:endParaRPr kumimoji="1" lang="ja-JP" altLang="en-US" sz="32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357380" name="Picture 4" descr="クリックすると新しいウィンドウで開きます"/>
          <p:cNvPicPr>
            <a:picLocks noChangeAspect="1" noChangeArrowheads="1"/>
          </p:cNvPicPr>
          <p:nvPr/>
        </p:nvPicPr>
        <p:blipFill>
          <a:blip r:embed="rId3" cstate="print"/>
          <a:srcRect/>
          <a:stretch>
            <a:fillRect/>
          </a:stretch>
        </p:blipFill>
        <p:spPr bwMode="auto">
          <a:xfrm>
            <a:off x="0" y="0"/>
            <a:ext cx="9144000" cy="6360095"/>
          </a:xfrm>
          <a:prstGeom prst="rect">
            <a:avLst/>
          </a:prstGeom>
          <a:noFill/>
        </p:spPr>
      </p:pic>
      <p:sp>
        <p:nvSpPr>
          <p:cNvPr id="6" name="角丸四角形 5"/>
          <p:cNvSpPr/>
          <p:nvPr/>
        </p:nvSpPr>
        <p:spPr>
          <a:xfrm>
            <a:off x="5508104" y="6309320"/>
            <a:ext cx="3635896" cy="548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smtClean="0">
                <a:latin typeface="Times New Roman" pitchFamily="18" charset="0"/>
                <a:cs typeface="Times New Roman" pitchFamily="18" charset="0"/>
              </a:rPr>
              <a:t>Kobe in 1995</a:t>
            </a:r>
            <a:endParaRPr kumimoji="1" lang="ja-JP" altLang="en-US" sz="32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342018" name="Picture 2" descr="J:\GIZA2006a\GPMP2006夏 024.jpg"/>
          <p:cNvPicPr>
            <a:picLocks noChangeAspect="1" noChangeArrowheads="1"/>
          </p:cNvPicPr>
          <p:nvPr/>
        </p:nvPicPr>
        <p:blipFill>
          <a:blip r:embed="rId3" cstate="print"/>
          <a:srcRect/>
          <a:stretch>
            <a:fillRect/>
          </a:stretch>
        </p:blipFill>
        <p:spPr bwMode="auto">
          <a:xfrm>
            <a:off x="-917252" y="0"/>
            <a:ext cx="10313789" cy="6857999"/>
          </a:xfrm>
          <a:prstGeom prst="rect">
            <a:avLst/>
          </a:prstGeom>
          <a:noFill/>
        </p:spPr>
      </p:pic>
      <p:sp>
        <p:nvSpPr>
          <p:cNvPr id="5" name="正方形/長方形 4"/>
          <p:cNvSpPr/>
          <p:nvPr/>
        </p:nvSpPr>
        <p:spPr>
          <a:xfrm>
            <a:off x="755576" y="332656"/>
            <a:ext cx="6013949" cy="1938992"/>
          </a:xfrm>
          <a:prstGeom prst="rect">
            <a:avLst/>
          </a:prstGeom>
        </p:spPr>
        <p:txBody>
          <a:bodyPr wrap="square">
            <a:spAutoFit/>
          </a:bodyPr>
          <a:lstStyle/>
          <a:p>
            <a:r>
              <a:rPr kumimoji="1" lang="en-US" altLang="ja-JP" sz="4000" dirty="0" smtClean="0"/>
              <a:t>What could be revealed by </a:t>
            </a:r>
            <a:r>
              <a:rPr kumimoji="1" lang="en-US" altLang="ja-JP" sz="4000" dirty="0" err="1" smtClean="0"/>
              <a:t>muography</a:t>
            </a:r>
            <a:r>
              <a:rPr kumimoji="1" lang="en-US" altLang="ja-JP" sz="4000" dirty="0" smtClean="0"/>
              <a:t> to the Great Pyramid by Khufu now? </a:t>
            </a:r>
            <a:endParaRPr lang="ja-JP" alt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C:\Users\MICHINORI OHSHIRO\Pictures\マイ スキャン\2013-02 (2月)\スキャン0050.jpg"/>
          <p:cNvPicPr/>
          <p:nvPr/>
        </p:nvPicPr>
        <p:blipFill>
          <a:blip r:embed="rId3" cstate="print"/>
          <a:srcRect/>
          <a:stretch>
            <a:fillRect/>
          </a:stretch>
        </p:blipFill>
        <p:spPr bwMode="auto">
          <a:xfrm>
            <a:off x="1619672" y="809328"/>
            <a:ext cx="5832648" cy="6048672"/>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6876256" y="1628800"/>
            <a:ext cx="1288271" cy="1584176"/>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683568" y="2132856"/>
            <a:ext cx="1224136" cy="1573889"/>
          </a:xfrm>
          <a:prstGeom prst="rect">
            <a:avLst/>
          </a:prstGeom>
          <a:noFill/>
          <a:ln w="9525">
            <a:noFill/>
            <a:miter lim="800000"/>
            <a:headEnd/>
            <a:tailEnd/>
          </a:ln>
        </p:spPr>
      </p:pic>
      <p:pic>
        <p:nvPicPr>
          <p:cNvPr id="7" name="Picture 2"/>
          <p:cNvPicPr>
            <a:picLocks noChangeAspect="1" noChangeArrowheads="1"/>
          </p:cNvPicPr>
          <p:nvPr/>
        </p:nvPicPr>
        <p:blipFill>
          <a:blip r:embed="rId6" cstate="print"/>
          <a:srcRect/>
          <a:stretch>
            <a:fillRect/>
          </a:stretch>
        </p:blipFill>
        <p:spPr bwMode="auto">
          <a:xfrm>
            <a:off x="1619672" y="0"/>
            <a:ext cx="1152128" cy="1417749"/>
          </a:xfrm>
          <a:prstGeom prst="rect">
            <a:avLst/>
          </a:prstGeom>
          <a:noFill/>
          <a:ln w="9525">
            <a:noFill/>
            <a:miter lim="800000"/>
            <a:headEnd/>
            <a:tailEnd/>
          </a:ln>
        </p:spPr>
      </p:pic>
    </p:spTree>
    <p:extLst>
      <p:ext uri="{BB962C8B-B14F-4D97-AF65-F5344CB8AC3E}">
        <p14:creationId xmlns:p14="http://schemas.microsoft.com/office/powerpoint/2010/main" val="18929423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026" name="Picture 2" descr="E:\20110301画像\2010-10-20 2009夏エジプト西方砂漠\2009夏エジプト西方砂漠 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101" y="0"/>
            <a:ext cx="1031378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0" y="620688"/>
            <a:ext cx="9252520" cy="5632311"/>
          </a:xfrm>
          <a:prstGeom prst="rect">
            <a:avLst/>
          </a:prstGeom>
        </p:spPr>
        <p:txBody>
          <a:bodyPr wrap="square">
            <a:spAutoFit/>
          </a:bodyPr>
          <a:lstStyle/>
          <a:p>
            <a:r>
              <a:rPr lang="en-US" altLang="ja-JP" sz="40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If it can be made clear where two different kinds of stones (lime stone and granite) were used, we can have the information </a:t>
            </a:r>
            <a:r>
              <a:rPr lang="ja-JP" altLang="en-US" sz="40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①</a:t>
            </a:r>
            <a:r>
              <a:rPr lang="en-US" altLang="ja-JP" sz="4000" u="sng"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how much volume of stones were used </a:t>
            </a:r>
            <a:r>
              <a:rPr lang="en-US" altLang="ja-JP" sz="40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for the pyramids and </a:t>
            </a:r>
            <a:r>
              <a:rPr lang="ja-JP" altLang="en-US" sz="40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②</a:t>
            </a:r>
            <a:r>
              <a:rPr lang="en-US" altLang="ja-JP" sz="4000" u="sng"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how did it build</a:t>
            </a:r>
            <a:r>
              <a:rPr lang="en-US" altLang="ja-JP" sz="40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So we can take possession of previously-unattainable new information in the study of </a:t>
            </a:r>
            <a:r>
              <a:rPr kumimoji="1" lang="en-US" altLang="ja-JP" sz="4000"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Aseismic</a:t>
            </a:r>
            <a:r>
              <a:rPr kumimoji="1" lang="en-US" altLang="ja-JP" sz="40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ja-JP" sz="40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earthquake-proof structures) of pyramids.</a:t>
            </a:r>
            <a:endParaRPr lang="ja-JP" altLang="en-US" sz="40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65228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p>
            <a:endParaRPr kumimoji="1" lang="ja-JP" altLang="en-US"/>
          </a:p>
        </p:txBody>
      </p:sp>
      <p:pic>
        <p:nvPicPr>
          <p:cNvPr id="4" name="図 3" descr="K:\図版用\カルガ・オアシス2004① 157.jpg"/>
          <p:cNvPicPr/>
          <p:nvPr/>
        </p:nvPicPr>
        <p:blipFill>
          <a:blip r:embed="rId3" cstate="print"/>
          <a:srcRect/>
          <a:stretch>
            <a:fillRect/>
          </a:stretch>
        </p:blipFill>
        <p:spPr bwMode="auto">
          <a:xfrm>
            <a:off x="-396552" y="0"/>
            <a:ext cx="9937104" cy="6858000"/>
          </a:xfrm>
          <a:prstGeom prst="rect">
            <a:avLst/>
          </a:prstGeom>
          <a:noFill/>
          <a:ln w="9525">
            <a:noFill/>
            <a:miter lim="800000"/>
            <a:headEnd/>
            <a:tailEnd/>
          </a:ln>
        </p:spPr>
      </p:pic>
      <p:sp>
        <p:nvSpPr>
          <p:cNvPr id="5" name="正方形/長方形 4"/>
          <p:cNvSpPr/>
          <p:nvPr/>
        </p:nvSpPr>
        <p:spPr>
          <a:xfrm>
            <a:off x="395536" y="1988840"/>
            <a:ext cx="8424936" cy="5262979"/>
          </a:xfrm>
          <a:prstGeom prst="rect">
            <a:avLst/>
          </a:prstGeom>
        </p:spPr>
        <p:txBody>
          <a:bodyPr wrap="square">
            <a:spAutoFit/>
          </a:bodyPr>
          <a:lstStyle/>
          <a:p>
            <a:pPr>
              <a:buNone/>
            </a:pPr>
            <a:r>
              <a:rPr lang="ja-JP" altLang="en-US"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①</a:t>
            </a:r>
            <a:r>
              <a:rPr lang="en-US" altLang="ja-JP"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How much stones were used for the pyramid of Khufu? (Hiroyuki K. M. Tanaka and </a:t>
            </a:r>
            <a:r>
              <a:rPr lang="en-US" altLang="ja-JP" sz="2800"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Michinori</a:t>
            </a:r>
            <a:r>
              <a:rPr lang="en-US" altLang="ja-JP"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ja-JP" sz="2800"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Ohshiro</a:t>
            </a:r>
            <a:r>
              <a:rPr lang="en-US" altLang="ja-JP"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ja-JP" sz="2800"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Muographic</a:t>
            </a:r>
            <a:r>
              <a:rPr lang="en-US" altLang="ja-JP"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data analysis method for medium-sized rock overburden inspections, </a:t>
            </a:r>
            <a:r>
              <a:rPr lang="en-US" altLang="ja-JP" sz="2800"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Geosci</a:t>
            </a:r>
            <a:r>
              <a:rPr lang="en-US" altLang="ja-JP"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ja-JP" sz="2800"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Instrum</a:t>
            </a:r>
            <a:r>
              <a:rPr lang="en-US" altLang="ja-JP"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Method. Data Syst., 5, 427–435, 2016 www.geosci-instrum-method-data-syst.net/5/427/2016/ doi:10.5194/gi-5-427-2016)</a:t>
            </a:r>
          </a:p>
          <a:p>
            <a:pPr>
              <a:buNone/>
            </a:pPr>
            <a:endParaRPr lang="en-US" altLang="ja-JP" sz="28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r>
              <a:rPr lang="ja-JP" altLang="en-US"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t>
            </a:r>
            <a:r>
              <a:rPr kumimoji="1" lang="en-US" altLang="ja-JP" sz="2800" dirty="0">
                <a:solidFill>
                  <a:srgbClr val="FFFF00"/>
                </a:solidFill>
                <a:effectLst>
                  <a:outerShdw blurRad="38100" dist="38100" dir="2700000" algn="tl">
                    <a:srgbClr val="000000">
                      <a:alpha val="43137"/>
                    </a:srgbClr>
                  </a:outerShdw>
                </a:effectLst>
              </a:rPr>
              <a:t>This article made clear that</a:t>
            </a:r>
            <a:r>
              <a:rPr lang="en-US" altLang="ja-JP" sz="2800" dirty="0">
                <a:solidFill>
                  <a:srgbClr val="FFFF00"/>
                </a:solidFill>
                <a:effectLst>
                  <a:outerShdw blurRad="38100" dist="38100" dir="2700000" algn="tl">
                    <a:srgbClr val="000000">
                      <a:alpha val="43137"/>
                    </a:srgbClr>
                  </a:outerShdw>
                </a:effectLst>
              </a:rPr>
              <a:t> </a:t>
            </a:r>
            <a:r>
              <a:rPr lang="en-US" altLang="ja-JP" sz="2800">
                <a:solidFill>
                  <a:srgbClr val="FFFF00"/>
                </a:solidFill>
                <a:effectLst>
                  <a:outerShdw blurRad="38100" dist="38100" dir="2700000" algn="tl">
                    <a:srgbClr val="000000">
                      <a:alpha val="43137"/>
                    </a:srgbClr>
                  </a:outerShdw>
                </a:effectLst>
              </a:rPr>
              <a:t>it </a:t>
            </a:r>
            <a:r>
              <a:rPr lang="en-US" altLang="ja-JP" sz="2800" smtClean="0">
                <a:solidFill>
                  <a:srgbClr val="FFFF00"/>
                </a:solidFill>
                <a:effectLst>
                  <a:outerShdw blurRad="38100" dist="38100" dir="2700000" algn="tl">
                    <a:srgbClr val="000000">
                      <a:alpha val="43137"/>
                    </a:srgbClr>
                  </a:outerShdw>
                </a:effectLst>
              </a:rPr>
              <a:t>was </a:t>
            </a:r>
            <a:r>
              <a:rPr lang="en-US" altLang="ja-JP" sz="2800" dirty="0">
                <a:solidFill>
                  <a:srgbClr val="FFFF00"/>
                </a:solidFill>
                <a:effectLst>
                  <a:outerShdw blurRad="38100" dist="38100" dir="2700000" algn="tl">
                    <a:srgbClr val="000000">
                      <a:alpha val="43137"/>
                    </a:srgbClr>
                  </a:outerShdw>
                </a:effectLst>
              </a:rPr>
              <a:t>30% less heavy than has long been accepted. Also it suggested that there is a possibility that it could change part of the established theory, such as how long it took to build it.</a:t>
            </a:r>
            <a:endParaRPr kumimoji="1" lang="en-US" altLang="ja-JP" sz="2800" dirty="0">
              <a:solidFill>
                <a:srgbClr val="FFFF00"/>
              </a:solidFill>
              <a:effectLst>
                <a:outerShdw blurRad="38100" dist="38100" dir="2700000" algn="tl">
                  <a:srgbClr val="000000">
                    <a:alpha val="43137"/>
                  </a:srgbClr>
                </a:outerShdw>
              </a:effectLst>
            </a:endParaRPr>
          </a:p>
          <a:p>
            <a:pPr>
              <a:buNone/>
            </a:pPr>
            <a:endParaRPr lang="en-US" altLang="ja-JP"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角丸四角形 5"/>
          <p:cNvSpPr/>
          <p:nvPr/>
        </p:nvSpPr>
        <p:spPr>
          <a:xfrm>
            <a:off x="107504" y="404664"/>
            <a:ext cx="5112568"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t>Pyramid of King Khafre (Second Great Pyramid of Giza)</a:t>
            </a:r>
            <a:endParaRPr kumimoji="1" lang="ja-JP" altLang="en-US" sz="28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4" name="図 3" descr="K:\図版用\GIZA2006a\GPMP2006夏 087.jpg"/>
          <p:cNvPicPr/>
          <p:nvPr/>
        </p:nvPicPr>
        <p:blipFill>
          <a:blip r:embed="rId3" cstate="print"/>
          <a:srcRect/>
          <a:stretch>
            <a:fillRect/>
          </a:stretch>
        </p:blipFill>
        <p:spPr bwMode="auto">
          <a:xfrm>
            <a:off x="-828600" y="0"/>
            <a:ext cx="10729192" cy="6858000"/>
          </a:xfrm>
          <a:prstGeom prst="rect">
            <a:avLst/>
          </a:prstGeom>
          <a:noFill/>
          <a:ln w="9525">
            <a:noFill/>
            <a:miter lim="800000"/>
            <a:headEnd/>
            <a:tailEnd/>
          </a:ln>
        </p:spPr>
      </p:pic>
      <p:sp>
        <p:nvSpPr>
          <p:cNvPr id="5" name="正方形/長方形 4"/>
          <p:cNvSpPr/>
          <p:nvPr/>
        </p:nvSpPr>
        <p:spPr>
          <a:xfrm>
            <a:off x="251520" y="188641"/>
            <a:ext cx="8712968" cy="1569660"/>
          </a:xfrm>
          <a:prstGeom prst="rect">
            <a:avLst/>
          </a:prstGeom>
        </p:spPr>
        <p:txBody>
          <a:bodyPr wrap="square">
            <a:spAutoFit/>
          </a:bodyPr>
          <a:lstStyle/>
          <a:p>
            <a:pPr>
              <a:buNone/>
            </a:pPr>
            <a:r>
              <a:rPr lang="en-US" altLang="ja-JP" sz="32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Pyramid of </a:t>
            </a:r>
            <a:r>
              <a:rPr lang="en-US" altLang="ja-JP" sz="3200" dirty="0" err="1"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Khafre</a:t>
            </a:r>
            <a:r>
              <a:rPr lang="en-US" altLang="ja-JP" sz="32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The height is 143m and the angle is around 53 </a:t>
            </a:r>
            <a:r>
              <a:rPr lang="en-US" altLang="ja-JP" sz="32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degrees (Khufu: The height is 146m and the angle is around 52 degrees)</a:t>
            </a:r>
            <a:r>
              <a:rPr lang="en-US" altLang="ja-JP" sz="3200" dirty="0" smtClean="0">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6" name="正方形/長方形 5"/>
          <p:cNvSpPr/>
          <p:nvPr/>
        </p:nvSpPr>
        <p:spPr>
          <a:xfrm>
            <a:off x="467544" y="3789040"/>
            <a:ext cx="8928992" cy="3046988"/>
          </a:xfrm>
          <a:prstGeom prst="rect">
            <a:avLst/>
          </a:prstGeom>
        </p:spPr>
        <p:txBody>
          <a:bodyPr wrap="square">
            <a:spAutoFit/>
          </a:bodyPr>
          <a:lstStyle/>
          <a:p>
            <a:r>
              <a:rPr lang="en-US" altLang="ja-JP" sz="3200" dirty="0" smtClean="0">
                <a:solidFill>
                  <a:schemeClr val="bg1">
                    <a:lumMod val="95000"/>
                  </a:schemeClr>
                </a:solidFill>
                <a:effectLst>
                  <a:outerShdw blurRad="38100" dist="38100" dir="2700000" algn="tl">
                    <a:srgbClr val="000000">
                      <a:alpha val="43137"/>
                    </a:srgbClr>
                  </a:outerShdw>
                </a:effectLst>
                <a:latin typeface="Times New Roman" pitchFamily="18" charset="0"/>
                <a:cs typeface="Times New Roman" pitchFamily="18" charset="0"/>
              </a:rPr>
              <a:t>Hiroyuki K. M. Tanaka and </a:t>
            </a:r>
            <a:r>
              <a:rPr lang="en-US" altLang="ja-JP" sz="3200" dirty="0" err="1" smtClean="0">
                <a:solidFill>
                  <a:schemeClr val="bg1">
                    <a:lumMod val="95000"/>
                  </a:schemeClr>
                </a:solidFill>
                <a:effectLst>
                  <a:outerShdw blurRad="38100" dist="38100" dir="2700000" algn="tl">
                    <a:srgbClr val="000000">
                      <a:alpha val="43137"/>
                    </a:srgbClr>
                  </a:outerShdw>
                </a:effectLst>
                <a:latin typeface="Times New Roman" pitchFamily="18" charset="0"/>
                <a:cs typeface="Times New Roman" pitchFamily="18" charset="0"/>
              </a:rPr>
              <a:t>Michinori</a:t>
            </a:r>
            <a:r>
              <a:rPr lang="en-US" altLang="ja-JP" sz="3200" dirty="0" smtClean="0">
                <a:solidFill>
                  <a:schemeClr val="bg1">
                    <a:lumMod val="9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ja-JP" sz="3200" dirty="0" err="1" smtClean="0">
                <a:solidFill>
                  <a:schemeClr val="bg1">
                    <a:lumMod val="95000"/>
                  </a:schemeClr>
                </a:solidFill>
                <a:effectLst>
                  <a:outerShdw blurRad="38100" dist="38100" dir="2700000" algn="tl">
                    <a:srgbClr val="000000">
                      <a:alpha val="43137"/>
                    </a:srgbClr>
                  </a:outerShdw>
                </a:effectLst>
                <a:latin typeface="Times New Roman" pitchFamily="18" charset="0"/>
                <a:cs typeface="Times New Roman" pitchFamily="18" charset="0"/>
              </a:rPr>
              <a:t>Ohshiro</a:t>
            </a:r>
            <a:r>
              <a:rPr lang="en-US" altLang="ja-JP" sz="3200" dirty="0" smtClean="0">
                <a:solidFill>
                  <a:schemeClr val="bg1">
                    <a:lumMod val="9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ja-JP" sz="3200" dirty="0" err="1" smtClean="0">
                <a:solidFill>
                  <a:schemeClr val="bg1">
                    <a:lumMod val="95000"/>
                  </a:schemeClr>
                </a:solidFill>
                <a:effectLst>
                  <a:outerShdw blurRad="38100" dist="38100" dir="2700000" algn="tl">
                    <a:srgbClr val="000000">
                      <a:alpha val="43137"/>
                    </a:srgbClr>
                  </a:outerShdw>
                </a:effectLst>
                <a:latin typeface="Times New Roman" pitchFamily="18" charset="0"/>
                <a:cs typeface="Times New Roman" pitchFamily="18" charset="0"/>
              </a:rPr>
              <a:t>Muographic</a:t>
            </a:r>
            <a:r>
              <a:rPr lang="en-US" altLang="ja-JP" sz="3200" dirty="0" smtClean="0">
                <a:solidFill>
                  <a:schemeClr val="bg1">
                    <a:lumMod val="95000"/>
                  </a:schemeClr>
                </a:solidFill>
                <a:effectLst>
                  <a:outerShdw blurRad="38100" dist="38100" dir="2700000" algn="tl">
                    <a:srgbClr val="000000">
                      <a:alpha val="43137"/>
                    </a:srgbClr>
                  </a:outerShdw>
                </a:effectLst>
                <a:latin typeface="Times New Roman" pitchFamily="18" charset="0"/>
                <a:cs typeface="Times New Roman" pitchFamily="18" charset="0"/>
              </a:rPr>
              <a:t> data analysis method for medium-sized rock overburden inspections, </a:t>
            </a:r>
            <a:r>
              <a:rPr lang="en-US" altLang="ja-JP" sz="3200" dirty="0" err="1" smtClean="0">
                <a:solidFill>
                  <a:schemeClr val="bg1">
                    <a:lumMod val="95000"/>
                  </a:schemeClr>
                </a:solidFill>
                <a:effectLst>
                  <a:outerShdw blurRad="38100" dist="38100" dir="2700000" algn="tl">
                    <a:srgbClr val="000000">
                      <a:alpha val="43137"/>
                    </a:srgbClr>
                  </a:outerShdw>
                </a:effectLst>
                <a:latin typeface="Times New Roman" pitchFamily="18" charset="0"/>
                <a:cs typeface="Times New Roman" pitchFamily="18" charset="0"/>
              </a:rPr>
              <a:t>Geosci</a:t>
            </a:r>
            <a:r>
              <a:rPr lang="en-US" altLang="ja-JP" sz="3200" dirty="0" smtClean="0">
                <a:solidFill>
                  <a:schemeClr val="bg1">
                    <a:lumMod val="9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ja-JP" sz="3200" dirty="0" err="1" smtClean="0">
                <a:solidFill>
                  <a:schemeClr val="bg1">
                    <a:lumMod val="95000"/>
                  </a:schemeClr>
                </a:solidFill>
                <a:effectLst>
                  <a:outerShdw blurRad="38100" dist="38100" dir="2700000" algn="tl">
                    <a:srgbClr val="000000">
                      <a:alpha val="43137"/>
                    </a:srgbClr>
                  </a:outerShdw>
                </a:effectLst>
                <a:latin typeface="Times New Roman" pitchFamily="18" charset="0"/>
                <a:cs typeface="Times New Roman" pitchFamily="18" charset="0"/>
              </a:rPr>
              <a:t>Instrum</a:t>
            </a:r>
            <a:r>
              <a:rPr lang="en-US" altLang="ja-JP" sz="3200" dirty="0" smtClean="0">
                <a:solidFill>
                  <a:schemeClr val="bg1">
                    <a:lumMod val="95000"/>
                  </a:schemeClr>
                </a:solidFill>
                <a:effectLst>
                  <a:outerShdw blurRad="38100" dist="38100" dir="2700000" algn="tl">
                    <a:srgbClr val="000000">
                      <a:alpha val="43137"/>
                    </a:srgbClr>
                  </a:outerShdw>
                </a:effectLst>
                <a:latin typeface="Times New Roman" pitchFamily="18" charset="0"/>
                <a:cs typeface="Times New Roman" pitchFamily="18" charset="0"/>
              </a:rPr>
              <a:t>. Method. Data Syst., 5, 427–435, 2016 www.geosci-instrum-method-data-syst.net/5/427/2016/ doi:10.5194/gi-5-427-2016)</a:t>
            </a:r>
            <a:endParaRPr lang="ja-JP" altLang="en-US" sz="3200"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3074" name="Picture 2" descr="J:\Saqqara200705-06\DSC_0074.JPG"/>
          <p:cNvPicPr>
            <a:picLocks noChangeAspect="1" noChangeArrowheads="1"/>
          </p:cNvPicPr>
          <p:nvPr/>
        </p:nvPicPr>
        <p:blipFill>
          <a:blip r:embed="rId3" cstate="print"/>
          <a:srcRect/>
          <a:stretch>
            <a:fillRect/>
          </a:stretch>
        </p:blipFill>
        <p:spPr bwMode="auto">
          <a:xfrm>
            <a:off x="-11113" y="0"/>
            <a:ext cx="10313789" cy="6858000"/>
          </a:xfrm>
          <a:prstGeom prst="rect">
            <a:avLst/>
          </a:prstGeom>
          <a:noFill/>
        </p:spPr>
      </p:pic>
      <p:sp>
        <p:nvSpPr>
          <p:cNvPr id="5" name="正方形/長方形 4"/>
          <p:cNvSpPr/>
          <p:nvPr/>
        </p:nvSpPr>
        <p:spPr>
          <a:xfrm>
            <a:off x="323528" y="1556792"/>
            <a:ext cx="9433048" cy="1384995"/>
          </a:xfrm>
          <a:prstGeom prst="rect">
            <a:avLst/>
          </a:prstGeom>
        </p:spPr>
        <p:txBody>
          <a:bodyPr wrap="square">
            <a:spAutoFit/>
          </a:bodyPr>
          <a:lstStyle/>
          <a:p>
            <a:pPr>
              <a:buNone/>
            </a:pPr>
            <a:endParaRPr lang="en-US" altLang="ja-JP" sz="44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pPr>
              <a:buNone/>
            </a:pPr>
            <a:r>
              <a:rPr lang="ja-JP" altLang="en-US" sz="40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②</a:t>
            </a:r>
            <a:r>
              <a:rPr lang="en-US" altLang="ja-JP" sz="40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How was the pyramid of Khufu built?</a:t>
            </a:r>
            <a:endParaRPr kumimoji="1" lang="ja-JP" altLang="en-US" sz="4000"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3" cstate="print"/>
          <a:srcRect/>
          <a:stretch>
            <a:fillRect/>
          </a:stretch>
        </p:blipFill>
        <p:spPr bwMode="auto">
          <a:xfrm>
            <a:off x="0" y="476672"/>
            <a:ext cx="3267893" cy="327560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3131840" y="692696"/>
            <a:ext cx="2941789" cy="3024336"/>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6084168" y="620688"/>
            <a:ext cx="3059832" cy="3067049"/>
          </a:xfrm>
          <a:prstGeom prst="rect">
            <a:avLst/>
          </a:prstGeom>
          <a:noFill/>
          <a:ln w="9525">
            <a:noFill/>
            <a:miter lim="800000"/>
            <a:headEnd/>
            <a:tailEnd/>
          </a:ln>
        </p:spPr>
      </p:pic>
      <p:sp>
        <p:nvSpPr>
          <p:cNvPr id="7" name="角丸四角形 6"/>
          <p:cNvSpPr/>
          <p:nvPr/>
        </p:nvSpPr>
        <p:spPr>
          <a:xfrm>
            <a:off x="251520" y="4149080"/>
            <a:ext cx="2664296" cy="2448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smtClean="0"/>
              <a:t>①</a:t>
            </a:r>
            <a:r>
              <a:rPr kumimoji="1" lang="en-US" altLang="ja-JP" sz="2400" dirty="0" smtClean="0"/>
              <a:t>Piling stone obliquely to the centre in layers</a:t>
            </a:r>
            <a:endParaRPr kumimoji="1" lang="ja-JP" altLang="en-US" sz="2400" dirty="0"/>
          </a:p>
        </p:txBody>
      </p:sp>
      <p:sp>
        <p:nvSpPr>
          <p:cNvPr id="8" name="角丸四角形 7"/>
          <p:cNvSpPr/>
          <p:nvPr/>
        </p:nvSpPr>
        <p:spPr>
          <a:xfrm>
            <a:off x="3347864" y="4221088"/>
            <a:ext cx="2592288" cy="23762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smtClean="0"/>
              <a:t>②</a:t>
            </a:r>
            <a:r>
              <a:rPr kumimoji="1" lang="en-US" altLang="ja-JP" sz="2400" dirty="0" smtClean="0"/>
              <a:t>piling stone horizontally to the top </a:t>
            </a:r>
            <a:endParaRPr kumimoji="1" lang="ja-JP" altLang="en-US" sz="2400" dirty="0"/>
          </a:p>
        </p:txBody>
      </p:sp>
      <p:sp>
        <p:nvSpPr>
          <p:cNvPr id="9" name="角丸四角形 8"/>
          <p:cNvSpPr/>
          <p:nvPr/>
        </p:nvSpPr>
        <p:spPr>
          <a:xfrm>
            <a:off x="6300192" y="4221088"/>
            <a:ext cx="2664296" cy="23762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t>③</a:t>
            </a:r>
            <a:r>
              <a:rPr kumimoji="1" lang="en-US" altLang="ja-JP" sz="2400" dirty="0" smtClean="0"/>
              <a:t>=</a:t>
            </a:r>
            <a:r>
              <a:rPr kumimoji="1" lang="ja-JP" altLang="en-US" sz="2400" dirty="0" smtClean="0"/>
              <a:t>①＋②</a:t>
            </a:r>
            <a:endParaRPr kumimoji="1" lang="ja-JP" altLang="en-US" sz="2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3" cstate="print"/>
          <a:srcRect/>
          <a:stretch>
            <a:fillRect/>
          </a:stretch>
        </p:blipFill>
        <p:spPr bwMode="auto">
          <a:xfrm>
            <a:off x="1259632" y="404664"/>
            <a:ext cx="5890763" cy="59046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3074" name="Picture 2" descr="http://www.thetimes.co.uk/tto/multimedia/archive/00503/Pyramid_503950a.jpg"/>
          <p:cNvPicPr>
            <a:picLocks noChangeAspect="1" noChangeArrowheads="1"/>
          </p:cNvPicPr>
          <p:nvPr/>
        </p:nvPicPr>
        <p:blipFill>
          <a:blip r:embed="rId3" cstate="print"/>
          <a:srcRect/>
          <a:stretch>
            <a:fillRect/>
          </a:stretch>
        </p:blipFill>
        <p:spPr bwMode="auto">
          <a:xfrm>
            <a:off x="-12565904" y="-5932040"/>
            <a:ext cx="21853920" cy="16707674"/>
          </a:xfrm>
          <a:prstGeom prst="rect">
            <a:avLst/>
          </a:prstGeom>
          <a:noFill/>
        </p:spPr>
      </p:pic>
      <p:sp>
        <p:nvSpPr>
          <p:cNvPr id="5" name="角丸四角形 4"/>
          <p:cNvSpPr/>
          <p:nvPr/>
        </p:nvSpPr>
        <p:spPr>
          <a:xfrm>
            <a:off x="5076056" y="5849888"/>
            <a:ext cx="3744416"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smtClean="0"/>
              <a:t>Surface (dressed stones)</a:t>
            </a:r>
            <a:endParaRPr kumimoji="1" lang="ja-JP" altLang="en-US" sz="3600" dirty="0"/>
          </a:p>
        </p:txBody>
      </p:sp>
      <p:sp>
        <p:nvSpPr>
          <p:cNvPr id="6" name="角丸四角形 5"/>
          <p:cNvSpPr/>
          <p:nvPr/>
        </p:nvSpPr>
        <p:spPr>
          <a:xfrm>
            <a:off x="-180528" y="5877272"/>
            <a:ext cx="5040560" cy="9807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smtClean="0"/>
              <a:t>Core made of stone bricks</a:t>
            </a:r>
            <a:endParaRPr kumimoji="1" lang="ja-JP" altLang="en-US" sz="3600" dirty="0"/>
          </a:p>
        </p:txBody>
      </p:sp>
      <p:sp>
        <p:nvSpPr>
          <p:cNvPr id="7" name="角丸四角形 6"/>
          <p:cNvSpPr/>
          <p:nvPr/>
        </p:nvSpPr>
        <p:spPr>
          <a:xfrm>
            <a:off x="1547664" y="188640"/>
            <a:ext cx="6552728" cy="16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u="sng" dirty="0" smtClean="0">
                <a:solidFill>
                  <a:srgbClr val="FFFF00"/>
                </a:solidFill>
              </a:rPr>
              <a:t>Peter James assumed that there are internal ramps made from  Quarry waste</a:t>
            </a:r>
            <a:endParaRPr kumimoji="1" lang="ja-JP" altLang="en-US" sz="3600" u="sng" dirty="0">
              <a:solidFill>
                <a:srgbClr val="FFFF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クリックすると新しいウィンドウで開きます"/>
          <p:cNvPicPr>
            <a:picLocks noChangeAspect="1" noChangeArrowheads="1"/>
          </p:cNvPicPr>
          <p:nvPr/>
        </p:nvPicPr>
        <p:blipFill>
          <a:blip r:embed="rId3" cstate="print"/>
          <a:srcRect/>
          <a:stretch>
            <a:fillRect/>
          </a:stretch>
        </p:blipFill>
        <p:spPr bwMode="auto">
          <a:xfrm>
            <a:off x="-180528" y="332656"/>
            <a:ext cx="7104789" cy="5328592"/>
          </a:xfrm>
          <a:prstGeom prst="rect">
            <a:avLst/>
          </a:prstGeom>
          <a:noFill/>
        </p:spPr>
      </p:pic>
      <p:pic>
        <p:nvPicPr>
          <p:cNvPr id="1034" name="Picture 10" descr="クリックすると新しいウィンドウで開きます"/>
          <p:cNvPicPr>
            <a:picLocks noChangeAspect="1" noChangeArrowheads="1"/>
          </p:cNvPicPr>
          <p:nvPr/>
        </p:nvPicPr>
        <p:blipFill>
          <a:blip r:embed="rId4" cstate="print"/>
          <a:srcRect/>
          <a:stretch>
            <a:fillRect/>
          </a:stretch>
        </p:blipFill>
        <p:spPr bwMode="auto">
          <a:xfrm>
            <a:off x="5148064" y="1"/>
            <a:ext cx="3995936" cy="2996952"/>
          </a:xfrm>
          <a:prstGeom prst="rect">
            <a:avLst/>
          </a:prstGeom>
          <a:noFill/>
        </p:spPr>
      </p:pic>
      <p:pic>
        <p:nvPicPr>
          <p:cNvPr id="1036" name="Picture 12" descr="クリックすると新しいウィンドウで開きます"/>
          <p:cNvPicPr>
            <a:picLocks noChangeAspect="1" noChangeArrowheads="1"/>
          </p:cNvPicPr>
          <p:nvPr/>
        </p:nvPicPr>
        <p:blipFill>
          <a:blip r:embed="rId5" cstate="print"/>
          <a:srcRect/>
          <a:stretch>
            <a:fillRect/>
          </a:stretch>
        </p:blipFill>
        <p:spPr bwMode="auto">
          <a:xfrm>
            <a:off x="6300192" y="4720572"/>
            <a:ext cx="3168402" cy="4191008"/>
          </a:xfrm>
          <a:prstGeom prst="rect">
            <a:avLst/>
          </a:prstGeom>
          <a:noFill/>
        </p:spPr>
      </p:pic>
      <p:sp>
        <p:nvSpPr>
          <p:cNvPr id="10" name="正方形/長方形 9"/>
          <p:cNvSpPr/>
          <p:nvPr/>
        </p:nvSpPr>
        <p:spPr>
          <a:xfrm>
            <a:off x="179512" y="404665"/>
            <a:ext cx="5256584" cy="1200329"/>
          </a:xfrm>
          <a:prstGeom prst="rect">
            <a:avLst/>
          </a:prstGeom>
        </p:spPr>
        <p:txBody>
          <a:bodyPr wrap="square">
            <a:spAutoFit/>
          </a:bodyPr>
          <a:lstStyle/>
          <a:p>
            <a:r>
              <a:rPr kumimoji="1" lang="en-US" altLang="ja-JP" sz="2400" dirty="0" smtClean="0"/>
              <a:t>Jean-Pierre </a:t>
            </a:r>
            <a:r>
              <a:rPr kumimoji="1" lang="en-US" altLang="ja-JP" sz="2400" dirty="0" err="1" smtClean="0"/>
              <a:t>Houdin</a:t>
            </a:r>
            <a:r>
              <a:rPr kumimoji="1" lang="en-US" altLang="ja-JP" sz="2400" dirty="0" smtClean="0"/>
              <a:t> are claimed to have used a spiral slope to carry stone inside of the pyramids.</a:t>
            </a:r>
            <a:endParaRPr lang="ja-JP" altLang="en-US" sz="2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3" cstate="print"/>
          <a:srcRect/>
          <a:stretch>
            <a:fillRect/>
          </a:stretch>
        </p:blipFill>
        <p:spPr bwMode="auto">
          <a:xfrm>
            <a:off x="1763688" y="128116"/>
            <a:ext cx="6714049" cy="6729884"/>
          </a:xfrm>
          <a:prstGeom prst="rect">
            <a:avLst/>
          </a:prstGeom>
          <a:noFill/>
          <a:ln w="9525">
            <a:noFill/>
            <a:miter lim="800000"/>
            <a:headEnd/>
            <a:tailEnd/>
          </a:ln>
        </p:spPr>
      </p:pic>
      <p:sp>
        <p:nvSpPr>
          <p:cNvPr id="5" name="正方形/長方形 4"/>
          <p:cNvSpPr/>
          <p:nvPr/>
        </p:nvSpPr>
        <p:spPr>
          <a:xfrm>
            <a:off x="251520" y="404664"/>
            <a:ext cx="5040560" cy="3108543"/>
          </a:xfrm>
          <a:prstGeom prst="rect">
            <a:avLst/>
          </a:prstGeom>
        </p:spPr>
        <p:txBody>
          <a:bodyPr wrap="square">
            <a:spAutoFit/>
          </a:bodyPr>
          <a:lstStyle/>
          <a:p>
            <a:r>
              <a:rPr kumimoji="1" lang="en-US" altLang="ja-JP" sz="2800" dirty="0" smtClean="0"/>
              <a:t>I hypothesize that there is an extensive natural rock originally at the foundation (for example 20% to 30% of the volume of the pyramid). The natural rock was sculpted and adjusted into the terraced or trapezoid core.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150530" name="Picture 2"/>
          <p:cNvPicPr>
            <a:picLocks noChangeAspect="1" noChangeArrowheads="1"/>
          </p:cNvPicPr>
          <p:nvPr/>
        </p:nvPicPr>
        <p:blipFill>
          <a:blip r:embed="rId3" cstate="print"/>
          <a:srcRect/>
          <a:stretch>
            <a:fillRect/>
          </a:stretch>
        </p:blipFill>
        <p:spPr bwMode="auto">
          <a:xfrm>
            <a:off x="-135294" y="0"/>
            <a:ext cx="9279295" cy="67413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30" name="Picture 2" descr="C:\Users\MICHINORI OHSHIRO\Pictures\Pyramidographia-kheops.jpg"/>
          <p:cNvPicPr>
            <a:picLocks noChangeAspect="1" noChangeArrowheads="1"/>
          </p:cNvPicPr>
          <p:nvPr/>
        </p:nvPicPr>
        <p:blipFill>
          <a:blip r:embed="rId3" cstate="print"/>
          <a:srcRect/>
          <a:stretch>
            <a:fillRect/>
          </a:stretch>
        </p:blipFill>
        <p:spPr bwMode="auto">
          <a:xfrm>
            <a:off x="0" y="908720"/>
            <a:ext cx="6763680" cy="4509120"/>
          </a:xfrm>
          <a:prstGeom prst="rect">
            <a:avLst/>
          </a:prstGeom>
          <a:noFill/>
        </p:spPr>
      </p:pic>
      <p:pic>
        <p:nvPicPr>
          <p:cNvPr id="457731" name="Picture 3" descr="C:\Users\MICHINORI OHSHIRO\Pictures\Greaves_Pyramidographia_1646_Front.gif"/>
          <p:cNvPicPr>
            <a:picLocks noChangeAspect="1" noChangeArrowheads="1"/>
          </p:cNvPicPr>
          <p:nvPr/>
        </p:nvPicPr>
        <p:blipFill>
          <a:blip r:embed="rId4" cstate="print"/>
          <a:srcRect/>
          <a:stretch>
            <a:fillRect/>
          </a:stretch>
        </p:blipFill>
        <p:spPr bwMode="auto">
          <a:xfrm>
            <a:off x="6154681" y="764704"/>
            <a:ext cx="2989319" cy="4941168"/>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3" cstate="print"/>
          <a:srcRect/>
          <a:stretch>
            <a:fillRect/>
          </a:stretch>
        </p:blipFill>
        <p:spPr bwMode="auto">
          <a:xfrm>
            <a:off x="2429951" y="0"/>
            <a:ext cx="6714049" cy="6729884"/>
          </a:xfrm>
          <a:prstGeom prst="rect">
            <a:avLst/>
          </a:prstGeom>
          <a:noFill/>
          <a:ln w="9525">
            <a:noFill/>
            <a:miter lim="800000"/>
            <a:headEnd/>
            <a:tailEnd/>
          </a:ln>
        </p:spPr>
      </p:pic>
      <p:sp>
        <p:nvSpPr>
          <p:cNvPr id="3" name="正方形/長方形 2"/>
          <p:cNvSpPr/>
          <p:nvPr/>
        </p:nvSpPr>
        <p:spPr>
          <a:xfrm>
            <a:off x="179512" y="260648"/>
            <a:ext cx="6264696" cy="5262979"/>
          </a:xfrm>
          <a:prstGeom prst="rect">
            <a:avLst/>
          </a:prstGeom>
        </p:spPr>
        <p:txBody>
          <a:bodyPr wrap="square">
            <a:spAutoFit/>
          </a:bodyPr>
          <a:lstStyle/>
          <a:p>
            <a:r>
              <a:rPr kumimoji="1" lang="en-US" altLang="ja-JP" sz="2800" dirty="0" smtClean="0"/>
              <a:t>I propose that the proportion is much larger than previously thought. I consider this because of the earthquake proof structure of the Great Pyramid of Khufu. If extensive solid rock was present at the foundation, then the quakeproof Pyramids of Giza can be understand, and both the construction period, estimated to be 20 years or more and the work load earlier estimated to near a hundred thousand people supposed by Herodotus, would be drastically reduced.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endParaRPr lang="ja-JP" altLang="ja-JP" dirty="0"/>
          </a:p>
        </p:txBody>
      </p:sp>
      <p:sp>
        <p:nvSpPr>
          <p:cNvPr id="486403" name="Rectangle 3"/>
          <p:cNvSpPr>
            <a:spLocks noGrp="1" noChangeArrowheads="1"/>
          </p:cNvSpPr>
          <p:nvPr>
            <p:ph type="body" idx="1"/>
          </p:nvPr>
        </p:nvSpPr>
        <p:spPr/>
        <p:txBody>
          <a:bodyPr/>
          <a:lstStyle/>
          <a:p>
            <a:endParaRPr lang="ja-JP" altLang="ja-JP"/>
          </a:p>
        </p:txBody>
      </p:sp>
      <p:pic>
        <p:nvPicPr>
          <p:cNvPr id="486404" name="Picture 4" descr="DSC_0065"/>
          <p:cNvPicPr>
            <a:picLocks noChangeAspect="1" noChangeArrowheads="1"/>
          </p:cNvPicPr>
          <p:nvPr/>
        </p:nvPicPr>
        <p:blipFill>
          <a:blip r:embed="rId3" cstate="print"/>
          <a:srcRect/>
          <a:stretch>
            <a:fillRect/>
          </a:stretch>
        </p:blipFill>
        <p:spPr bwMode="auto">
          <a:xfrm>
            <a:off x="-773238" y="0"/>
            <a:ext cx="10313790" cy="6858000"/>
          </a:xfrm>
          <a:prstGeom prst="rect">
            <a:avLst/>
          </a:prstGeom>
          <a:noFill/>
        </p:spPr>
      </p:pic>
      <p:sp>
        <p:nvSpPr>
          <p:cNvPr id="5" name="正方形/長方形 4"/>
          <p:cNvSpPr/>
          <p:nvPr/>
        </p:nvSpPr>
        <p:spPr>
          <a:xfrm>
            <a:off x="539552" y="1412776"/>
            <a:ext cx="8208912" cy="3970318"/>
          </a:xfrm>
          <a:prstGeom prst="rect">
            <a:avLst/>
          </a:prstGeom>
        </p:spPr>
        <p:txBody>
          <a:bodyPr wrap="square">
            <a:spAutoFit/>
          </a:bodyPr>
          <a:lstStyle/>
          <a:p>
            <a:r>
              <a:rPr kumimoji="1" lang="ja-JP" altLang="en-US" sz="36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①</a:t>
            </a:r>
            <a:r>
              <a:rPr kumimoji="1" lang="en-US" altLang="ja-JP" sz="36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H</a:t>
            </a:r>
            <a:r>
              <a:rPr lang="en-US" altLang="ja-JP" sz="36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ow much volume of stones were used for the pyramids?</a:t>
            </a:r>
            <a:endParaRPr kumimoji="1" lang="en-US" altLang="ja-JP" sz="36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pPr>
              <a:defRPr/>
            </a:pPr>
            <a:r>
              <a:rPr kumimoji="1" lang="ja-JP" altLang="en-US" sz="36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②</a:t>
            </a:r>
            <a:r>
              <a:rPr lang="en-US" altLang="ja-JP" sz="36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How was the pyramid of Khufu built?</a:t>
            </a:r>
            <a:endParaRPr kumimoji="1" lang="en-US" altLang="ja-JP" sz="36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r>
              <a:rPr kumimoji="1" lang="ja-JP" altLang="en-US" sz="36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③</a:t>
            </a:r>
            <a:r>
              <a:rPr kumimoji="1" lang="en-US" altLang="ja-JP" sz="36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Which stone (lime stone and granite) is used for which part?</a:t>
            </a:r>
          </a:p>
          <a:p>
            <a:r>
              <a:rPr kumimoji="1" lang="ja-JP" altLang="en-US" sz="36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④</a:t>
            </a:r>
            <a:r>
              <a:rPr kumimoji="1" lang="en-US" altLang="ja-JP" sz="36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Are there any hidden space (rooms) inside?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E:\20110301画像\2010-10-20 2009夏エジプト西方砂漠\2009夏エジプト西方砂漠 9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940308" cy="32849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20110301画像\2010-10-20 2009夏エジプト西方砂漠\2009夏エジプト西方砂漠 9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0"/>
            <a:ext cx="4975103" cy="33081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SC_0149"/>
          <p:cNvPicPr>
            <a:picLocks noChangeAspect="1" noChangeArrowheads="1"/>
          </p:cNvPicPr>
          <p:nvPr/>
        </p:nvPicPr>
        <p:blipFill>
          <a:blip r:embed="rId5" cstate="print"/>
          <a:srcRect/>
          <a:stretch>
            <a:fillRect/>
          </a:stretch>
        </p:blipFill>
        <p:spPr bwMode="auto">
          <a:xfrm>
            <a:off x="0" y="3284984"/>
            <a:ext cx="5373481" cy="3573016"/>
          </a:xfrm>
          <a:prstGeom prst="rect">
            <a:avLst/>
          </a:prstGeom>
          <a:noFill/>
        </p:spPr>
      </p:pic>
      <p:pic>
        <p:nvPicPr>
          <p:cNvPr id="7" name="Picture 2" descr="E:\20110301画像\2010-10-20 2009夏エジプト西方砂漠\2009夏エジプト西方砂漠 95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60032" y="3309709"/>
            <a:ext cx="5336297" cy="3548291"/>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539552" y="260648"/>
            <a:ext cx="8424936" cy="6391880"/>
          </a:xfrm>
          <a:prstGeom prst="rect">
            <a:avLst/>
          </a:prstGeom>
        </p:spPr>
        <p:txBody>
          <a:bodyPr wrap="square">
            <a:spAutoFit/>
          </a:bodyPr>
          <a:lstStyle/>
          <a:p>
            <a:pPr algn="ctr"/>
            <a:r>
              <a:rPr kumimoji="1" lang="en-US" altLang="ja-JP" sz="4000" dirty="0" smtClean="0">
                <a:solidFill>
                  <a:srgbClr val="FFFF00"/>
                </a:solidFill>
                <a:effectLst>
                  <a:outerShdw blurRad="38100" dist="38100" dir="2700000" algn="tl">
                    <a:srgbClr val="000000">
                      <a:alpha val="43137"/>
                    </a:srgbClr>
                  </a:outerShdw>
                </a:effectLst>
              </a:rPr>
              <a:t>Summary</a:t>
            </a:r>
          </a:p>
          <a:p>
            <a:r>
              <a:rPr kumimoji="1" lang="en-US" altLang="ja-JP" sz="3200" dirty="0" smtClean="0">
                <a:solidFill>
                  <a:srgbClr val="FFFF00"/>
                </a:solidFill>
                <a:effectLst>
                  <a:outerShdw blurRad="38100" dist="38100" dir="2700000" algn="tl">
                    <a:srgbClr val="000000">
                      <a:alpha val="43137"/>
                    </a:srgbClr>
                  </a:outerShdw>
                </a:effectLst>
              </a:rPr>
              <a:t>   </a:t>
            </a:r>
            <a:r>
              <a:rPr kumimoji="1" lang="en-US" altLang="ja-JP" sz="3600" dirty="0" smtClean="0">
                <a:solidFill>
                  <a:srgbClr val="FFFF00"/>
                </a:solidFill>
                <a:effectLst>
                  <a:outerShdw blurRad="38100" dist="38100" dir="2700000" algn="tl">
                    <a:srgbClr val="000000">
                      <a:alpha val="43137"/>
                    </a:srgbClr>
                  </a:outerShdw>
                </a:effectLst>
              </a:rPr>
              <a:t>We can obtain brand-new information about the inner structure of pyramids through </a:t>
            </a:r>
            <a:r>
              <a:rPr kumimoji="1" lang="en-US" altLang="ja-JP" sz="3600" dirty="0" err="1" smtClean="0">
                <a:solidFill>
                  <a:srgbClr val="FFFF00"/>
                </a:solidFill>
                <a:effectLst>
                  <a:outerShdw blurRad="38100" dist="38100" dir="2700000" algn="tl">
                    <a:srgbClr val="000000">
                      <a:alpha val="43137"/>
                    </a:srgbClr>
                  </a:outerShdw>
                </a:effectLst>
              </a:rPr>
              <a:t>muography</a:t>
            </a:r>
            <a:r>
              <a:rPr kumimoji="1" lang="en-US" altLang="ja-JP" sz="3600" dirty="0" smtClean="0">
                <a:solidFill>
                  <a:srgbClr val="FFFF00"/>
                </a:solidFill>
                <a:effectLst>
                  <a:outerShdw blurRad="38100" dist="38100" dir="2700000" algn="tl">
                    <a:srgbClr val="000000">
                      <a:alpha val="43137"/>
                    </a:srgbClr>
                  </a:outerShdw>
                </a:effectLst>
              </a:rPr>
              <a:t>. Such information will be invaluable to Japan and other </a:t>
            </a:r>
            <a:r>
              <a:rPr lang="en-US" altLang="ja-JP" sz="3600" dirty="0" smtClean="0">
                <a:solidFill>
                  <a:srgbClr val="FFFF00"/>
                </a:solidFill>
              </a:rPr>
              <a:t>earthquake-prone countries</a:t>
            </a:r>
            <a:r>
              <a:rPr kumimoji="1" lang="en-US" altLang="ja-JP" sz="3600" dirty="0" smtClean="0">
                <a:solidFill>
                  <a:srgbClr val="FFFF00"/>
                </a:solidFill>
                <a:effectLst>
                  <a:outerShdw blurRad="38100" dist="38100" dir="2700000" algn="tl">
                    <a:srgbClr val="000000">
                      <a:alpha val="43137"/>
                    </a:srgbClr>
                  </a:outerShdw>
                </a:effectLst>
              </a:rPr>
              <a:t>. </a:t>
            </a:r>
          </a:p>
          <a:p>
            <a:r>
              <a:rPr kumimoji="1" lang="en-US" altLang="ja-JP" sz="3600" dirty="0" smtClean="0">
                <a:solidFill>
                  <a:srgbClr val="FFFF00"/>
                </a:solidFill>
                <a:effectLst>
                  <a:outerShdw blurRad="38100" dist="38100" dir="2700000" algn="tl">
                    <a:srgbClr val="000000">
                      <a:alpha val="43137"/>
                    </a:srgbClr>
                  </a:outerShdw>
                </a:effectLst>
              </a:rPr>
              <a:t>   </a:t>
            </a:r>
            <a:r>
              <a:rPr kumimoji="1" lang="en-US" altLang="ja-JP" sz="3600" dirty="0" err="1" smtClean="0">
                <a:solidFill>
                  <a:srgbClr val="FFFF00"/>
                </a:solidFill>
                <a:effectLst>
                  <a:outerShdw blurRad="38100" dist="38100" dir="2700000" algn="tl">
                    <a:srgbClr val="000000">
                      <a:alpha val="43137"/>
                    </a:srgbClr>
                  </a:outerShdw>
                </a:effectLst>
              </a:rPr>
              <a:t>Muography</a:t>
            </a:r>
            <a:r>
              <a:rPr kumimoji="1" lang="en-US" altLang="ja-JP" sz="3600" dirty="0" smtClean="0">
                <a:solidFill>
                  <a:srgbClr val="FFFF00"/>
                </a:solidFill>
                <a:effectLst>
                  <a:outerShdw blurRad="38100" dist="38100" dir="2700000" algn="tl">
                    <a:srgbClr val="000000">
                      <a:alpha val="43137"/>
                    </a:srgbClr>
                  </a:outerShdw>
                </a:effectLst>
              </a:rPr>
              <a:t> is not only a technique to solve the mystery of pyramids, but also to protect human beings from natural disasters including mega earthquake. </a:t>
            </a:r>
            <a:r>
              <a:rPr kumimoji="1" lang="en-US" altLang="ja-JP" sz="3600" dirty="0" err="1" smtClean="0">
                <a:solidFill>
                  <a:srgbClr val="FFFF00"/>
                </a:solidFill>
                <a:effectLst>
                  <a:outerShdw blurRad="38100" dist="38100" dir="2700000" algn="tl">
                    <a:srgbClr val="000000">
                      <a:alpha val="43137"/>
                    </a:srgbClr>
                  </a:outerShdw>
                </a:effectLst>
              </a:rPr>
              <a:t>Muography</a:t>
            </a:r>
            <a:r>
              <a:rPr kumimoji="1" lang="en-US" altLang="ja-JP" sz="3600" dirty="0" smtClean="0">
                <a:solidFill>
                  <a:srgbClr val="FFFF00"/>
                </a:solidFill>
                <a:effectLst>
                  <a:outerShdw blurRad="38100" dist="38100" dir="2700000" algn="tl">
                    <a:srgbClr val="000000">
                      <a:alpha val="43137"/>
                    </a:srgbClr>
                  </a:outerShdw>
                </a:effectLst>
              </a:rPr>
              <a:t> has great potential to help mankind. </a:t>
            </a:r>
            <a:endParaRPr lang="ja-JP" altLang="en-US" sz="36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781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p>
            <a:endParaRPr kumimoji="1" lang="ja-JP" altLang="en-US"/>
          </a:p>
        </p:txBody>
      </p:sp>
      <p:pic>
        <p:nvPicPr>
          <p:cNvPr id="1026" name="Picture 2" descr="C:\Users\OHSHIRO MICHINORI\Desktop\20151003\Desktop\河出書房新社\新しいフォルダー\河出書房新社9 25 2013\図2：ギザの三大ピラミッド全景②.JPG"/>
          <p:cNvPicPr>
            <a:picLocks noChangeAspect="1" noChangeArrowheads="1"/>
          </p:cNvPicPr>
          <p:nvPr/>
        </p:nvPicPr>
        <p:blipFill>
          <a:blip r:embed="rId3" cstate="print"/>
          <a:srcRect/>
          <a:stretch>
            <a:fillRect/>
          </a:stretch>
        </p:blipFill>
        <p:spPr bwMode="auto">
          <a:xfrm>
            <a:off x="-584101" y="0"/>
            <a:ext cx="10313789" cy="6858000"/>
          </a:xfrm>
          <a:prstGeom prst="rect">
            <a:avLst/>
          </a:prstGeom>
          <a:noFill/>
        </p:spPr>
      </p:pic>
      <p:sp>
        <p:nvSpPr>
          <p:cNvPr id="5" name="二等辺三角形 4"/>
          <p:cNvSpPr/>
          <p:nvPr/>
        </p:nvSpPr>
        <p:spPr>
          <a:xfrm>
            <a:off x="6876256" y="4653136"/>
            <a:ext cx="2068816" cy="158417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smtClean="0"/>
              <a:t>FIN</a:t>
            </a:r>
            <a:endParaRPr kumimoji="1" lang="ja-JP" altLang="en-US" sz="3600" dirty="0"/>
          </a:p>
        </p:txBody>
      </p:sp>
      <p:sp>
        <p:nvSpPr>
          <p:cNvPr id="6" name="正方形/長方形 5"/>
          <p:cNvSpPr/>
          <p:nvPr/>
        </p:nvSpPr>
        <p:spPr>
          <a:xfrm>
            <a:off x="107504" y="260648"/>
            <a:ext cx="7992888" cy="1384995"/>
          </a:xfrm>
          <a:prstGeom prst="rect">
            <a:avLst/>
          </a:prstGeom>
        </p:spPr>
        <p:txBody>
          <a:bodyPr wrap="square">
            <a:spAutoFit/>
          </a:bodyPr>
          <a:lstStyle/>
          <a:p>
            <a:r>
              <a:rPr lang="en-US" altLang="ja-JP" sz="2800" u="sng" dirty="0" smtClean="0">
                <a:solidFill>
                  <a:srgbClr val="FFFF00"/>
                </a:solidFill>
                <a:effectLst>
                  <a:outerShdw blurRad="38100" dist="38100" dir="2700000" algn="tl">
                    <a:srgbClr val="000000">
                      <a:alpha val="43137"/>
                    </a:srgbClr>
                  </a:outerShdw>
                </a:effectLst>
              </a:rPr>
              <a:t>Great Pyramid of Giza and the </a:t>
            </a:r>
            <a:r>
              <a:rPr lang="en-US" altLang="ja-JP" sz="2800" u="sng" dirty="0" err="1" smtClean="0">
                <a:solidFill>
                  <a:srgbClr val="FFFF00"/>
                </a:solidFill>
                <a:effectLst>
                  <a:outerShdw blurRad="38100" dist="38100" dir="2700000" algn="tl">
                    <a:srgbClr val="000000">
                      <a:alpha val="43137"/>
                    </a:srgbClr>
                  </a:outerShdw>
                </a:effectLst>
              </a:rPr>
              <a:t>Aseismatic</a:t>
            </a:r>
            <a:r>
              <a:rPr lang="en-US" altLang="ja-JP" sz="2800" u="sng" dirty="0" smtClean="0">
                <a:solidFill>
                  <a:srgbClr val="FFFF00"/>
                </a:solidFill>
                <a:effectLst>
                  <a:outerShdw blurRad="38100" dist="38100" dir="2700000" algn="tl">
                    <a:srgbClr val="000000">
                      <a:alpha val="43137"/>
                    </a:srgbClr>
                  </a:outerShdw>
                </a:effectLst>
              </a:rPr>
              <a:t> Structure: Potential of </a:t>
            </a:r>
            <a:r>
              <a:rPr lang="en-US" altLang="ja-JP" sz="2800" u="sng" dirty="0" err="1" smtClean="0">
                <a:solidFill>
                  <a:srgbClr val="FFFF00"/>
                </a:solidFill>
                <a:effectLst>
                  <a:outerShdw blurRad="38100" dist="38100" dir="2700000" algn="tl">
                    <a:srgbClr val="000000">
                      <a:alpha val="43137"/>
                    </a:srgbClr>
                  </a:outerShdw>
                </a:effectLst>
              </a:rPr>
              <a:t>Muography</a:t>
            </a:r>
            <a:r>
              <a:rPr lang="en-US" altLang="ja-JP" sz="2800" u="sng" dirty="0" smtClean="0">
                <a:solidFill>
                  <a:srgbClr val="FFFF00"/>
                </a:solidFill>
                <a:effectLst>
                  <a:outerShdw blurRad="38100" dist="38100" dir="2700000" algn="tl">
                    <a:srgbClr val="000000">
                      <a:alpha val="43137"/>
                    </a:srgbClr>
                  </a:outerShdw>
                </a:effectLst>
              </a:rPr>
              <a:t> </a:t>
            </a:r>
            <a:r>
              <a:rPr lang="en-US" altLang="ja-JP" sz="2800" dirty="0" smtClean="0"/>
              <a:t/>
            </a:r>
            <a:br>
              <a:rPr lang="en-US" altLang="ja-JP" sz="2800" dirty="0" smtClean="0"/>
            </a:br>
            <a:r>
              <a:rPr lang="en-US" altLang="ja-JP" sz="2800" dirty="0" smtClean="0"/>
              <a:t> </a:t>
            </a:r>
            <a:r>
              <a:rPr lang="en-US" altLang="ja-JP" sz="2800" dirty="0" err="1" smtClean="0"/>
              <a:t>Michinori</a:t>
            </a:r>
            <a:r>
              <a:rPr lang="en-US" altLang="ja-JP" sz="2800" dirty="0" smtClean="0"/>
              <a:t> </a:t>
            </a:r>
            <a:r>
              <a:rPr lang="en-US" altLang="ja-JP" sz="2800" dirty="0" err="1" smtClean="0"/>
              <a:t>Ohshiro</a:t>
            </a:r>
            <a:r>
              <a:rPr lang="en-US" altLang="ja-JP" sz="2800" dirty="0" smtClean="0"/>
              <a:t> (Komazawa University, Japan)</a:t>
            </a:r>
            <a:endParaRPr lang="ja-JP" altLang="en-US" sz="2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2050" name="Picture 2" descr="C:\Users\OHSHIRO MICHINORI\Desktop\20151003\Desktop\河出書房新社\新しいフォルダー\河出書房新社9 25 2013\図75：アルーマムーンが盗掘目的で開けた入口.JPG"/>
          <p:cNvPicPr>
            <a:picLocks noChangeAspect="1" noChangeArrowheads="1"/>
          </p:cNvPicPr>
          <p:nvPr/>
        </p:nvPicPr>
        <p:blipFill>
          <a:blip r:embed="rId3" cstate="print"/>
          <a:srcRect/>
          <a:stretch>
            <a:fillRect/>
          </a:stretch>
        </p:blipFill>
        <p:spPr bwMode="auto">
          <a:xfrm>
            <a:off x="-1524000" y="-1143000"/>
            <a:ext cx="12192000" cy="91440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endParaRPr kumimoji="1" lang="ja-JP" altLang="en-US" dirty="0"/>
          </a:p>
        </p:txBody>
      </p:sp>
      <p:pic>
        <p:nvPicPr>
          <p:cNvPr id="2050" name="Picture 2" descr="E:\20110301画像\2010-10-20 2009夏エジプト西方砂漠\2009夏エジプト西方砂漠 0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568" y="-36813"/>
            <a:ext cx="10369152" cy="6894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3741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763688" y="-24357"/>
            <a:ext cx="5616624" cy="69067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907705" y="3478"/>
            <a:ext cx="5328592" cy="68510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043608" y="-26759"/>
            <a:ext cx="7056784" cy="69115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スパイス">
  <a:themeElements>
    <a:clrScheme name="スパイス">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スパイス">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スパイス">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3294</TotalTime>
  <Words>2255</Words>
  <Application>Microsoft Office PowerPoint</Application>
  <PresentationFormat>画面に合わせる (4:3)</PresentationFormat>
  <Paragraphs>130</Paragraphs>
  <Slides>43</Slides>
  <Notes>37</Notes>
  <HiddenSlides>0</HiddenSlides>
  <MMClips>0</MMClips>
  <ScaleCrop>false</ScaleCrop>
  <HeadingPairs>
    <vt:vector size="4" baseType="variant">
      <vt:variant>
        <vt:lpstr>テーマ</vt:lpstr>
      </vt:variant>
      <vt:variant>
        <vt:i4>3</vt:i4>
      </vt:variant>
      <vt:variant>
        <vt:lpstr>スライド タイトル</vt:lpstr>
      </vt:variant>
      <vt:variant>
        <vt:i4>43</vt:i4>
      </vt:variant>
    </vt:vector>
  </HeadingPairs>
  <TitlesOfParts>
    <vt:vector size="46" baseType="lpstr">
      <vt:lpstr>スパイス</vt:lpstr>
      <vt:lpstr>Office テーマ</vt:lpstr>
      <vt:lpstr>1_Office テーマ</vt:lpstr>
      <vt:lpstr>Great Pyramid of Giza and the Aseismatic Structure: Potential of Muography    Michinori Ohshiro (Komazawa University, Japan)</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 Pyramid of Giza and the Aseismatic Structure  Michinori Ohshiro (Komazawa University, Japan)</dc:title>
  <dc:creator>OHSHIRO MICHINORI</dc:creator>
  <cp:lastModifiedBy>jobirmingham</cp:lastModifiedBy>
  <cp:revision>239</cp:revision>
  <dcterms:created xsi:type="dcterms:W3CDTF">2016-10-25T03:53:27Z</dcterms:created>
  <dcterms:modified xsi:type="dcterms:W3CDTF">2016-11-15T13:32:39Z</dcterms:modified>
</cp:coreProperties>
</file>