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96" r:id="rId3"/>
    <p:sldId id="297" r:id="rId4"/>
    <p:sldId id="299" r:id="rId5"/>
    <p:sldId id="298" r:id="rId6"/>
    <p:sldId id="274" r:id="rId7"/>
    <p:sldId id="275" r:id="rId8"/>
    <p:sldId id="276" r:id="rId9"/>
    <p:sldId id="278" r:id="rId10"/>
    <p:sldId id="277" r:id="rId11"/>
    <p:sldId id="283" r:id="rId12"/>
    <p:sldId id="284" r:id="rId13"/>
    <p:sldId id="287" r:id="rId14"/>
    <p:sldId id="273" r:id="rId15"/>
    <p:sldId id="289" r:id="rId16"/>
    <p:sldId id="290" r:id="rId17"/>
    <p:sldId id="292" r:id="rId18"/>
    <p:sldId id="270" r:id="rId19"/>
    <p:sldId id="264" r:id="rId20"/>
    <p:sldId id="257" r:id="rId21"/>
    <p:sldId id="268" r:id="rId22"/>
    <p:sldId id="294" r:id="rId23"/>
    <p:sldId id="286" r:id="rId24"/>
    <p:sldId id="300" r:id="rId25"/>
    <p:sldId id="30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59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5" d="100"/>
        <a:sy n="35" d="100"/>
      </p:scale>
      <p:origin x="0" y="-107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98F13-6BE2-442C-8DFA-5E21D8D51065}" type="datetimeFigureOut">
              <a:rPr lang="en-US" smtClean="0"/>
              <a:t>7/26/2013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84F0C-ABED-4AEE-AE19-959D2D25E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3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84F0C-ABED-4AEE-AE19-959D2D25E9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7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279C-9AF8-4651-B7B8-D9905AE1C2DF}" type="datetime1">
              <a:rPr lang="en-US" smtClean="0"/>
              <a:t>7/26/2013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48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40C55-ED1B-4DAD-811C-2B28C6D816E9}" type="datetime1">
              <a:rPr lang="en-US" smtClean="0"/>
              <a:t>7/26/2013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37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4D563-98AD-4AE6-AFE2-C411CC6AE010}" type="datetime1">
              <a:rPr lang="en-US" smtClean="0"/>
              <a:t>7/26/2013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23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C603-3334-47E4-AF0C-E64DB00FA73F}" type="datetime1">
              <a:rPr lang="en-US" smtClean="0"/>
              <a:t>7/26/2013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55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79F10-4C6D-431A-9E6C-3C2B31F41E00}" type="datetime1">
              <a:rPr lang="en-US" smtClean="0"/>
              <a:t>7/26/2013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30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7218-16FC-406F-9644-40E49FE840F6}" type="datetime1">
              <a:rPr lang="en-US" smtClean="0"/>
              <a:t>7/26/2013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4F6E1-2952-4111-B225-DBC6FC1AFC67}" type="datetime1">
              <a:rPr lang="en-US" smtClean="0"/>
              <a:t>7/26/2013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2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6B919-EA78-45C2-AAD5-0D76F05415CA}" type="datetime1">
              <a:rPr lang="en-US" smtClean="0"/>
              <a:t>7/26/2013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93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454-12E9-4061-912E-52E821342C53}" type="datetime1">
              <a:rPr lang="en-US" smtClean="0"/>
              <a:t>7/26/2013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06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03D19-9651-40A1-B549-DC2F9FCD6DA9}" type="datetime1">
              <a:rPr lang="en-US" smtClean="0"/>
              <a:t>7/26/2013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64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C53E-BC60-47CB-88BA-763E69DDD690}" type="datetime1">
              <a:rPr lang="en-US" smtClean="0"/>
              <a:t>7/26/2013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89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A8CEA-BE6A-406B-99DA-3CF888327A52}" type="datetime1">
              <a:rPr lang="en-US" smtClean="0"/>
              <a:t>7/26/2013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0426B-3868-4783-919D-46343009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7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PSM V20 D055 Stromboli viewed from the northwe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547"/>
            <a:ext cx="6511159" cy="693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7739" y="124658"/>
            <a:ext cx="5854261" cy="2334761"/>
          </a:xfrm>
        </p:spPr>
        <p:txBody>
          <a:bodyPr>
            <a:normAutofit/>
          </a:bodyPr>
          <a:lstStyle/>
          <a:p>
            <a:r>
              <a:rPr lang="en-US" sz="4800" dirty="0" smtClean="0"/>
              <a:t>Muography with nuclear emulsions in Italy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11159" y="3033498"/>
            <a:ext cx="5363847" cy="2307338"/>
          </a:xfrm>
        </p:spPr>
        <p:txBody>
          <a:bodyPr>
            <a:noAutofit/>
          </a:bodyPr>
          <a:lstStyle/>
          <a:p>
            <a:r>
              <a:rPr lang="en-US" sz="1400" u="sng" dirty="0" err="1" smtClean="0"/>
              <a:t>Valeri</a:t>
            </a:r>
            <a:r>
              <a:rPr lang="en-US" sz="1400" u="sng" dirty="0"/>
              <a:t> </a:t>
            </a:r>
            <a:r>
              <a:rPr lang="en-US" sz="1400" u="sng" dirty="0" smtClean="0"/>
              <a:t>Tioukov</a:t>
            </a:r>
            <a:r>
              <a:rPr lang="en-US" sz="1400" u="sng" baseline="30000" dirty="0"/>
              <a:t>1</a:t>
            </a:r>
            <a:r>
              <a:rPr lang="en-US" sz="1400" u="sng" dirty="0" smtClean="0"/>
              <a:t>, </a:t>
            </a:r>
            <a:r>
              <a:rPr lang="en-US" sz="1400" dirty="0" smtClean="0"/>
              <a:t>Giovanni </a:t>
            </a:r>
            <a:r>
              <a:rPr lang="en-US" sz="1400" dirty="0"/>
              <a:t>De Lellis</a:t>
            </a:r>
            <a:r>
              <a:rPr lang="en-US" sz="1400" baseline="30000" dirty="0"/>
              <a:t>1</a:t>
            </a:r>
            <a:r>
              <a:rPr lang="en-US" sz="1400" dirty="0"/>
              <a:t>, </a:t>
            </a:r>
            <a:r>
              <a:rPr lang="en-US" sz="1400" dirty="0" err="1"/>
              <a:t>Andrey</a:t>
            </a:r>
            <a:r>
              <a:rPr lang="en-US" sz="1400" dirty="0"/>
              <a:t> Aleksandrov</a:t>
            </a:r>
            <a:r>
              <a:rPr lang="en-US" sz="1400" baseline="30000" dirty="0"/>
              <a:t>1</a:t>
            </a:r>
            <a:r>
              <a:rPr lang="en-US" sz="1400" dirty="0"/>
              <a:t>, Lucia Consiglio</a:t>
            </a:r>
            <a:r>
              <a:rPr lang="en-US" sz="1400" baseline="30000" dirty="0"/>
              <a:t>1</a:t>
            </a:r>
            <a:r>
              <a:rPr lang="en-US" sz="1400" dirty="0"/>
              <a:t>, </a:t>
            </a:r>
            <a:r>
              <a:rPr lang="en-US" sz="1400" dirty="0" err="1"/>
              <a:t>Andrey</a:t>
            </a:r>
            <a:r>
              <a:rPr lang="en-US" sz="1400" dirty="0"/>
              <a:t> Sheshukov</a:t>
            </a:r>
            <a:r>
              <a:rPr lang="en-US" sz="1400" baseline="30000" dirty="0"/>
              <a:t>1</a:t>
            </a:r>
            <a:r>
              <a:rPr lang="en-US" sz="1400" dirty="0"/>
              <a:t>, </a:t>
            </a:r>
            <a:r>
              <a:rPr lang="en-US" sz="1400" dirty="0" smtClean="0"/>
              <a:t>Tatiana Shchedrina</a:t>
            </a:r>
            <a:r>
              <a:rPr lang="en-US" sz="1400" baseline="30000" dirty="0" smtClean="0"/>
              <a:t>1</a:t>
            </a:r>
            <a:r>
              <a:rPr lang="en-US" sz="1400" dirty="0"/>
              <a:t>, </a:t>
            </a:r>
            <a:r>
              <a:rPr lang="it-IT" sz="1400" dirty="0" smtClean="0"/>
              <a:t>Massimo </a:t>
            </a:r>
            <a:r>
              <a:rPr lang="it-IT" sz="1400" dirty="0"/>
              <a:t>Orazi</a:t>
            </a:r>
            <a:r>
              <a:rPr lang="it-IT" sz="1400" baseline="30000" dirty="0"/>
              <a:t>2</a:t>
            </a:r>
            <a:r>
              <a:rPr lang="it-IT" sz="1400" dirty="0"/>
              <a:t>, Rosario Peluso</a:t>
            </a:r>
            <a:r>
              <a:rPr lang="it-IT" sz="1400" baseline="30000" dirty="0"/>
              <a:t>2</a:t>
            </a:r>
            <a:r>
              <a:rPr lang="it-IT" sz="1400" dirty="0"/>
              <a:t>, Cristiano Bozza</a:t>
            </a:r>
            <a:r>
              <a:rPr lang="it-IT" sz="1400" baseline="30000" dirty="0"/>
              <a:t>3</a:t>
            </a:r>
            <a:r>
              <a:rPr lang="it-IT" sz="1400" dirty="0"/>
              <a:t>, Chiara De Sio</a:t>
            </a:r>
            <a:r>
              <a:rPr lang="it-IT" sz="1400" baseline="30000" dirty="0"/>
              <a:t>3</a:t>
            </a:r>
            <a:r>
              <a:rPr lang="it-IT" sz="1400" dirty="0"/>
              <a:t>, Simona Maria Stellacci</a:t>
            </a:r>
            <a:r>
              <a:rPr lang="it-IT" sz="1400" baseline="30000" dirty="0"/>
              <a:t>3</a:t>
            </a:r>
            <a:r>
              <a:rPr lang="it-IT" sz="1400" dirty="0"/>
              <a:t>, </a:t>
            </a:r>
            <a:r>
              <a:rPr lang="it-IT" sz="1400" dirty="0" smtClean="0"/>
              <a:t>Chiara</a:t>
            </a:r>
            <a:r>
              <a:rPr lang="en-US" sz="1400" dirty="0" smtClean="0"/>
              <a:t>Sirignano</a:t>
            </a:r>
            <a:r>
              <a:rPr lang="en-US" sz="1400" baseline="30000" dirty="0" smtClean="0"/>
              <a:t>4</a:t>
            </a:r>
            <a:r>
              <a:rPr lang="en-US" sz="1400" dirty="0"/>
              <a:t>, Nicola D’Ambrosio</a:t>
            </a:r>
            <a:r>
              <a:rPr lang="en-US" sz="1400" baseline="30000" dirty="0"/>
              <a:t>5</a:t>
            </a:r>
            <a:r>
              <a:rPr lang="en-US" sz="1400" dirty="0"/>
              <a:t>, </a:t>
            </a:r>
            <a:r>
              <a:rPr lang="en-US" sz="1400" dirty="0" err="1"/>
              <a:t>Seigo</a:t>
            </a:r>
            <a:r>
              <a:rPr lang="en-US" sz="1400" dirty="0"/>
              <a:t> Miyamoto</a:t>
            </a:r>
            <a:r>
              <a:rPr lang="en-US" sz="1400" baseline="30000" dirty="0"/>
              <a:t>6</a:t>
            </a:r>
            <a:r>
              <a:rPr lang="en-US" sz="1400" dirty="0"/>
              <a:t>, </a:t>
            </a:r>
            <a:r>
              <a:rPr lang="en-US" sz="1400" dirty="0" err="1"/>
              <a:t>Ryuichi</a:t>
            </a:r>
            <a:r>
              <a:rPr lang="en-US" sz="1400" dirty="0"/>
              <a:t> Nishiyama</a:t>
            </a:r>
            <a:r>
              <a:rPr lang="en-US" sz="1400" baseline="30000" dirty="0"/>
              <a:t>6</a:t>
            </a:r>
            <a:r>
              <a:rPr lang="en-US" sz="1400" dirty="0"/>
              <a:t>, Hiroyuki </a:t>
            </a:r>
            <a:r>
              <a:rPr lang="en-US" sz="1400" dirty="0" smtClean="0"/>
              <a:t>Tanaka</a:t>
            </a:r>
            <a:r>
              <a:rPr lang="en-US" sz="1400" baseline="30000" dirty="0" smtClean="0"/>
              <a:t>6</a:t>
            </a:r>
          </a:p>
          <a:p>
            <a:endParaRPr lang="en-US" sz="1400" baseline="30000" dirty="0"/>
          </a:p>
          <a:p>
            <a:r>
              <a:rPr lang="en-US" sz="1400" baseline="30000" dirty="0"/>
              <a:t>1</a:t>
            </a:r>
            <a:r>
              <a:rPr lang="en-US" sz="1400" dirty="0"/>
              <a:t>University of Napoli / INFN, Italy, 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INGV </a:t>
            </a:r>
            <a:r>
              <a:rPr lang="en-US" sz="1400" dirty="0"/>
              <a:t>- Napoli, Italy, </a:t>
            </a:r>
            <a:r>
              <a:rPr lang="en-US" sz="1400" baseline="30000" dirty="0"/>
              <a:t>3</a:t>
            </a:r>
            <a:r>
              <a:rPr lang="en-US" sz="1400" dirty="0"/>
              <a:t>University of Salerno / INFN, Italy, </a:t>
            </a:r>
            <a:r>
              <a:rPr lang="en-US" sz="1400" baseline="30000" dirty="0" smtClean="0"/>
              <a:t>4</a:t>
            </a:r>
            <a:r>
              <a:rPr lang="en-US" sz="1400" dirty="0" smtClean="0"/>
              <a:t>Universityof </a:t>
            </a:r>
            <a:r>
              <a:rPr lang="en-US" sz="1400" dirty="0" err="1"/>
              <a:t>Padova</a:t>
            </a:r>
            <a:r>
              <a:rPr lang="en-US" sz="1400" dirty="0"/>
              <a:t> / INFN, Italy, </a:t>
            </a:r>
            <a:r>
              <a:rPr lang="en-US" sz="1400" baseline="30000" dirty="0"/>
              <a:t>5</a:t>
            </a:r>
            <a:r>
              <a:rPr lang="en-US" sz="1400" dirty="0"/>
              <a:t>INFN - LNGS, Italy, 6University of </a:t>
            </a:r>
            <a:r>
              <a:rPr lang="en-US" sz="1400" dirty="0" err="1"/>
              <a:t>Tokio</a:t>
            </a:r>
            <a:r>
              <a:rPr lang="en-US" sz="1400" dirty="0"/>
              <a:t>, </a:t>
            </a:r>
            <a:r>
              <a:rPr lang="en-US" sz="1400" dirty="0" smtClean="0"/>
              <a:t>Japan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6CB4-48B3-475F-A9F0-BE0AD25FF041}" type="datetime1">
              <a:rPr lang="en-US" smtClean="0"/>
              <a:t>7/26/2013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7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b="9545"/>
          <a:stretch/>
        </p:blipFill>
        <p:spPr bwMode="auto">
          <a:xfrm>
            <a:off x="284922" y="181132"/>
            <a:ext cx="11754678" cy="641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432550"/>
            <a:ext cx="27432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6432550"/>
            <a:ext cx="4114800" cy="365125"/>
          </a:xfrm>
        </p:spPr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781" y="5224020"/>
            <a:ext cx="7796327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Above 500 m part of the island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9859" y="313259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Detector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993" y="1971235"/>
            <a:ext cx="1646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Craters region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822731" y="763585"/>
            <a:ext cx="714428" cy="467289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660634" y="763585"/>
            <a:ext cx="4876525" cy="180356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727597" y="1914145"/>
            <a:ext cx="914400" cy="914400"/>
          </a:xfrm>
          <a:prstGeom prst="ellipse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A0515-2227-465A-848F-42FE2DFB73F7}" type="datetime1">
              <a:rPr lang="en-US" smtClean="0"/>
              <a:t>7/26/2013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the elevation profile</a:t>
            </a:r>
            <a:endParaRPr lang="it-IT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265" y="1780676"/>
            <a:ext cx="89916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1167065" y="2999876"/>
            <a:ext cx="7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025066" y="4904876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 km</a:t>
            </a:r>
            <a:endParaRPr lang="it-IT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67065" y="2085476"/>
            <a:ext cx="25908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90866" y="2935344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640 m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2310066" y="2618876"/>
            <a:ext cx="1088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Tan =0.24</a:t>
            </a:r>
            <a:endParaRPr lang="it-IT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77350" y="5250297"/>
            <a:ext cx="78802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Stromboli has not so sharp cone - only a part of edifice can be </a:t>
            </a:r>
          </a:p>
          <a:p>
            <a:r>
              <a:rPr lang="en-US" sz="2400" dirty="0" smtClean="0"/>
              <a:t>monitored with a middle-size </a:t>
            </a:r>
            <a:r>
              <a:rPr lang="en-US" sz="2400" dirty="0" err="1" smtClean="0"/>
              <a:t>muon</a:t>
            </a:r>
            <a:r>
              <a:rPr lang="en-US" sz="2400" dirty="0" smtClean="0"/>
              <a:t> telescope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C8AE5-00BA-4402-A4CD-23A628E7B212}" type="datetime1">
              <a:rPr lang="en-US" smtClean="0"/>
              <a:t>7/26/2013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1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1752600" y="2782670"/>
            <a:ext cx="4648200" cy="1484531"/>
            <a:chOff x="228600" y="2477868"/>
            <a:chExt cx="4648200" cy="2362200"/>
          </a:xfrm>
        </p:grpSpPr>
        <p:sp>
          <p:nvSpPr>
            <p:cNvPr id="5" name="Rectangle 4"/>
            <p:cNvSpPr/>
            <p:nvPr/>
          </p:nvSpPr>
          <p:spPr>
            <a:xfrm>
              <a:off x="228600" y="2477868"/>
              <a:ext cx="4648200" cy="2362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04800" y="2554069"/>
              <a:ext cx="838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04800" y="3697069"/>
              <a:ext cx="838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219200" y="2554069"/>
              <a:ext cx="838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133600" y="2554069"/>
              <a:ext cx="838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48000" y="2554069"/>
              <a:ext cx="838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62400" y="2554069"/>
              <a:ext cx="838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19200" y="3697069"/>
              <a:ext cx="838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33600" y="3697069"/>
              <a:ext cx="838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48000" y="3697069"/>
              <a:ext cx="838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62400" y="3697069"/>
              <a:ext cx="838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324600" y="4953001"/>
            <a:ext cx="1501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Metal plates </a:t>
            </a:r>
          </a:p>
          <a:p>
            <a:r>
              <a:rPr lang="en-US" dirty="0"/>
              <a:t>of 5mm (</a:t>
            </a:r>
            <a:r>
              <a:rPr lang="en-US" dirty="0" err="1"/>
              <a:t>inox</a:t>
            </a:r>
            <a:r>
              <a:rPr lang="en-US" dirty="0"/>
              <a:t>)</a:t>
            </a:r>
            <a:endParaRPr lang="it-IT" dirty="0"/>
          </a:p>
        </p:txBody>
      </p:sp>
      <p:sp>
        <p:nvSpPr>
          <p:cNvPr id="45" name="TextBox 44"/>
          <p:cNvSpPr txBox="1"/>
          <p:nvPr/>
        </p:nvSpPr>
        <p:spPr>
          <a:xfrm>
            <a:off x="8077200" y="4916269"/>
            <a:ext cx="2607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Envelopes with emulsions</a:t>
            </a:r>
          </a:p>
          <a:p>
            <a:r>
              <a:rPr lang="en-US" dirty="0"/>
              <a:t> glued to the central </a:t>
            </a:r>
          </a:p>
          <a:p>
            <a:r>
              <a:rPr lang="en-US" dirty="0" err="1"/>
              <a:t>inox</a:t>
            </a:r>
            <a:r>
              <a:rPr lang="en-US" dirty="0"/>
              <a:t> plate</a:t>
            </a:r>
            <a:endParaRPr lang="it-IT" dirty="0"/>
          </a:p>
        </p:txBody>
      </p:sp>
      <p:sp>
        <p:nvSpPr>
          <p:cNvPr id="54" name="TextBox 53"/>
          <p:cNvSpPr txBox="1"/>
          <p:nvPr/>
        </p:nvSpPr>
        <p:spPr>
          <a:xfrm>
            <a:off x="6400800" y="1792069"/>
            <a:ext cx="185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Aluminum Frame</a:t>
            </a:r>
            <a:endParaRPr lang="it-IT" dirty="0"/>
          </a:p>
        </p:txBody>
      </p:sp>
      <p:sp>
        <p:nvSpPr>
          <p:cNvPr id="55" name="TextBox 54"/>
          <p:cNvSpPr txBox="1"/>
          <p:nvPr/>
        </p:nvSpPr>
        <p:spPr>
          <a:xfrm>
            <a:off x="8305801" y="1792069"/>
            <a:ext cx="225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Elastic (rubber) layers </a:t>
            </a:r>
            <a:endParaRPr lang="it-IT" dirty="0"/>
          </a:p>
        </p:txBody>
      </p:sp>
      <p:grpSp>
        <p:nvGrpSpPr>
          <p:cNvPr id="51" name="Group 50"/>
          <p:cNvGrpSpPr/>
          <p:nvPr/>
        </p:nvGrpSpPr>
        <p:grpSpPr>
          <a:xfrm>
            <a:off x="7162800" y="2209800"/>
            <a:ext cx="2133600" cy="2667000"/>
            <a:chOff x="6544298" y="1145598"/>
            <a:chExt cx="2133600" cy="4989871"/>
          </a:xfrm>
        </p:grpSpPr>
        <p:sp>
          <p:nvSpPr>
            <p:cNvPr id="16" name="Rectangle 15"/>
            <p:cNvSpPr/>
            <p:nvPr/>
          </p:nvSpPr>
          <p:spPr>
            <a:xfrm>
              <a:off x="6925298" y="2249269"/>
              <a:ext cx="152400" cy="2819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687298" y="2477869"/>
              <a:ext cx="152400" cy="23622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525498" y="2249269"/>
              <a:ext cx="152400" cy="2819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915898" y="3697069"/>
              <a:ext cx="76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068298" y="3697069"/>
              <a:ext cx="76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915898" y="2554069"/>
              <a:ext cx="76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68298" y="2554069"/>
              <a:ext cx="76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382498" y="3697069"/>
              <a:ext cx="76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534898" y="3697069"/>
              <a:ext cx="76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82498" y="2554069"/>
              <a:ext cx="76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34898" y="2554069"/>
              <a:ext cx="76200" cy="1066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153898" y="2554069"/>
              <a:ext cx="108000" cy="2286000"/>
            </a:xfrm>
            <a:prstGeom prst="rect">
              <a:avLst/>
            </a:prstGeom>
            <a:blipFill>
              <a:blip r:embed="rId2" cstate="print"/>
              <a:tile tx="0" ty="0" sx="100000" sy="100000" flip="none" algn="tl"/>
            </a:blip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341298" y="2554069"/>
              <a:ext cx="108000" cy="2286000"/>
            </a:xfrm>
            <a:prstGeom prst="rect">
              <a:avLst/>
            </a:prstGeom>
            <a:blipFill>
              <a:blip r:embed="rId2" cstate="print"/>
              <a:tile tx="0" ty="0" sx="100000" sy="100000" flip="none" algn="tl"/>
            </a:blip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611098" y="2173069"/>
              <a:ext cx="304800" cy="228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611098" y="4916269"/>
              <a:ext cx="304800" cy="228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4" name="Straight Arrow Connector 33"/>
            <p:cNvCxnSpPr>
              <a:endCxn id="16" idx="2"/>
            </p:cNvCxnSpPr>
            <p:nvPr/>
          </p:nvCxnSpPr>
          <p:spPr>
            <a:xfrm flipV="1">
              <a:off x="6544298" y="5068669"/>
              <a:ext cx="457200" cy="1066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endCxn id="17" idx="2"/>
            </p:cNvCxnSpPr>
            <p:nvPr/>
          </p:nvCxnSpPr>
          <p:spPr>
            <a:xfrm flipV="1">
              <a:off x="6620498" y="4840069"/>
              <a:ext cx="1143000" cy="1295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endCxn id="18" idx="2"/>
            </p:cNvCxnSpPr>
            <p:nvPr/>
          </p:nvCxnSpPr>
          <p:spPr>
            <a:xfrm flipV="1">
              <a:off x="6772898" y="5068669"/>
              <a:ext cx="1828800" cy="1066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endCxn id="23" idx="2"/>
            </p:cNvCxnSpPr>
            <p:nvPr/>
          </p:nvCxnSpPr>
          <p:spPr>
            <a:xfrm flipH="1" flipV="1">
              <a:off x="7420598" y="4763869"/>
              <a:ext cx="190500" cy="1371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 flipV="1">
              <a:off x="7534898" y="4763869"/>
              <a:ext cx="76200" cy="1371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7992098" y="4763869"/>
              <a:ext cx="0" cy="1371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7992098" y="4763869"/>
              <a:ext cx="76200" cy="1371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6849098" y="1145598"/>
              <a:ext cx="762000" cy="10274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endCxn id="29" idx="0"/>
            </p:cNvCxnSpPr>
            <p:nvPr/>
          </p:nvCxnSpPr>
          <p:spPr>
            <a:xfrm flipH="1">
              <a:off x="7207898" y="1288166"/>
              <a:ext cx="1317600" cy="12659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>
              <a:off x="8373098" y="1288166"/>
              <a:ext cx="228600" cy="118970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/>
          <p:cNvSpPr txBox="1"/>
          <p:nvPr/>
        </p:nvSpPr>
        <p:spPr>
          <a:xfrm>
            <a:off x="1879012" y="1113472"/>
            <a:ext cx="43472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module with 10 emulsion “cells”</a:t>
            </a:r>
          </a:p>
          <a:p>
            <a:r>
              <a:rPr lang="en-US" dirty="0"/>
              <a:t>Each cell has 2 emulsions doublets </a:t>
            </a:r>
            <a:r>
              <a:rPr lang="en-US" dirty="0" smtClean="0"/>
              <a:t>attached </a:t>
            </a:r>
            <a:endParaRPr lang="en-US" dirty="0"/>
          </a:p>
          <a:p>
            <a:r>
              <a:rPr lang="en-US" dirty="0" smtClean="0"/>
              <a:t>to </a:t>
            </a:r>
            <a:r>
              <a:rPr lang="en-US" dirty="0"/>
              <a:t>both sides </a:t>
            </a:r>
            <a:r>
              <a:rPr lang="en-US" dirty="0" smtClean="0"/>
              <a:t>of </a:t>
            </a:r>
            <a:r>
              <a:rPr lang="en-US" dirty="0"/>
              <a:t>the </a:t>
            </a:r>
            <a:r>
              <a:rPr lang="en-US" dirty="0" smtClean="0"/>
              <a:t>central metal </a:t>
            </a:r>
            <a:r>
              <a:rPr lang="en-US" dirty="0"/>
              <a:t>plate.  </a:t>
            </a:r>
          </a:p>
          <a:p>
            <a:endParaRPr lang="en-US" dirty="0"/>
          </a:p>
          <a:p>
            <a:r>
              <a:rPr lang="en-US" dirty="0"/>
              <a:t>Front view of the central plate (26 x 80 cm)</a:t>
            </a:r>
            <a:endParaRPr lang="it-IT" dirty="0"/>
          </a:p>
        </p:txBody>
      </p:sp>
      <p:sp>
        <p:nvSpPr>
          <p:cNvPr id="67" name="TextBox 66"/>
          <p:cNvSpPr txBox="1"/>
          <p:nvPr/>
        </p:nvSpPr>
        <p:spPr>
          <a:xfrm>
            <a:off x="1828801" y="4639270"/>
            <a:ext cx="434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total weight of one module is of 26 kg</a:t>
            </a:r>
          </a:p>
          <a:p>
            <a:r>
              <a:rPr lang="en-US" dirty="0"/>
              <a:t>Total amount of emulsions/module: 40</a:t>
            </a:r>
          </a:p>
          <a:p>
            <a:r>
              <a:rPr lang="en-US" dirty="0"/>
              <a:t>The active surface covered  is of 1200 cm2</a:t>
            </a:r>
          </a:p>
          <a:p>
            <a:endParaRPr lang="en-US" dirty="0"/>
          </a:p>
          <a:p>
            <a:r>
              <a:rPr lang="en-US" dirty="0"/>
              <a:t>The overall weight of 8 modules and the support frame is about 250 kg</a:t>
            </a:r>
            <a:endParaRPr lang="it-IT" dirty="0"/>
          </a:p>
        </p:txBody>
      </p:sp>
      <p:sp>
        <p:nvSpPr>
          <p:cNvPr id="68" name="TextBox 67"/>
          <p:cNvSpPr txBox="1"/>
          <p:nvPr/>
        </p:nvSpPr>
        <p:spPr>
          <a:xfrm>
            <a:off x="6934200" y="1295400"/>
            <a:ext cx="1730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“Exploded view”</a:t>
            </a:r>
            <a:endParaRPr lang="it-IT" dirty="0"/>
          </a:p>
        </p:txBody>
      </p:sp>
      <p:sp>
        <p:nvSpPr>
          <p:cNvPr id="46" name="TextBox 45"/>
          <p:cNvSpPr txBox="1"/>
          <p:nvPr/>
        </p:nvSpPr>
        <p:spPr>
          <a:xfrm>
            <a:off x="2362200" y="24826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Scheme of the internal module structure</a:t>
            </a:r>
            <a:endParaRPr lang="it-IT" sz="3200" dirty="0"/>
          </a:p>
        </p:txBody>
      </p:sp>
      <p:sp>
        <p:nvSpPr>
          <p:cNvPr id="61" name="Chord 60"/>
          <p:cNvSpPr/>
          <p:nvPr/>
        </p:nvSpPr>
        <p:spPr>
          <a:xfrm rot="12121448">
            <a:off x="4555682" y="2939995"/>
            <a:ext cx="60035" cy="70638"/>
          </a:xfrm>
          <a:prstGeom prst="chord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Chord 61"/>
          <p:cNvSpPr/>
          <p:nvPr/>
        </p:nvSpPr>
        <p:spPr>
          <a:xfrm rot="12121448">
            <a:off x="5470002" y="2949535"/>
            <a:ext cx="60035" cy="70638"/>
          </a:xfrm>
          <a:prstGeom prst="chord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Chord 62"/>
          <p:cNvSpPr/>
          <p:nvPr/>
        </p:nvSpPr>
        <p:spPr>
          <a:xfrm rot="12121448">
            <a:off x="1811284" y="2937614"/>
            <a:ext cx="60035" cy="70638"/>
          </a:xfrm>
          <a:prstGeom prst="chord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Chord 63"/>
          <p:cNvSpPr/>
          <p:nvPr/>
        </p:nvSpPr>
        <p:spPr>
          <a:xfrm rot="12121448">
            <a:off x="2728065" y="2937614"/>
            <a:ext cx="60035" cy="70638"/>
          </a:xfrm>
          <a:prstGeom prst="chord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Chord 64"/>
          <p:cNvSpPr/>
          <p:nvPr/>
        </p:nvSpPr>
        <p:spPr>
          <a:xfrm rot="12121448">
            <a:off x="3643663" y="2937622"/>
            <a:ext cx="60035" cy="70638"/>
          </a:xfrm>
          <a:prstGeom prst="chord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Chord 68"/>
          <p:cNvSpPr/>
          <p:nvPr/>
        </p:nvSpPr>
        <p:spPr>
          <a:xfrm rot="12121448">
            <a:off x="1813665" y="3637708"/>
            <a:ext cx="60035" cy="70638"/>
          </a:xfrm>
          <a:prstGeom prst="chord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Chord 69"/>
          <p:cNvSpPr/>
          <p:nvPr/>
        </p:nvSpPr>
        <p:spPr>
          <a:xfrm rot="12121448">
            <a:off x="2729263" y="3642585"/>
            <a:ext cx="60035" cy="70638"/>
          </a:xfrm>
          <a:prstGeom prst="chord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Chord 70"/>
          <p:cNvSpPr/>
          <p:nvPr/>
        </p:nvSpPr>
        <p:spPr>
          <a:xfrm rot="12121448">
            <a:off x="3644846" y="3630680"/>
            <a:ext cx="60035" cy="70638"/>
          </a:xfrm>
          <a:prstGeom prst="chord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Chord 71"/>
          <p:cNvSpPr/>
          <p:nvPr/>
        </p:nvSpPr>
        <p:spPr>
          <a:xfrm rot="12121448">
            <a:off x="4559246" y="3642478"/>
            <a:ext cx="60035" cy="70638"/>
          </a:xfrm>
          <a:prstGeom prst="chord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Chord 72"/>
          <p:cNvSpPr/>
          <p:nvPr/>
        </p:nvSpPr>
        <p:spPr>
          <a:xfrm rot="12121448">
            <a:off x="5471265" y="3664014"/>
            <a:ext cx="60035" cy="70638"/>
          </a:xfrm>
          <a:prstGeom prst="chord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4" name="Footer Placeholder 7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32FE7-902C-4AC4-AA1B-A6CB700962DD}" type="datetime1">
              <a:rPr lang="en-US" smtClean="0"/>
              <a:t>7/26/2013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2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F29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0"/>
            <a:ext cx="5181600" cy="838200"/>
          </a:xfrm>
          <a:prstGeom prst="rect">
            <a:avLst/>
          </a:prstGeom>
          <a:solidFill>
            <a:schemeClr val="tx2">
              <a:lumMod val="20000"/>
              <a:lumOff val="80000"/>
              <a:alpha val="68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B w="165100" prst="coolSlant"/>
          </a:sp3d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2000" dirty="0">
                <a:latin typeface="+mj-lt"/>
                <a:ea typeface="+mj-ea"/>
                <a:cs typeface="+mj-cs"/>
              </a:rPr>
              <a:t>Emulsions extraction after 5 months exposure. The envelopes are in a good shape</a:t>
            </a:r>
            <a:endParaRPr lang="it-IT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5BBBE-000D-4FF0-A702-2BD4D918A010}" type="datetime1">
              <a:rPr lang="en-US" smtClean="0"/>
              <a:t>7/26/2013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6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F29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5" name="Oval Callout 4"/>
          <p:cNvSpPr/>
          <p:nvPr/>
        </p:nvSpPr>
        <p:spPr>
          <a:xfrm>
            <a:off x="3733800" y="533400"/>
            <a:ext cx="914400" cy="612648"/>
          </a:xfrm>
          <a:prstGeom prst="wedgeEllipseCallout">
            <a:avLst>
              <a:gd name="adj1" fmla="val -200521"/>
              <a:gd name="adj2" fmla="val 67164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GPS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019800" y="609600"/>
            <a:ext cx="2133600" cy="612648"/>
          </a:xfrm>
          <a:prstGeom prst="wedgeEllipseCallout">
            <a:avLst>
              <a:gd name="adj1" fmla="val 116890"/>
              <a:gd name="adj2" fmla="val 601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Movement sensor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200400" y="1828800"/>
            <a:ext cx="914400" cy="612648"/>
          </a:xfrm>
          <a:prstGeom prst="wedgeEllipseCallout">
            <a:avLst>
              <a:gd name="adj1" fmla="val -91146"/>
              <a:gd name="adj2" fmla="val 14412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1B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5410200" y="1752600"/>
            <a:ext cx="914400" cy="612648"/>
          </a:xfrm>
          <a:prstGeom prst="wedgeEllipseCallout">
            <a:avLst>
              <a:gd name="adj1" fmla="val -91146"/>
              <a:gd name="adj2" fmla="val 14412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2B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7848600" y="1676400"/>
            <a:ext cx="914400" cy="612648"/>
          </a:xfrm>
          <a:prstGeom prst="wedgeEllipseCallout">
            <a:avLst>
              <a:gd name="adj1" fmla="val -91146"/>
              <a:gd name="adj2" fmla="val 14412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3B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9753600" y="1600200"/>
            <a:ext cx="914400" cy="612648"/>
          </a:xfrm>
          <a:prstGeom prst="wedgeEllipseCallout">
            <a:avLst>
              <a:gd name="adj1" fmla="val -91146"/>
              <a:gd name="adj2" fmla="val 14412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4B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3733800" y="4267200"/>
            <a:ext cx="914400" cy="612648"/>
          </a:xfrm>
          <a:prstGeom prst="wedgeEllipseCallout">
            <a:avLst>
              <a:gd name="adj1" fmla="val -120833"/>
              <a:gd name="adj2" fmla="val -11473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5B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9753600" y="3959352"/>
            <a:ext cx="914400" cy="612648"/>
          </a:xfrm>
          <a:prstGeom prst="wedgeEllipseCallout">
            <a:avLst>
              <a:gd name="adj1" fmla="val -120833"/>
              <a:gd name="adj2" fmla="val -11473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8B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8153400" y="4114800"/>
            <a:ext cx="914400" cy="612648"/>
          </a:xfrm>
          <a:prstGeom prst="wedgeEllipseCallout">
            <a:avLst>
              <a:gd name="adj1" fmla="val -120833"/>
              <a:gd name="adj2" fmla="val -11473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7B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5791200" y="4191000"/>
            <a:ext cx="914400" cy="612648"/>
          </a:xfrm>
          <a:prstGeom prst="wedgeEllipseCallout">
            <a:avLst>
              <a:gd name="adj1" fmla="val -120833"/>
              <a:gd name="adj2" fmla="val -11473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6B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11665" y="5986851"/>
            <a:ext cx="6804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overall dimension is about 70 x 350 cm,  250 kg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4E7D6-CCE6-4F1A-8ED4-1F046C60E900}" type="datetime1">
              <a:rPr lang="en-US" smtClean="0"/>
              <a:t>7/26/2013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3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3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1" y="-38100"/>
            <a:ext cx="9164109" cy="687308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78268" y="0"/>
            <a:ext cx="8455573" cy="147933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 w="165100" prst="coolSlant"/>
          </a:sp3d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After 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 months 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 data taking we found the detector in a good shape well 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protected from sun 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heating and from moisture 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by rubber foam (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armaflex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) and  by 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expanded clay</a:t>
            </a:r>
            <a:endParaRPr lang="it-IT" sz="2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544-A38E-4C43-A288-E4F3FEF7062C}" type="datetime1">
              <a:rPr lang="en-US" smtClean="0"/>
              <a:t>7/26/2013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8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F28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2570" y="1"/>
            <a:ext cx="9145431" cy="6858001"/>
          </a:xfrm>
        </p:spPr>
      </p:pic>
      <p:sp>
        <p:nvSpPr>
          <p:cNvPr id="6" name="Oval Callout 5"/>
          <p:cNvSpPr/>
          <p:nvPr/>
        </p:nvSpPr>
        <p:spPr>
          <a:xfrm>
            <a:off x="8077200" y="457200"/>
            <a:ext cx="914400" cy="612648"/>
          </a:xfrm>
          <a:prstGeom prst="wedgeEllipseCallout">
            <a:avLst>
              <a:gd name="adj1" fmla="val -213021"/>
              <a:gd name="adj2" fmla="val 4384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  <a:endParaRPr lang="it-IT" sz="2800" dirty="0">
              <a:solidFill>
                <a:schemeClr val="tx1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2590800" y="3810000"/>
            <a:ext cx="914400" cy="612648"/>
          </a:xfrm>
          <a:prstGeom prst="wedgeEllipseCallout">
            <a:avLst>
              <a:gd name="adj1" fmla="val 185416"/>
              <a:gd name="adj2" fmla="val 12469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</a:t>
            </a:r>
            <a:endParaRPr lang="it-IT" sz="2800" dirty="0">
              <a:solidFill>
                <a:schemeClr val="tx1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9906000" y="4572000"/>
            <a:ext cx="914400" cy="612648"/>
          </a:xfrm>
          <a:prstGeom prst="wedgeEllipseCallout">
            <a:avLst>
              <a:gd name="adj1" fmla="val -200521"/>
              <a:gd name="adj2" fmla="val 67164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  <a:endParaRPr lang="it-IT" sz="28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4114800" y="3048000"/>
            <a:ext cx="4114800" cy="1679448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1524000" y="0"/>
            <a:ext cx="4114800" cy="1765738"/>
          </a:xfrm>
          <a:prstGeom prst="rect">
            <a:avLst/>
          </a:prstGeom>
          <a:solidFill>
            <a:schemeClr val="tx2">
              <a:lumMod val="20000"/>
              <a:lumOff val="80000"/>
              <a:alpha val="68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B w="165100" prst="coolSlant"/>
          </a:sp3d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>
                <a:latin typeface="+mj-lt"/>
                <a:ea typeface="+mj-ea"/>
                <a:cs typeface="+mj-cs"/>
              </a:rPr>
              <a:t>To keep memory about the module orientation 3 fixed vertices were installed and the distances measured with the laser </a:t>
            </a:r>
            <a:r>
              <a:rPr lang="en-US" dirty="0" err="1">
                <a:latin typeface="+mj-lt"/>
                <a:ea typeface="+mj-ea"/>
                <a:cs typeface="+mj-cs"/>
              </a:rPr>
              <a:t>distanziometer</a:t>
            </a:r>
            <a:r>
              <a:rPr lang="en-US" dirty="0">
                <a:latin typeface="+mj-lt"/>
                <a:ea typeface="+mj-ea"/>
                <a:cs typeface="+mj-cs"/>
              </a:rPr>
              <a:t>  (+-2 mm accuracy</a:t>
            </a:r>
            <a:r>
              <a:rPr lang="en-US" dirty="0" smtClean="0">
                <a:latin typeface="+mj-lt"/>
                <a:ea typeface="+mj-ea"/>
                <a:cs typeface="+mj-cs"/>
              </a:rPr>
              <a:t>)</a:t>
            </a:r>
          </a:p>
          <a:p>
            <a:pPr lvl="0" algn="ctr">
              <a:spcBef>
                <a:spcPct val="0"/>
              </a:spcBef>
            </a:pPr>
            <a:r>
              <a:rPr lang="en-US" dirty="0" smtClean="0">
                <a:latin typeface="+mj-lt"/>
                <a:ea typeface="+mj-ea"/>
                <a:cs typeface="+mj-cs"/>
              </a:rPr>
              <a:t>GPS data were recorded on 2 detector and on 2 vertex points</a:t>
            </a:r>
            <a:endParaRPr lang="it-IT" dirty="0"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5C9D-2C74-4FD9-888C-339F682073EF}" type="datetime1">
              <a:rPr lang="en-US" smtClean="0"/>
              <a:t>7/26/2013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8549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data analysis assume the precise knowledge about the mountain shape</a:t>
            </a:r>
            <a:br>
              <a:rPr lang="en-US" sz="3600" dirty="0" smtClean="0"/>
            </a:br>
            <a:r>
              <a:rPr lang="en-US" sz="3600" dirty="0" smtClean="0"/>
              <a:t> </a:t>
            </a:r>
            <a:endParaRPr lang="it-IT" sz="3600" dirty="0"/>
          </a:p>
        </p:txBody>
      </p:sp>
      <p:pic>
        <p:nvPicPr>
          <p:cNvPr id="4" name="Content Placeholder 3" descr="dem_cont_500m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64075" y="1297190"/>
            <a:ext cx="9144001" cy="5237614"/>
          </a:xfrm>
        </p:spPr>
      </p:pic>
      <p:sp>
        <p:nvSpPr>
          <p:cNvPr id="5" name="Oval Callout 4"/>
          <p:cNvSpPr/>
          <p:nvPr/>
        </p:nvSpPr>
        <p:spPr>
          <a:xfrm>
            <a:off x="8960074" y="1200804"/>
            <a:ext cx="2286000" cy="612648"/>
          </a:xfrm>
          <a:prstGeom prst="wedgeEllipseCallout">
            <a:avLst>
              <a:gd name="adj1" fmla="val -85416"/>
              <a:gd name="adj2" fmla="val 8893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Detector position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3854674" y="2039004"/>
            <a:ext cx="4191000" cy="1219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521674" y="2039004"/>
            <a:ext cx="1524000" cy="3733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Callout 11"/>
          <p:cNvSpPr/>
          <p:nvPr/>
        </p:nvSpPr>
        <p:spPr>
          <a:xfrm>
            <a:off x="3854674" y="1353204"/>
            <a:ext cx="2590800" cy="612648"/>
          </a:xfrm>
          <a:prstGeom prst="wedgeEllipseCallout">
            <a:avLst>
              <a:gd name="adj1" fmla="val 66366"/>
              <a:gd name="adj2" fmla="val 185629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Area of interest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960074" y="6534804"/>
            <a:ext cx="27432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349975" y="6492875"/>
            <a:ext cx="4114800" cy="365125"/>
          </a:xfrm>
        </p:spPr>
        <p:txBody>
          <a:bodyPr/>
          <a:lstStyle/>
          <a:p>
            <a:r>
              <a:rPr lang="en-US" smtClean="0"/>
              <a:t>Valeri Tioukov, NMR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929204" y="3662493"/>
            <a:ext cx="3316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Only the part of the island above </a:t>
            </a:r>
          </a:p>
          <a:p>
            <a:r>
              <a:rPr lang="en-US" dirty="0" smtClean="0"/>
              <a:t>500m is displayed here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1741" y="1412532"/>
            <a:ext cx="2317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Precise and up to date </a:t>
            </a:r>
          </a:p>
          <a:p>
            <a:r>
              <a:rPr lang="en-US" b="1" dirty="0">
                <a:solidFill>
                  <a:schemeClr val="accent1"/>
                </a:solidFill>
              </a:rPr>
              <a:t>D</a:t>
            </a:r>
            <a:r>
              <a:rPr lang="en-US" b="1" dirty="0" smtClean="0">
                <a:solidFill>
                  <a:schemeClr val="accent1"/>
                </a:solidFill>
              </a:rPr>
              <a:t>igital Elevations Map (DEM) Is required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6DECD-30EB-42DA-BEB7-DCFD31D35B77}" type="datetime1">
              <a:rPr lang="en-US" smtClean="0"/>
              <a:t>7/26/2013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4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136"/>
            <a:ext cx="11582400" cy="86868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136"/>
            <a:ext cx="11582400" cy="868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3" y="0"/>
            <a:ext cx="11582400" cy="868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70" y="-10136"/>
            <a:ext cx="11582400" cy="868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70" y="0"/>
            <a:ext cx="11582400" cy="8686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85635" y="78032"/>
            <a:ext cx="5478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DEM – Photo comparison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7651102" y="785918"/>
            <a:ext cx="4540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Photographs of the mountain taken from the detector position compared to the shape of the DEM viewed from the same point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2070-A69F-4858-BF4F-FB1BFD067A1C}" type="datetime1">
              <a:rPr lang="en-US" smtClean="0"/>
              <a:t>7/26/2013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18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548347" y="2612885"/>
            <a:ext cx="28693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</a:t>
            </a:r>
            <a:r>
              <a:rPr lang="en-US" sz="2000" dirty="0" smtClean="0"/>
              <a:t>recise images coincidence confirms the precision of the GPS coordinates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5385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6688" cy="6862572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C2996-5118-48EF-92A9-1F97C8719294}" type="datetime1">
              <a:rPr lang="en-US" smtClean="0"/>
              <a:t>7/26/2013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5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5979"/>
            <a:ext cx="10515600" cy="887205"/>
          </a:xfrm>
        </p:spPr>
        <p:txBody>
          <a:bodyPr/>
          <a:lstStyle/>
          <a:p>
            <a:pPr algn="ctr"/>
            <a:r>
              <a:rPr lang="en-US" dirty="0" smtClean="0"/>
              <a:t>Outlook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Nuclear emulsion laboratories and experiments in Italy</a:t>
            </a:r>
          </a:p>
          <a:p>
            <a:r>
              <a:rPr lang="en-US" dirty="0" smtClean="0"/>
              <a:t>Recent </a:t>
            </a:r>
            <a:r>
              <a:rPr lang="en-US" dirty="0" err="1" smtClean="0"/>
              <a:t>Muon</a:t>
            </a:r>
            <a:r>
              <a:rPr lang="en-US" dirty="0" smtClean="0"/>
              <a:t> radiography projects with Italian emulsion laboratories involved</a:t>
            </a:r>
          </a:p>
          <a:p>
            <a:r>
              <a:rPr lang="en-US" dirty="0" smtClean="0"/>
              <a:t>Stromboli</a:t>
            </a:r>
            <a:r>
              <a:rPr lang="en-US" dirty="0" smtClean="0"/>
              <a:t> </a:t>
            </a:r>
            <a:r>
              <a:rPr lang="en-US" dirty="0"/>
              <a:t>exposure </a:t>
            </a:r>
            <a:r>
              <a:rPr lang="en-US" dirty="0" smtClean="0"/>
              <a:t>22-Oct-2011 </a:t>
            </a:r>
            <a:r>
              <a:rPr lang="en-US" dirty="0"/>
              <a:t>- </a:t>
            </a:r>
            <a:r>
              <a:rPr lang="en-US" dirty="0" smtClean="0"/>
              <a:t>24-Mar-2012 </a:t>
            </a:r>
            <a:r>
              <a:rPr lang="en-US" dirty="0"/>
              <a:t>for 154 </a:t>
            </a:r>
            <a:r>
              <a:rPr lang="en-US" dirty="0" smtClean="0"/>
              <a:t>days</a:t>
            </a:r>
            <a:endParaRPr lang="en-US" dirty="0" smtClean="0"/>
          </a:p>
          <a:p>
            <a:r>
              <a:rPr lang="en-US" dirty="0" smtClean="0"/>
              <a:t>Potential and prospective of muography with nuclear emulsion in Italy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13C0-F03A-4B18-8DB3-75668966E1F0}" type="datetime1">
              <a:rPr lang="en-US" smtClean="0"/>
              <a:t>7/26/2013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" y="-3176"/>
            <a:ext cx="6858000" cy="6858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6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8246" y="257908"/>
            <a:ext cx="3256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DEM – Data comparison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995138" y="1617785"/>
            <a:ext cx="35833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Dem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Data </a:t>
            </a:r>
            <a:r>
              <a:rPr lang="en-US" dirty="0" err="1" smtClean="0"/>
              <a:t>tx-ty</a:t>
            </a:r>
            <a:r>
              <a:rPr lang="en-US" dirty="0" smtClean="0"/>
              <a:t>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Dem-data superimposed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Data absorbed 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em</a:t>
            </a:r>
            <a:r>
              <a:rPr lang="en-US" dirty="0" smtClean="0"/>
              <a:t>-data absorbed superimposed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7" y="-19362"/>
            <a:ext cx="6858000" cy="68580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" y="-3176"/>
            <a:ext cx="6858000" cy="68580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" y="13010"/>
            <a:ext cx="6858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5689-AB0F-457D-A513-B2A36E1FB29A}" type="datetime1">
              <a:rPr lang="en-US" smtClean="0"/>
              <a:t>7/26/2013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6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" y="5934"/>
            <a:ext cx="10076688" cy="686257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"/>
            <a:ext cx="10076688" cy="6862572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080EA-C649-403B-A288-DE3A5B6983C6}" type="datetime1">
              <a:rPr lang="en-US" smtClean="0"/>
              <a:t>7/26/2013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21</a:t>
            </a:fld>
            <a:endParaRPr lang="en-US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3" y="10717"/>
            <a:ext cx="10076688" cy="6862572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" y="-2663"/>
            <a:ext cx="10076688" cy="6862572"/>
          </a:xfrm>
          <a:prstGeom prst="rect">
            <a:avLst/>
          </a:prstGeom>
        </p:spPr>
      </p:pic>
      <p:sp>
        <p:nvSpPr>
          <p:cNvPr id="9" name="Date Placeholder 2"/>
          <p:cNvSpPr txBox="1">
            <a:spLocks/>
          </p:cNvSpPr>
          <p:nvPr/>
        </p:nvSpPr>
        <p:spPr>
          <a:xfrm>
            <a:off x="5154068" y="85748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4B84CD-E410-4F33-A156-C10F81CC131B}" type="datetime1">
              <a:rPr lang="en-US" smtClean="0"/>
              <a:pPr/>
              <a:t>7/26/2013</a:t>
            </a:fld>
            <a:endParaRPr lang="en-US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8354468" y="85748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Valeri Tioukov, IAVCEI 2013</a:t>
            </a:r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12926468" y="85748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590426B-3868-4783-919D-463430091D7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2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" y="-3605"/>
            <a:ext cx="10076688" cy="686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3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69974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60926-56BE-44B9-BE69-D5EF3EF72B06}" type="datetime1">
              <a:rPr lang="en-US" smtClean="0"/>
              <a:t>7/26/2013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22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80611" y="3676590"/>
            <a:ext cx="60027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first exercise of data-MC comparison on the incomplete statistics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We observe some data excess  in a crater region in respect to MC, this can be a sign of lower density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It is difficult yet to judge about more fine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We plan to perform additional study to refine  efficiency and background angular dependency corrections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188720" y="3429000"/>
            <a:ext cx="26448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Data subtracted from MC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6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10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Nuclear emulsions as a detector for </a:t>
            </a:r>
            <a:r>
              <a:rPr lang="en-US" sz="4000" dirty="0" err="1" smtClean="0"/>
              <a:t>muon</a:t>
            </a:r>
            <a:r>
              <a:rPr lang="en-US" sz="4000" dirty="0" smtClean="0"/>
              <a:t> radiography</a:t>
            </a:r>
            <a:endParaRPr lang="it-IT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264920" y="1383219"/>
            <a:ext cx="4373880" cy="3785652"/>
          </a:xfrm>
          <a:prstGeom prst="rect">
            <a:avLst/>
          </a:prstGeom>
          <a:solidFill>
            <a:srgbClr val="7EEF3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Advantages</a:t>
            </a:r>
          </a:p>
          <a:p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Perfect intrinsic angular resolution (better then 2 </a:t>
            </a:r>
            <a:r>
              <a:rPr lang="en-US" sz="2400" dirty="0" err="1"/>
              <a:t>mrad</a:t>
            </a:r>
            <a:r>
              <a:rPr lang="en-US" sz="2400" dirty="0"/>
              <a:t>)</a:t>
            </a:r>
            <a:endParaRPr lang="it-IT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Compact and easy to transport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No electricity </a:t>
            </a:r>
            <a:r>
              <a:rPr lang="en-US" sz="2400" dirty="0" smtClean="0"/>
              <a:t>required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Can be installed in a harsh environment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Modular, can be installed inside narrow locations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1431499"/>
            <a:ext cx="4495800" cy="37856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Disadvantages</a:t>
            </a:r>
          </a:p>
          <a:p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No time </a:t>
            </a:r>
            <a:r>
              <a:rPr lang="en-US" sz="2400" dirty="0" smtClean="0"/>
              <a:t>information (can be solved in some cases)</a:t>
            </a:r>
            <a:endParaRPr lang="it-IT" sz="2400" dirty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Complicated and time-consuming data acquisition – required special scanning systems</a:t>
            </a: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 accepted temperature range for long-term exposures is </a:t>
            </a:r>
            <a:r>
              <a:rPr lang="en-US" sz="2400" dirty="0" smtClean="0"/>
              <a:t>below 25 C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Single-use sensitive part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67256" y="5605431"/>
            <a:ext cx="66040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Able to provide new information complimentary to </a:t>
            </a:r>
          </a:p>
          <a:p>
            <a:pPr algn="ctr"/>
            <a:r>
              <a:rPr lang="en-US" sz="2400" dirty="0" smtClean="0"/>
              <a:t>other methods used for volcanoes  survey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8C172-FB3A-47FD-A6FC-7D43498C6974}" type="datetime1">
              <a:rPr lang="en-US" smtClean="0"/>
              <a:t>7/26/2013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4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Prospective and potential for emulsion muography in Italy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Currently - a by-product of the technology developed for neutrino physics</a:t>
            </a:r>
          </a:p>
          <a:p>
            <a:r>
              <a:rPr lang="en-US" dirty="0" smtClean="0"/>
              <a:t>The scanning power used in Italy for </a:t>
            </a:r>
            <a:r>
              <a:rPr lang="en-US" dirty="0" err="1" smtClean="0"/>
              <a:t>Unzen</a:t>
            </a:r>
            <a:r>
              <a:rPr lang="en-US" dirty="0" smtClean="0"/>
              <a:t>-Stromboli-</a:t>
            </a:r>
            <a:r>
              <a:rPr lang="en-US" dirty="0" err="1" smtClean="0"/>
              <a:t>Teide</a:t>
            </a:r>
            <a:r>
              <a:rPr lang="en-US" dirty="0" smtClean="0"/>
              <a:t> emulsions scanning is equivalent to 2 scanning systems used 30% of time</a:t>
            </a:r>
          </a:p>
          <a:p>
            <a:r>
              <a:rPr lang="en-US" dirty="0" smtClean="0"/>
              <a:t>Resent scanning speed is about 20 cm</a:t>
            </a:r>
            <a:r>
              <a:rPr lang="en-US" dirty="0"/>
              <a:t>²</a:t>
            </a:r>
            <a:r>
              <a:rPr lang="en-US" dirty="0" smtClean="0"/>
              <a:t>/h/layer so minimum time required for the full scanning of Stromboli-like detector (1m² x 8 layers) is of 170 days</a:t>
            </a:r>
          </a:p>
          <a:p>
            <a:r>
              <a:rPr lang="en-US" dirty="0" smtClean="0"/>
              <a:t>In a near future (1-2 years) with OPERA load going down the available scanning power may become about 10-20 SS 100% available for muography - this means factor 30 speedup</a:t>
            </a:r>
          </a:p>
          <a:p>
            <a:r>
              <a:rPr lang="en-US" dirty="0" smtClean="0"/>
              <a:t>Scanning systems HW upgrade is coming (see Cristiano’s talk) with additional factor of 5 minimum increase of the scanning speed</a:t>
            </a:r>
          </a:p>
          <a:p>
            <a:r>
              <a:rPr lang="en-US" u="sng" dirty="0" smtClean="0">
                <a:solidFill>
                  <a:srgbClr val="002060"/>
                </a:solidFill>
              </a:rPr>
              <a:t>In a short time scale we can acquire a potential to perform the analysis of 1 m</a:t>
            </a:r>
            <a:r>
              <a:rPr lang="en-US" u="sng" dirty="0"/>
              <a:t>²</a:t>
            </a:r>
            <a:r>
              <a:rPr lang="en-US" u="sng" dirty="0" smtClean="0">
                <a:solidFill>
                  <a:srgbClr val="002060"/>
                </a:solidFill>
              </a:rPr>
              <a:t> emulsion telescope  in just a few days!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This makes emulsions an attractive option also for a large-scale </a:t>
            </a:r>
            <a:r>
              <a:rPr lang="en-US" dirty="0" err="1" smtClean="0">
                <a:solidFill>
                  <a:srgbClr val="002060"/>
                </a:solidFill>
              </a:rPr>
              <a:t>muon</a:t>
            </a:r>
            <a:r>
              <a:rPr lang="en-US" dirty="0" smtClean="0">
                <a:solidFill>
                  <a:srgbClr val="002060"/>
                </a:solidFill>
              </a:rPr>
              <a:t>  telescopes, </a:t>
            </a:r>
            <a:r>
              <a:rPr lang="en-US" dirty="0" err="1" smtClean="0">
                <a:solidFill>
                  <a:srgbClr val="002060"/>
                </a:solidFill>
              </a:rPr>
              <a:t>multy</a:t>
            </a:r>
            <a:r>
              <a:rPr lang="en-US" dirty="0" smtClean="0">
                <a:solidFill>
                  <a:srgbClr val="002060"/>
                </a:solidFill>
              </a:rPr>
              <a:t>-points exposure (tomography) and for industrial applications</a:t>
            </a:r>
          </a:p>
          <a:p>
            <a:endParaRPr lang="en-US" u="sng" dirty="0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C603-3334-47E4-AF0C-E64DB00FA73F}" type="datetime1">
              <a:rPr lang="en-US" smtClean="0"/>
              <a:t>7/26/2013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4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F29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648200" y="152400"/>
            <a:ext cx="4753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La </a:t>
            </a:r>
            <a:r>
              <a:rPr lang="en-US" sz="2800" i="1" dirty="0" err="1"/>
              <a:t>Sciara</a:t>
            </a:r>
            <a:r>
              <a:rPr lang="en-US" sz="2800" i="1" dirty="0"/>
              <a:t> </a:t>
            </a:r>
            <a:r>
              <a:rPr lang="en-US" sz="2800" i="1" dirty="0" smtClean="0"/>
              <a:t>del </a:t>
            </a:r>
            <a:r>
              <a:rPr lang="en-US" sz="2800" i="1" dirty="0" err="1"/>
              <a:t>Fuoco</a:t>
            </a:r>
            <a:r>
              <a:rPr lang="en-US" sz="2800" i="1" dirty="0"/>
              <a:t> al </a:t>
            </a:r>
            <a:r>
              <a:rPr lang="en-US" sz="2800" i="1" dirty="0" err="1"/>
              <a:t>tramonto</a:t>
            </a:r>
            <a:endParaRPr lang="it-IT" sz="28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215680" y="5517232"/>
            <a:ext cx="5690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Thank you for your attention!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97259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Emulsion projects and laboratories in Italy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business is fundamental Particle Physics (neutrino experiments in particular)</a:t>
            </a:r>
          </a:p>
          <a:p>
            <a:r>
              <a:rPr lang="en-US" dirty="0" smtClean="0"/>
              <a:t>1990 – 2002 CHORUS experiment </a:t>
            </a:r>
          </a:p>
          <a:p>
            <a:r>
              <a:rPr lang="en-US" dirty="0" smtClean="0"/>
              <a:t>2002 – now OPERA project</a:t>
            </a:r>
          </a:p>
          <a:p>
            <a:r>
              <a:rPr lang="en-US" dirty="0" smtClean="0"/>
              <a:t>Emulsion scanning laboratories in Italy (OPERA participants)</a:t>
            </a:r>
          </a:p>
          <a:p>
            <a:pPr lvl="1"/>
            <a:r>
              <a:rPr lang="en-US" dirty="0" smtClean="0"/>
              <a:t>Napoli, Salerno, Gran </a:t>
            </a:r>
            <a:r>
              <a:rPr lang="en-US" dirty="0" err="1" smtClean="0"/>
              <a:t>Sasso</a:t>
            </a:r>
            <a:r>
              <a:rPr lang="en-US" dirty="0" smtClean="0"/>
              <a:t>, Bari, Bologna, </a:t>
            </a:r>
            <a:r>
              <a:rPr lang="en-US" dirty="0" err="1" smtClean="0"/>
              <a:t>Padova</a:t>
            </a:r>
            <a:endParaRPr lang="en-US" dirty="0" smtClean="0"/>
          </a:p>
          <a:p>
            <a:pPr lvl="1"/>
            <a:r>
              <a:rPr lang="en-US" dirty="0" smtClean="0"/>
              <a:t>About 30 scanning systems were constructed in Italy for OPERA </a:t>
            </a:r>
            <a:r>
              <a:rPr lang="en-US" dirty="0" err="1" smtClean="0"/>
              <a:t>scnning</a:t>
            </a:r>
            <a:endParaRPr lang="en-US" dirty="0" smtClean="0"/>
          </a:p>
          <a:p>
            <a:r>
              <a:rPr lang="en-US" dirty="0" smtClean="0"/>
              <a:t>Since 2011 – some laboratories are involved in Muography projects</a:t>
            </a:r>
          </a:p>
          <a:p>
            <a:pPr lvl="1"/>
            <a:r>
              <a:rPr lang="en-US" dirty="0" smtClean="0"/>
              <a:t>Napoli, Salerno, Gran </a:t>
            </a:r>
            <a:r>
              <a:rPr lang="en-US" dirty="0" err="1" smtClean="0"/>
              <a:t>Sasso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9C38-F88A-40D1-8F5A-E00B9E4D30D4}" type="datetime1">
              <a:rPr lang="en-US" smtClean="0"/>
              <a:t>7/26/2013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Valeri</a:t>
            </a:r>
            <a:r>
              <a:rPr lang="en-US" dirty="0" smtClean="0"/>
              <a:t> </a:t>
            </a:r>
            <a:r>
              <a:rPr lang="en-US" dirty="0" err="1" smtClean="0"/>
              <a:t>Tioukov</a:t>
            </a:r>
            <a:r>
              <a:rPr lang="en-US" dirty="0" smtClean="0"/>
              <a:t>, NMR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4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91544" y="44624"/>
            <a:ext cx="7467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The OPERA detector: 8.9 </a:t>
            </a:r>
            <a:r>
              <a:rPr lang="en-US" sz="2800" dirty="0" err="1"/>
              <a:t>mln</a:t>
            </a:r>
            <a:r>
              <a:rPr lang="en-US" sz="2800" dirty="0"/>
              <a:t> films with the total </a:t>
            </a:r>
            <a:r>
              <a:rPr lang="en-US" sz="2800" dirty="0" smtClean="0"/>
              <a:t>emulsion sensitive surface </a:t>
            </a:r>
            <a:r>
              <a:rPr lang="en-US" sz="2800" dirty="0"/>
              <a:t>of </a:t>
            </a:r>
            <a:r>
              <a:rPr lang="en-US" sz="2800" dirty="0" smtClean="0"/>
              <a:t>200000 </a:t>
            </a:r>
            <a:r>
              <a:rPr lang="en-US" altLang="ja-JP" sz="2800" dirty="0"/>
              <a:t>m</a:t>
            </a:r>
            <a:r>
              <a:rPr lang="en-US" altLang="ja-JP" sz="2800" baseline="30000" dirty="0"/>
              <a:t>2</a:t>
            </a:r>
            <a:endParaRPr lang="it-IT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4462532" y="1219059"/>
            <a:ext cx="7493944" cy="4031814"/>
            <a:chOff x="2591313" y="1219059"/>
            <a:chExt cx="9365163" cy="4807556"/>
          </a:xfrm>
        </p:grpSpPr>
        <p:pic>
          <p:nvPicPr>
            <p:cNvPr id="5" name="Picture 3" descr="S:\DCIM\124_0210\sel\IMGP6500.JPG"/>
            <p:cNvPicPr>
              <a:picLocks noChangeAspect="1" noChangeArrowheads="1"/>
            </p:cNvPicPr>
            <p:nvPr/>
          </p:nvPicPr>
          <p:blipFill>
            <a:blip r:embed="rId2" cstate="print"/>
            <a:srcRect l="9070" t="2968" r="24023" b="880"/>
            <a:stretch>
              <a:fillRect/>
            </a:stretch>
          </p:blipFill>
          <p:spPr bwMode="auto">
            <a:xfrm>
              <a:off x="5328663" y="1219059"/>
              <a:ext cx="2030412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 descr="S:\DCIM\124_0210\sel\IMGP6487.JPG"/>
            <p:cNvPicPr>
              <a:picLocks noChangeAspect="1" noChangeArrowheads="1"/>
            </p:cNvPicPr>
            <p:nvPr/>
          </p:nvPicPr>
          <p:blipFill>
            <a:blip r:embed="rId3" cstate="print"/>
            <a:srcRect t="32" b="4004"/>
            <a:stretch>
              <a:fillRect/>
            </a:stretch>
          </p:blipFill>
          <p:spPr bwMode="auto">
            <a:xfrm>
              <a:off x="2812476" y="1219059"/>
              <a:ext cx="3116263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" descr="S:\DCIM\124_0210\sel\IMGP6506.JPG"/>
            <p:cNvPicPr>
              <a:picLocks noChangeAspect="1" noChangeArrowheads="1"/>
            </p:cNvPicPr>
            <p:nvPr/>
          </p:nvPicPr>
          <p:blipFill>
            <a:blip r:embed="rId4" cstate="print"/>
            <a:srcRect l="9525" t="2815" b="1811"/>
            <a:stretch>
              <a:fillRect/>
            </a:stretch>
          </p:blipFill>
          <p:spPr bwMode="auto">
            <a:xfrm>
              <a:off x="7291035" y="1219059"/>
              <a:ext cx="2836863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S:\DCIM\124_0210\sel\IMGP6507.JPG"/>
            <p:cNvPicPr>
              <a:picLocks noChangeAspect="1" noChangeArrowheads="1"/>
            </p:cNvPicPr>
            <p:nvPr/>
          </p:nvPicPr>
          <p:blipFill>
            <a:blip r:embed="rId5" cstate="print"/>
            <a:srcRect l="30688" t="2217" b="3053"/>
            <a:stretch>
              <a:fillRect/>
            </a:stretch>
          </p:blipFill>
          <p:spPr bwMode="auto">
            <a:xfrm>
              <a:off x="9768901" y="1219059"/>
              <a:ext cx="2187575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Line 60"/>
            <p:cNvSpPr>
              <a:spLocks noChangeShapeType="1"/>
            </p:cNvSpPr>
            <p:nvPr/>
          </p:nvSpPr>
          <p:spPr bwMode="auto">
            <a:xfrm>
              <a:off x="9557627" y="5737182"/>
              <a:ext cx="575706" cy="289433"/>
            </a:xfrm>
            <a:prstGeom prst="line">
              <a:avLst/>
            </a:prstGeom>
            <a:noFill/>
            <a:ln w="9360">
              <a:solidFill>
                <a:srgbClr val="FFFFFF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82945" tIns="41473" rIns="82945" bIns="41473"/>
            <a:lstStyle/>
            <a:p>
              <a:endParaRPr lang="it-IT" sz="2000"/>
            </a:p>
          </p:txBody>
        </p:sp>
        <p:sp>
          <p:nvSpPr>
            <p:cNvPr id="31" name="AutoShape 106"/>
            <p:cNvSpPr>
              <a:spLocks noChangeArrowheads="1"/>
            </p:cNvSpPr>
            <p:nvPr/>
          </p:nvSpPr>
          <p:spPr bwMode="auto">
            <a:xfrm rot="353646">
              <a:off x="2591313" y="2948131"/>
              <a:ext cx="1615200" cy="637962"/>
            </a:xfrm>
            <a:prstGeom prst="rightArrow">
              <a:avLst>
                <a:gd name="adj1" fmla="val 47037"/>
                <a:gd name="adj2" fmla="val 30396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1639" tIns="40820" rIns="81639" bIns="40820" anchor="ctr"/>
            <a:lstStyle/>
            <a:p>
              <a:pPr algn="ctr"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2400" dirty="0" smtClean="0">
                  <a:solidFill>
                    <a:srgbClr val="000000"/>
                  </a:solidFill>
                  <a:ea typeface="MS Gothic" pitchFamily="49" charset="-128"/>
                </a:rPr>
                <a:t>neutrino</a:t>
              </a:r>
              <a:endParaRPr lang="en-GB" altLang="ja-JP" sz="2400" dirty="0">
                <a:solidFill>
                  <a:srgbClr val="000000"/>
                </a:solidFill>
                <a:ea typeface="MS Gothic" pitchFamily="49" charset="-128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501193" y="3623148"/>
            <a:ext cx="27728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10x10x50 meters 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apparatus</a:t>
            </a:r>
          </a:p>
          <a:p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249" y="1409895"/>
            <a:ext cx="3941762" cy="3276600"/>
          </a:xfrm>
          <a:prstGeom prst="rect">
            <a:avLst/>
          </a:prstGeom>
          <a:noFill/>
          <a:ln w="38160">
            <a:solidFill>
              <a:srgbClr val="CC9900"/>
            </a:solidFill>
            <a:miter lim="800000"/>
            <a:headEnd/>
            <a:tailEnd/>
          </a:ln>
          <a:effectLst/>
        </p:spPr>
      </p:pic>
      <p:pic>
        <p:nvPicPr>
          <p:cNvPr id="24" name="Picture 5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7352" y="4937739"/>
            <a:ext cx="2569231" cy="196883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33" name="Straight Arrow Connector 32"/>
          <p:cNvCxnSpPr/>
          <p:nvPr/>
        </p:nvCxnSpPr>
        <p:spPr>
          <a:xfrm flipH="1">
            <a:off x="7975756" y="2660919"/>
            <a:ext cx="830827" cy="2948862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41960" y="5250873"/>
            <a:ext cx="22025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ECC “brick”</a:t>
            </a:r>
          </a:p>
          <a:p>
            <a:r>
              <a:rPr lang="en-US" sz="2000" dirty="0" smtClean="0"/>
              <a:t>57 emulsion plates </a:t>
            </a:r>
          </a:p>
          <a:p>
            <a:r>
              <a:rPr lang="en-US" sz="2000" dirty="0" smtClean="0"/>
              <a:t>56 lead plates</a:t>
            </a:r>
          </a:p>
          <a:p>
            <a:r>
              <a:rPr lang="en-US" sz="2000" dirty="0" smtClean="0"/>
              <a:t>10x12x7 cm, 8 kg</a:t>
            </a:r>
            <a:endParaRPr lang="en-US" sz="2000" dirty="0"/>
          </a:p>
        </p:txBody>
      </p:sp>
      <p:pic>
        <p:nvPicPr>
          <p:cNvPr id="32" name="Picture 15" descr="DSCF00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586" y="5017630"/>
            <a:ext cx="2301642" cy="184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/>
          <p:cNvCxnSpPr/>
          <p:nvPr/>
        </p:nvCxnSpPr>
        <p:spPr>
          <a:xfrm flipH="1" flipV="1">
            <a:off x="2257399" y="3474720"/>
            <a:ext cx="2382106" cy="2135061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64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C603-3334-47E4-AF0C-E64DB00FA73F}" type="datetime1">
              <a:rPr lang="en-US" smtClean="0"/>
              <a:t>7/26/2013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5</a:t>
            </a:fld>
            <a:endParaRPr lang="en-US"/>
          </a:p>
        </p:txBody>
      </p:sp>
      <p:pic>
        <p:nvPicPr>
          <p:cNvPr id="7" name="図 1"/>
          <p:cNvPicPr>
            <a:picLocks noChangeAspect="1"/>
          </p:cNvPicPr>
          <p:nvPr/>
        </p:nvPicPr>
        <p:blipFill rotWithShape="1">
          <a:blip r:embed="rId2"/>
          <a:srcRect l="18763" t="15751" r="2710" b="3636"/>
          <a:stretch/>
        </p:blipFill>
        <p:spPr>
          <a:xfrm>
            <a:off x="396240" y="3312919"/>
            <a:ext cx="5337843" cy="35044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3333" y="3347756"/>
            <a:ext cx="986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Unzen</a:t>
            </a:r>
            <a:endParaRPr lang="en-US" sz="2400" b="1" dirty="0"/>
          </a:p>
        </p:txBody>
      </p:sp>
      <p:pic>
        <p:nvPicPr>
          <p:cNvPr id="11" name="Picture 4" descr="http://www.eoliando.it/imago/Stromboli_Ginostr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465" y="0"/>
            <a:ext cx="5461846" cy="329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o de Teide - Volca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r="5089" b="16668"/>
          <a:stretch/>
        </p:blipFill>
        <p:spPr bwMode="auto">
          <a:xfrm>
            <a:off x="5971466" y="3347756"/>
            <a:ext cx="5461846" cy="351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993632" y="0"/>
            <a:ext cx="1439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Stromboli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91003" y="3500156"/>
            <a:ext cx="1902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Teide</a:t>
            </a:r>
            <a:r>
              <a:rPr lang="en-US" sz="2400" b="1" dirty="0" smtClean="0"/>
              <a:t> summit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70161" y="170714"/>
            <a:ext cx="4604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Muography emulsion projects with </a:t>
            </a:r>
          </a:p>
          <a:p>
            <a:r>
              <a:rPr lang="en-US" sz="2400" dirty="0" smtClean="0"/>
              <a:t>participation of Italian laboratories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18652" y="1191490"/>
            <a:ext cx="5148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Unzen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/>
              <a:t>d</a:t>
            </a:r>
            <a:r>
              <a:rPr lang="en-US" dirty="0" smtClean="0"/>
              <a:t>ata analysis is in the final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Stromboli – half statistics, first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Teide</a:t>
            </a:r>
            <a:r>
              <a:rPr lang="en-US" dirty="0" smtClean="0"/>
              <a:t> – exposure is completed, scanning is started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012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Motivations for the Stromboli exposure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1599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Stromboli is one of the most known and most active volcanoes in the world</a:t>
            </a:r>
          </a:p>
          <a:p>
            <a:r>
              <a:rPr lang="en-US" dirty="0" smtClean="0"/>
              <a:t>Great amount of monitoring equipment is installed on the volcano slopes, but the exact internal structure of the region below craters is not well understood yet</a:t>
            </a:r>
          </a:p>
          <a:p>
            <a:r>
              <a:rPr lang="en-US" dirty="0" smtClean="0"/>
              <a:t>There is a possibility that the explosion source </a:t>
            </a:r>
            <a:r>
              <a:rPr lang="en-US" dirty="0"/>
              <a:t>mechanism is representative of </a:t>
            </a:r>
            <a:r>
              <a:rPr lang="en-US" dirty="0" smtClean="0"/>
              <a:t>two cracks </a:t>
            </a:r>
            <a:r>
              <a:rPr lang="en-US" dirty="0"/>
              <a:t>dipping ∼60◦ that are located approximately </a:t>
            </a:r>
            <a:r>
              <a:rPr lang="en-US" dirty="0" smtClean="0"/>
              <a:t>220-260 m, </a:t>
            </a:r>
            <a:r>
              <a:rPr lang="en-US" dirty="0"/>
              <a:t>beneath the active craters, </a:t>
            </a:r>
            <a:r>
              <a:rPr lang="en-US" dirty="0" smtClean="0"/>
              <a:t>probably representing </a:t>
            </a:r>
            <a:r>
              <a:rPr lang="en-US" dirty="0"/>
              <a:t>parts of an echelon system of </a:t>
            </a:r>
            <a:r>
              <a:rPr lang="en-US" dirty="0" smtClean="0"/>
              <a:t>fissures</a:t>
            </a:r>
          </a:p>
          <a:p>
            <a:r>
              <a:rPr lang="en-US" dirty="0" err="1"/>
              <a:t>muon</a:t>
            </a:r>
            <a:r>
              <a:rPr lang="en-US" dirty="0"/>
              <a:t> </a:t>
            </a:r>
            <a:r>
              <a:rPr lang="en-US" dirty="0" smtClean="0"/>
              <a:t>radiography can be </a:t>
            </a:r>
            <a:r>
              <a:rPr lang="en-US" dirty="0"/>
              <a:t>an independent technique for investigating </a:t>
            </a:r>
            <a:r>
              <a:rPr lang="en-US" dirty="0" smtClean="0"/>
              <a:t>the internal </a:t>
            </a:r>
            <a:r>
              <a:rPr lang="en-US" dirty="0"/>
              <a:t>structure of the cone and revealing the location </a:t>
            </a:r>
            <a:r>
              <a:rPr lang="en-US" dirty="0" smtClean="0"/>
              <a:t>and extent </a:t>
            </a:r>
            <a:r>
              <a:rPr lang="en-US" dirty="0"/>
              <a:t>of the conduits that feed the continuous </a:t>
            </a:r>
            <a:r>
              <a:rPr lang="en-US" dirty="0" smtClean="0"/>
              <a:t>explosions</a:t>
            </a:r>
          </a:p>
          <a:p>
            <a:r>
              <a:rPr lang="en-US" dirty="0" smtClean="0"/>
              <a:t>Region  under “</a:t>
            </a:r>
            <a:r>
              <a:rPr lang="en-US" dirty="0" err="1" smtClean="0"/>
              <a:t>Sciara</a:t>
            </a:r>
            <a:r>
              <a:rPr lang="en-US" dirty="0" smtClean="0"/>
              <a:t> del </a:t>
            </a:r>
            <a:r>
              <a:rPr lang="en-US" dirty="0" err="1" smtClean="0"/>
              <a:t>Fuoco</a:t>
            </a:r>
            <a:r>
              <a:rPr lang="en-US" dirty="0" smtClean="0"/>
              <a:t>” is the one of our interest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78BC-B25F-48FE-96BE-513750A72CF4}" type="datetime1">
              <a:rPr lang="en-US" smtClean="0"/>
              <a:t>7/26/2013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4913" y="5575821"/>
            <a:ext cx="6294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Motivations for </a:t>
            </a:r>
            <a:r>
              <a:rPr lang="en-US" b="1" dirty="0" err="1"/>
              <a:t>muon</a:t>
            </a:r>
            <a:r>
              <a:rPr lang="en-US" b="1" dirty="0"/>
              <a:t> radiography of active volcanoes, </a:t>
            </a:r>
            <a:endParaRPr lang="en-US" b="1" dirty="0" smtClean="0"/>
          </a:p>
          <a:p>
            <a:r>
              <a:rPr lang="en-US" dirty="0" smtClean="0"/>
              <a:t>G</a:t>
            </a:r>
            <a:r>
              <a:rPr lang="en-US" dirty="0"/>
              <a:t>. </a:t>
            </a:r>
            <a:r>
              <a:rPr lang="en-US" dirty="0" err="1"/>
              <a:t>Macedonio</a:t>
            </a:r>
            <a:r>
              <a:rPr lang="en-US" dirty="0"/>
              <a:t> and M. Martini, </a:t>
            </a:r>
            <a:r>
              <a:rPr lang="en-US" i="1" dirty="0"/>
              <a:t>Earth Planets Space</a:t>
            </a:r>
            <a:r>
              <a:rPr lang="en-US" dirty="0"/>
              <a:t>, </a:t>
            </a:r>
            <a:r>
              <a:rPr lang="en-US" b="1" dirty="0"/>
              <a:t>61</a:t>
            </a:r>
            <a:r>
              <a:rPr lang="en-US" dirty="0"/>
              <a:t>, 1–5, </a:t>
            </a:r>
            <a:r>
              <a:rPr lang="en-US" dirty="0" smtClean="0"/>
              <a:t>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6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8840C-FADA-41FB-A1E3-74684209802E}" type="datetime1">
              <a:rPr lang="en-US" smtClean="0"/>
              <a:t>7/26/2013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 descr="http://vulcan.fis.uniroma3.it/gnv/stromboli/gif/fase6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5180" cy="34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oliando.it/imago/Stromboli_Ginostr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132" y="0"/>
            <a:ext cx="5685180" cy="34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eteoweb.eu/wp-content/uploads/2013/01/1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8817"/>
            <a:ext cx="5668620" cy="339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commons/3/31/Sciara_del_fuoc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132" y="3458817"/>
            <a:ext cx="5685180" cy="339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23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63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"/>
            <a:ext cx="9144001" cy="68580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182" y="0"/>
            <a:ext cx="7245627" cy="1143000"/>
          </a:xfrm>
        </p:spPr>
        <p:txBody>
          <a:bodyPr>
            <a:noAutofit/>
          </a:bodyPr>
          <a:lstStyle/>
          <a:p>
            <a:r>
              <a:rPr lang="en-US" sz="2400" dirty="0"/>
              <a:t>Good place for the detector installation </a:t>
            </a:r>
            <a:r>
              <a:rPr lang="en-US" sz="2400" dirty="0" smtClean="0"/>
              <a:t>was </a:t>
            </a:r>
            <a:r>
              <a:rPr lang="en-US" sz="2400" dirty="0"/>
              <a:t>individuated </a:t>
            </a:r>
            <a:r>
              <a:rPr lang="en-US" sz="2400" dirty="0" smtClean="0"/>
              <a:t>in </a:t>
            </a:r>
            <a:r>
              <a:rPr lang="en-US" sz="2400" dirty="0"/>
              <a:t>May 2011 (the only  relatively flat at this altitude)</a:t>
            </a:r>
            <a:endParaRPr lang="it-IT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4493-A927-4EBA-B054-39BDD32BA28F}" type="datetime1">
              <a:rPr lang="en-US" smtClean="0"/>
              <a:t>7/26/2013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0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57"/>
            <a:ext cx="9008773" cy="684074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B90E-E08F-414F-8F97-5B3E66FFD6D3}" type="datetime1">
              <a:rPr lang="en-US" smtClean="0"/>
              <a:t>7/26/2013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Valeri Tioukov, NMR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426B-3868-4783-919D-463430091D7C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33029" y="269687"/>
            <a:ext cx="598035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View from the detector position (640m)</a:t>
            </a:r>
          </a:p>
          <a:p>
            <a:endParaRPr lang="en-US" sz="2800" dirty="0" smtClean="0"/>
          </a:p>
          <a:p>
            <a:r>
              <a:rPr lang="en-US" sz="2800" dirty="0" smtClean="0"/>
              <a:t>Craters region (750 m)</a:t>
            </a:r>
          </a:p>
          <a:p>
            <a:endParaRPr lang="en-US" sz="2800" dirty="0" smtClean="0"/>
          </a:p>
          <a:p>
            <a:r>
              <a:rPr lang="en-US" sz="2800" dirty="0" err="1" smtClean="0"/>
              <a:t>Sciara</a:t>
            </a:r>
            <a:r>
              <a:rPr lang="en-US" sz="2800" dirty="0" smtClean="0"/>
              <a:t> del </a:t>
            </a:r>
            <a:r>
              <a:rPr lang="en-US" sz="2800" dirty="0" err="1" smtClean="0"/>
              <a:t>fuoco</a:t>
            </a:r>
            <a:endParaRPr lang="en-US" sz="28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544417" y="596348"/>
            <a:ext cx="3544202" cy="697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844210" y="2460752"/>
            <a:ext cx="488819" cy="103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39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3984</TotalTime>
  <Words>1322</Words>
  <Application>Microsoft Office PowerPoint</Application>
  <PresentationFormat>Widescreen</PresentationFormat>
  <Paragraphs>215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MS Gothic</vt:lpstr>
      <vt:lpstr>ＭＳ Ｐゴシック</vt:lpstr>
      <vt:lpstr>Arial</vt:lpstr>
      <vt:lpstr>Calibri</vt:lpstr>
      <vt:lpstr>Calibri Light</vt:lpstr>
      <vt:lpstr>Office Theme</vt:lpstr>
      <vt:lpstr>Muography with nuclear emulsions in Italy</vt:lpstr>
      <vt:lpstr>Outlook</vt:lpstr>
      <vt:lpstr>Emulsion projects and laboratories in Italy</vt:lpstr>
      <vt:lpstr>The OPERA detector: 8.9 mln films with the total emulsion sensitive surface of 200000 m2</vt:lpstr>
      <vt:lpstr>PowerPoint Presentation</vt:lpstr>
      <vt:lpstr>Motivations for the Stromboli exposure</vt:lpstr>
      <vt:lpstr>PowerPoint Presentation</vt:lpstr>
      <vt:lpstr>Good place for the detector installation was individuated in May 2011 (the only  relatively flat at this altitude)</vt:lpstr>
      <vt:lpstr>PowerPoint Presentation</vt:lpstr>
      <vt:lpstr>Above 500 m part of the island</vt:lpstr>
      <vt:lpstr>Example of the elevation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data analysis assume the precise knowledge about the mountain shape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Nuclear emulsions as a detector for muon radiography</vt:lpstr>
      <vt:lpstr>Prospective and potential for emulsion muography in Italy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Stromboli analysis summary</dc:title>
  <dc:creator>vt</dc:creator>
  <cp:lastModifiedBy>vt</cp:lastModifiedBy>
  <cp:revision>83</cp:revision>
  <dcterms:created xsi:type="dcterms:W3CDTF">2013-07-18T08:38:16Z</dcterms:created>
  <dcterms:modified xsi:type="dcterms:W3CDTF">2013-07-26T00:56:06Z</dcterms:modified>
</cp:coreProperties>
</file>