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256" r:id="rId2"/>
    <p:sldId id="257" r:id="rId3"/>
    <p:sldId id="291" r:id="rId4"/>
    <p:sldId id="259" r:id="rId5"/>
    <p:sldId id="260" r:id="rId6"/>
    <p:sldId id="261" r:id="rId7"/>
    <p:sldId id="290" r:id="rId8"/>
    <p:sldId id="277" r:id="rId9"/>
    <p:sldId id="293" r:id="rId10"/>
    <p:sldId id="294" r:id="rId11"/>
    <p:sldId id="295" r:id="rId12"/>
    <p:sldId id="296" r:id="rId13"/>
    <p:sldId id="297" r:id="rId14"/>
    <p:sldId id="298" r:id="rId15"/>
    <p:sldId id="299" r:id="rId16"/>
    <p:sldId id="300" r:id="rId17"/>
    <p:sldId id="301" r:id="rId18"/>
    <p:sldId id="264" r:id="rId19"/>
    <p:sldId id="265" r:id="rId20"/>
    <p:sldId id="267" r:id="rId21"/>
    <p:sldId id="268" r:id="rId22"/>
    <p:sldId id="272" r:id="rId23"/>
    <p:sldId id="278" r:id="rId24"/>
    <p:sldId id="288" r:id="rId25"/>
    <p:sldId id="269" r:id="rId26"/>
    <p:sldId id="279" r:id="rId27"/>
    <p:sldId id="273" r:id="rId28"/>
    <p:sldId id="286" r:id="rId29"/>
    <p:sldId id="287" r:id="rId30"/>
    <p:sldId id="274" r:id="rId31"/>
    <p:sldId id="276" r:id="rId32"/>
    <p:sldId id="280" r:id="rId33"/>
    <p:sldId id="281" r:id="rId34"/>
    <p:sldId id="282" r:id="rId35"/>
    <p:sldId id="283" r:id="rId36"/>
    <p:sldId id="284" r:id="rId37"/>
    <p:sldId id="285" r:id="rId38"/>
    <p:sldId id="292" r:id="rId3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4660"/>
  </p:normalViewPr>
  <p:slideViewPr>
    <p:cSldViewPr snapToGrid="0">
      <p:cViewPr varScale="1">
        <p:scale>
          <a:sx n="109" d="100"/>
          <a:sy n="109" d="100"/>
        </p:scale>
        <p:origin x="99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E966BCD4-4D4C-47D5-86FA-82F19EB030B1}" type="datetimeFigureOut">
              <a:rPr kumimoji="1" lang="ja-JP" altLang="en-US" smtClean="0"/>
              <a:t>2014/11/18</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C069BDC-0451-4E2A-838F-D654A63F1E42}" type="slidenum">
              <a:rPr kumimoji="1" lang="ja-JP" altLang="en-US" smtClean="0"/>
              <a:t>‹#›</a:t>
            </a:fld>
            <a:endParaRPr kumimoji="1" lang="ja-JP" altLang="en-US"/>
          </a:p>
        </p:txBody>
      </p:sp>
    </p:spTree>
    <p:extLst>
      <p:ext uri="{BB962C8B-B14F-4D97-AF65-F5344CB8AC3E}">
        <p14:creationId xmlns:p14="http://schemas.microsoft.com/office/powerpoint/2010/main" val="2668790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AE142310-5667-4680-8AF8-9197B36B9BB8}" type="datetimeFigureOut">
              <a:rPr kumimoji="1" lang="ja-JP" altLang="en-US" smtClean="0"/>
              <a:t>2014/11/18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9AEB397-D812-4112-A323-0297C3B3E291}" type="slidenum">
              <a:rPr kumimoji="1" lang="ja-JP" altLang="en-US" smtClean="0"/>
              <a:t>‹#›</a:t>
            </a:fld>
            <a:endParaRPr kumimoji="1" lang="ja-JP" altLang="en-US"/>
          </a:p>
        </p:txBody>
      </p:sp>
    </p:spTree>
    <p:extLst>
      <p:ext uri="{BB962C8B-B14F-4D97-AF65-F5344CB8AC3E}">
        <p14:creationId xmlns:p14="http://schemas.microsoft.com/office/powerpoint/2010/main" val="4866460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9AEB397-D812-4112-A323-0297C3B3E291}" type="slidenum">
              <a:rPr kumimoji="1" lang="ja-JP" altLang="en-US" smtClean="0"/>
              <a:t>1</a:t>
            </a:fld>
            <a:endParaRPr kumimoji="1" lang="ja-JP" altLang="en-US"/>
          </a:p>
        </p:txBody>
      </p:sp>
    </p:spTree>
    <p:extLst>
      <p:ext uri="{BB962C8B-B14F-4D97-AF65-F5344CB8AC3E}">
        <p14:creationId xmlns:p14="http://schemas.microsoft.com/office/powerpoint/2010/main" val="35178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スライド イメージ プレースホルダー 1"/>
          <p:cNvSpPr>
            <a:spLocks noGrp="1" noRot="1" noChangeAspect="1" noTextEdit="1"/>
          </p:cNvSpPr>
          <p:nvPr>
            <p:ph type="sldImg"/>
          </p:nvPr>
        </p:nvSpPr>
        <p:spPr>
          <a:ln/>
        </p:spPr>
      </p:sp>
      <p:sp>
        <p:nvSpPr>
          <p:cNvPr id="3522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ja-JP" smtClean="0">
                <a:latin typeface="Arial" panose="020B0604020202020204" pitchFamily="34" charset="0"/>
                <a:cs typeface="Arial" panose="020B0604020202020204" pitchFamily="34" charset="0"/>
              </a:rPr>
              <a:t>The Canary Islands are located west off northwestern Africa. The islands were created by hot spot volcanism. El Hierro is the youngest volcanic island in the whole archipelago whose volcanic activity started about 1 Ma ago, and is located in the western end. </a:t>
            </a:r>
            <a:endParaRPr lang="ja-JP" altLang="en-US" smtClean="0">
              <a:latin typeface="Arial" panose="020B0604020202020204" pitchFamily="34" charset="0"/>
              <a:cs typeface="Arial" panose="020B0604020202020204" pitchFamily="34" charset="0"/>
            </a:endParaRPr>
          </a:p>
        </p:txBody>
      </p:sp>
      <p:sp>
        <p:nvSpPr>
          <p:cNvPr id="18435" name="スライド番号プレースホルダー 3"/>
          <p:cNvSpPr txBox="1">
            <a:spLocks noGrp="1"/>
          </p:cNvSpPr>
          <p:nvPr/>
        </p:nvSpPr>
        <p:spPr bwMode="auto">
          <a:xfrm>
            <a:off x="3827277" y="10261786"/>
            <a:ext cx="2927937" cy="540193"/>
          </a:xfrm>
          <a:prstGeom prst="rect">
            <a:avLst/>
          </a:prstGeom>
          <a:noFill/>
          <a:ln>
            <a:miter lim="800000"/>
            <a:headEnd/>
            <a:tailEnd/>
          </a:ln>
        </p:spPr>
        <p:txBody>
          <a:bodyPr anchor="b"/>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340F4EAA-E375-4DCC-BA53-442E7EC05DE0}" type="slidenum">
              <a:rPr kumimoji="1" lang="ja-JP" altLang="en-US" sz="1200">
                <a:latin typeface="Calibri" panose="020F0502020204030204" pitchFamily="34" charset="0"/>
              </a:rPr>
              <a:pPr algn="r" eaLnBrk="1" hangingPunct="1"/>
              <a:t>2</a:t>
            </a:fld>
            <a:endParaRPr kumimoji="1" lang="en-US" altLang="ja-JP" sz="1200">
              <a:latin typeface="Calibri" panose="020F0502020204030204" pitchFamily="34" charset="0"/>
            </a:endParaRPr>
          </a:p>
        </p:txBody>
      </p:sp>
    </p:spTree>
    <p:extLst>
      <p:ext uri="{BB962C8B-B14F-4D97-AF65-F5344CB8AC3E}">
        <p14:creationId xmlns:p14="http://schemas.microsoft.com/office/powerpoint/2010/main" val="1169665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77D9A2B-1E24-487E-96A4-3FC35F0776A5}" type="datetime1">
              <a:rPr kumimoji="1" lang="ja-JP" altLang="en-US" smtClean="0"/>
              <a:t>2014/11/18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154519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DBEA663-49A7-4ABE-AADE-8898DAAE3E25}" type="datetime1">
              <a:rPr kumimoji="1" lang="ja-JP" altLang="en-US" smtClean="0"/>
              <a:t>2014/11/18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2870261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0414A82-001A-42B7-8F8C-DEE6CC30F24A}" type="datetime1">
              <a:rPr kumimoji="1" lang="ja-JP" altLang="en-US" smtClean="0"/>
              <a:t>2014/11/18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114242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69806D1-6EDA-454B-A6AD-4F4CD4C18E93}" type="datetime1">
              <a:rPr kumimoji="1" lang="ja-JP" altLang="en-US" smtClean="0"/>
              <a:t>2014/11/18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14916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BC215DA-CF9B-4B04-813C-C4C5C2A6D565}" type="datetime1">
              <a:rPr kumimoji="1" lang="ja-JP" altLang="en-US" smtClean="0"/>
              <a:t>2014/11/18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174254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292D292-F98E-4ACB-B7E8-63CBD2E841CB}" type="datetime1">
              <a:rPr kumimoji="1" lang="ja-JP" altLang="en-US" smtClean="0"/>
              <a:t>2014/11/18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348591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B18DD4C-10D0-43BD-93BA-111498662231}" type="datetime1">
              <a:rPr kumimoji="1" lang="ja-JP" altLang="en-US" smtClean="0"/>
              <a:t>2014/11/18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159556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8CE98FF-946E-4462-B7B6-2520034F4FA8}" type="datetime1">
              <a:rPr kumimoji="1" lang="ja-JP" altLang="en-US" smtClean="0"/>
              <a:t>2014/11/18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219937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EDB895-43E8-4D79-BC13-81091C238ECC}" type="datetime1">
              <a:rPr kumimoji="1" lang="ja-JP" altLang="en-US" smtClean="0"/>
              <a:t>2014/11/18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2324272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F43A3F1-E5FA-4160-ACFD-2AFB37A9BFCA}" type="datetime1">
              <a:rPr kumimoji="1" lang="ja-JP" altLang="en-US" smtClean="0"/>
              <a:t>2014/11/18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400751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33A7367-E603-4163-9EBC-84C07A89AA6A}" type="datetime1">
              <a:rPr kumimoji="1" lang="ja-JP" altLang="en-US" smtClean="0"/>
              <a:t>2014/11/18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6744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4015C-144F-4837-ADDC-96A044AC5FF5}" type="datetime1">
              <a:rPr kumimoji="1" lang="ja-JP" altLang="en-US" smtClean="0"/>
              <a:t>2014/11/18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D5A05-DE3F-4A68-8D98-E4A81B262351}" type="slidenum">
              <a:rPr kumimoji="1" lang="ja-JP" altLang="en-US" smtClean="0"/>
              <a:t>‹#›</a:t>
            </a:fld>
            <a:endParaRPr kumimoji="1" lang="ja-JP" altLang="en-US"/>
          </a:p>
        </p:txBody>
      </p:sp>
    </p:spTree>
    <p:extLst>
      <p:ext uri="{BB962C8B-B14F-4D97-AF65-F5344CB8AC3E}">
        <p14:creationId xmlns:p14="http://schemas.microsoft.com/office/powerpoint/2010/main" val="356126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0979" y="73956"/>
            <a:ext cx="7772400" cy="2387600"/>
          </a:xfrm>
        </p:spPr>
        <p:txBody>
          <a:bodyPr>
            <a:normAutofit fontScale="90000"/>
          </a:bodyPr>
          <a:lstStyle/>
          <a:p>
            <a:r>
              <a:rPr kumimoji="1" lang="en-US" altLang="ja-JP" dirty="0" smtClean="0">
                <a:solidFill>
                  <a:srgbClr val="00B0F0"/>
                </a:solidFill>
              </a:rPr>
              <a:t>Muography of 1949 fault </a:t>
            </a:r>
            <a:br>
              <a:rPr kumimoji="1" lang="en-US" altLang="ja-JP" dirty="0" smtClean="0">
                <a:solidFill>
                  <a:srgbClr val="00B0F0"/>
                </a:solidFill>
              </a:rPr>
            </a:br>
            <a:r>
              <a:rPr kumimoji="1" lang="en-US" altLang="ja-JP" dirty="0" smtClean="0">
                <a:solidFill>
                  <a:srgbClr val="00B0F0"/>
                </a:solidFill>
              </a:rPr>
              <a:t>in La Palma,</a:t>
            </a:r>
            <a:br>
              <a:rPr kumimoji="1" lang="en-US" altLang="ja-JP" dirty="0" smtClean="0">
                <a:solidFill>
                  <a:srgbClr val="00B0F0"/>
                </a:solidFill>
              </a:rPr>
            </a:br>
            <a:r>
              <a:rPr kumimoji="1" lang="en-US" altLang="ja-JP" dirty="0" smtClean="0">
                <a:solidFill>
                  <a:srgbClr val="00B0F0"/>
                </a:solidFill>
              </a:rPr>
              <a:t>Canary Islands, Spain</a:t>
            </a:r>
            <a:endParaRPr kumimoji="1" lang="ja-JP" altLang="en-US" dirty="0">
              <a:solidFill>
                <a:srgbClr val="00B0F0"/>
              </a:solidFill>
            </a:endParaRPr>
          </a:p>
        </p:txBody>
      </p:sp>
      <p:sp>
        <p:nvSpPr>
          <p:cNvPr id="3" name="サブタイトル 2"/>
          <p:cNvSpPr>
            <a:spLocks noGrp="1"/>
          </p:cNvSpPr>
          <p:nvPr>
            <p:ph type="subTitle" idx="1"/>
          </p:nvPr>
        </p:nvSpPr>
        <p:spPr>
          <a:xfrm>
            <a:off x="233265" y="2632841"/>
            <a:ext cx="8910735" cy="4131853"/>
          </a:xfrm>
        </p:spPr>
        <p:txBody>
          <a:bodyPr>
            <a:normAutofit/>
          </a:bodyPr>
          <a:lstStyle/>
          <a:p>
            <a:r>
              <a:rPr lang="en-US" altLang="ja-JP" sz="3200" dirty="0"/>
              <a:t>Seigo Miyamoto</a:t>
            </a:r>
            <a:r>
              <a:rPr lang="en-US" altLang="ja-JP" sz="3200" baseline="30000" dirty="0"/>
              <a:t>1</a:t>
            </a:r>
            <a:r>
              <a:rPr lang="en-US" altLang="ja-JP" sz="3200" baseline="30000" dirty="0" smtClean="0"/>
              <a:t>*</a:t>
            </a:r>
            <a:r>
              <a:rPr lang="en-US" altLang="ja-JP" sz="3200" dirty="0" smtClean="0"/>
              <a:t>,</a:t>
            </a:r>
          </a:p>
          <a:p>
            <a:r>
              <a:rPr lang="en-US" altLang="ja-JP" dirty="0" smtClean="0"/>
              <a:t> </a:t>
            </a:r>
            <a:r>
              <a:rPr lang="en-US" altLang="ja-JP" sz="2800" dirty="0"/>
              <a:t>J. Barrancos</a:t>
            </a:r>
            <a:r>
              <a:rPr lang="en-US" altLang="ja-JP" sz="2800" baseline="30000" dirty="0"/>
              <a:t>2,3</a:t>
            </a:r>
            <a:r>
              <a:rPr lang="en-US" altLang="ja-JP" sz="2800" dirty="0"/>
              <a:t>, C. Bozza</a:t>
            </a:r>
            <a:r>
              <a:rPr lang="en-US" altLang="ja-JP" sz="2800" baseline="30000" dirty="0"/>
              <a:t>7</a:t>
            </a:r>
            <a:r>
              <a:rPr lang="en-US" altLang="ja-JP" sz="2800" dirty="0"/>
              <a:t>, L. Consiglio</a:t>
            </a:r>
            <a:r>
              <a:rPr lang="en-US" altLang="ja-JP" sz="2800" baseline="30000" dirty="0"/>
              <a:t>4</a:t>
            </a:r>
            <a:r>
              <a:rPr lang="en-US" altLang="ja-JP" sz="2800" dirty="0"/>
              <a:t>, C. De Sio</a:t>
            </a:r>
            <a:r>
              <a:rPr lang="en-US" altLang="ja-JP" sz="2800" baseline="30000" dirty="0"/>
              <a:t>7</a:t>
            </a:r>
            <a:r>
              <a:rPr lang="en-US" altLang="ja-JP" sz="2800" dirty="0" smtClean="0"/>
              <a:t>,</a:t>
            </a:r>
            <a:br>
              <a:rPr lang="en-US" altLang="ja-JP" sz="2800" dirty="0" smtClean="0"/>
            </a:br>
            <a:r>
              <a:rPr lang="en-US" altLang="ja-JP" sz="2800" dirty="0" smtClean="0"/>
              <a:t> </a:t>
            </a:r>
            <a:r>
              <a:rPr lang="en-US" altLang="ja-JP" sz="2800" dirty="0"/>
              <a:t>G. Padilla</a:t>
            </a:r>
            <a:r>
              <a:rPr lang="en-US" altLang="ja-JP" sz="2800" baseline="30000" dirty="0"/>
              <a:t>2,3</a:t>
            </a:r>
            <a:r>
              <a:rPr lang="en-US" altLang="ja-JP" sz="2800" dirty="0"/>
              <a:t>, </a:t>
            </a:r>
            <a:r>
              <a:rPr lang="en-US" altLang="ja-JP" sz="2800" dirty="0" smtClean="0"/>
              <a:t>P</a:t>
            </a:r>
            <a:r>
              <a:rPr lang="en-US" altLang="ja-JP" sz="2800" dirty="0"/>
              <a:t>. </a:t>
            </a:r>
            <a:r>
              <a:rPr lang="en-US" altLang="ja-JP" sz="2800" dirty="0" smtClean="0"/>
              <a:t>Hernández</a:t>
            </a:r>
            <a:r>
              <a:rPr lang="en-US" altLang="ja-JP" sz="2800" baseline="30000" dirty="0" smtClean="0"/>
              <a:t>2,3,5</a:t>
            </a:r>
            <a:r>
              <a:rPr lang="en-US" altLang="ja-JP" sz="2800" dirty="0"/>
              <a:t>, R. </a:t>
            </a:r>
            <a:r>
              <a:rPr lang="en-US" altLang="ja-JP" sz="2800" dirty="0" smtClean="0"/>
              <a:t>Nishiyama</a:t>
            </a:r>
            <a:r>
              <a:rPr lang="en-US" altLang="ja-JP" sz="2800" baseline="30000" dirty="0" smtClean="0"/>
              <a:t>1</a:t>
            </a:r>
            <a:r>
              <a:rPr lang="en-US" altLang="ja-JP" sz="2800" dirty="0" smtClean="0"/>
              <a:t>,</a:t>
            </a:r>
            <a:br>
              <a:rPr lang="en-US" altLang="ja-JP" sz="2800" dirty="0" smtClean="0"/>
            </a:br>
            <a:r>
              <a:rPr lang="en-US" altLang="ja-JP" sz="2800" dirty="0" smtClean="0"/>
              <a:t> E</a:t>
            </a:r>
            <a:r>
              <a:rPr lang="en-US" altLang="ja-JP" sz="2800" dirty="0"/>
              <a:t>. Padrón</a:t>
            </a:r>
            <a:r>
              <a:rPr lang="en-US" altLang="ja-JP" sz="2800" baseline="30000" dirty="0"/>
              <a:t>2,3</a:t>
            </a:r>
            <a:r>
              <a:rPr lang="en-US" altLang="ja-JP" sz="2800" dirty="0"/>
              <a:t>, C. Sirignano</a:t>
            </a:r>
            <a:r>
              <a:rPr lang="en-US" altLang="ja-JP" sz="2800" baseline="30000" dirty="0"/>
              <a:t>6</a:t>
            </a:r>
            <a:r>
              <a:rPr lang="en-US" altLang="ja-JP" sz="2800" dirty="0"/>
              <a:t>, </a:t>
            </a:r>
            <a:r>
              <a:rPr lang="en-US" altLang="ja-JP" sz="2800" dirty="0" smtClean="0"/>
              <a:t>S</a:t>
            </a:r>
            <a:r>
              <a:rPr lang="en-US" altLang="ja-JP" sz="2800" dirty="0"/>
              <a:t>. M. Stellacci</a:t>
            </a:r>
            <a:r>
              <a:rPr lang="en-US" altLang="ja-JP" sz="2800" baseline="30000" dirty="0"/>
              <a:t>7</a:t>
            </a:r>
            <a:r>
              <a:rPr lang="en-US" altLang="ja-JP" sz="2800" dirty="0" smtClean="0"/>
              <a:t>,</a:t>
            </a:r>
            <a:br>
              <a:rPr lang="en-US" altLang="ja-JP" sz="2800" dirty="0" smtClean="0"/>
            </a:br>
            <a:r>
              <a:rPr lang="en-US" altLang="ja-JP" sz="2800" dirty="0" smtClean="0"/>
              <a:t> </a:t>
            </a:r>
            <a:r>
              <a:rPr lang="en-US" altLang="ja-JP" sz="2800" dirty="0"/>
              <a:t>H. Tanaka</a:t>
            </a:r>
            <a:r>
              <a:rPr lang="en-US" altLang="ja-JP" sz="2800" baseline="30000" dirty="0"/>
              <a:t>1</a:t>
            </a:r>
            <a:r>
              <a:rPr lang="en-US" altLang="ja-JP" sz="2800" dirty="0"/>
              <a:t>, V. </a:t>
            </a:r>
            <a:r>
              <a:rPr lang="en-US" altLang="ja-JP" sz="2800" dirty="0" smtClean="0"/>
              <a:t>Tioukov</a:t>
            </a:r>
            <a:r>
              <a:rPr lang="en-US" altLang="ja-JP" sz="2800" baseline="30000" dirty="0" smtClean="0"/>
              <a:t>4</a:t>
            </a:r>
            <a:endParaRPr lang="en-US" altLang="ja-JP" sz="2800" baseline="30000" dirty="0"/>
          </a:p>
          <a:p>
            <a:pPr lvl="3" algn="l"/>
            <a:r>
              <a:rPr lang="en-US" altLang="ja-JP" dirty="0"/>
              <a:t>Earthquake Research Institute, The University of Tokyo</a:t>
            </a:r>
            <a:r>
              <a:rPr lang="en-US" altLang="ja-JP" baseline="30000" dirty="0"/>
              <a:t>1</a:t>
            </a:r>
            <a:r>
              <a:rPr lang="en-US" altLang="ja-JP" dirty="0" smtClean="0"/>
              <a:t>,</a:t>
            </a:r>
            <a:br>
              <a:rPr lang="en-US" altLang="ja-JP" dirty="0" smtClean="0"/>
            </a:br>
            <a:r>
              <a:rPr lang="en-US" altLang="ja-JP" dirty="0" smtClean="0"/>
              <a:t> </a:t>
            </a:r>
            <a:r>
              <a:rPr lang="en-US" altLang="ja-JP" dirty="0" err="1"/>
              <a:t>Instituto</a:t>
            </a:r>
            <a:r>
              <a:rPr lang="en-US" altLang="ja-JP" dirty="0"/>
              <a:t> </a:t>
            </a:r>
            <a:r>
              <a:rPr lang="en-US" altLang="ja-JP" dirty="0" err="1"/>
              <a:t>Tecnológico</a:t>
            </a:r>
            <a:r>
              <a:rPr lang="en-US" altLang="ja-JP" dirty="0"/>
              <a:t> y de </a:t>
            </a:r>
            <a:r>
              <a:rPr lang="en-US" altLang="ja-JP" dirty="0" err="1"/>
              <a:t>Energías</a:t>
            </a:r>
            <a:r>
              <a:rPr lang="en-US" altLang="ja-JP" dirty="0"/>
              <a:t> </a:t>
            </a:r>
            <a:r>
              <a:rPr lang="en-US" altLang="ja-JP" dirty="0" err="1"/>
              <a:t>Renovables</a:t>
            </a:r>
            <a:r>
              <a:rPr lang="en-US" altLang="ja-JP" dirty="0"/>
              <a:t> (ITER)</a:t>
            </a:r>
            <a:r>
              <a:rPr lang="en-US" altLang="ja-JP" baseline="30000" dirty="0"/>
              <a:t>2</a:t>
            </a:r>
            <a:r>
              <a:rPr lang="en-US" altLang="ja-JP" dirty="0" smtClean="0"/>
              <a:t>,</a:t>
            </a:r>
            <a:br>
              <a:rPr lang="en-US" altLang="ja-JP" dirty="0" smtClean="0"/>
            </a:br>
            <a:r>
              <a:rPr lang="en-US" altLang="ja-JP" dirty="0" smtClean="0"/>
              <a:t> </a:t>
            </a:r>
            <a:r>
              <a:rPr lang="en-US" altLang="ja-JP" dirty="0" err="1"/>
              <a:t>Instituto</a:t>
            </a:r>
            <a:r>
              <a:rPr lang="en-US" altLang="ja-JP" dirty="0"/>
              <a:t> </a:t>
            </a:r>
            <a:r>
              <a:rPr lang="en-US" altLang="ja-JP" dirty="0" err="1"/>
              <a:t>Volcanológico</a:t>
            </a:r>
            <a:r>
              <a:rPr lang="en-US" altLang="ja-JP" dirty="0"/>
              <a:t> de Canarias (INVOLCAN)</a:t>
            </a:r>
            <a:r>
              <a:rPr lang="en-US" altLang="ja-JP" baseline="30000" dirty="0"/>
              <a:t>3</a:t>
            </a:r>
            <a:r>
              <a:rPr lang="en-US" altLang="ja-JP" dirty="0" smtClean="0"/>
              <a:t>,</a:t>
            </a:r>
            <a:br>
              <a:rPr lang="en-US" altLang="ja-JP" dirty="0" smtClean="0"/>
            </a:br>
            <a:r>
              <a:rPr lang="en-US" altLang="ja-JP" dirty="0" smtClean="0"/>
              <a:t> </a:t>
            </a:r>
            <a:r>
              <a:rPr lang="en-US" altLang="ja-JP" dirty="0"/>
              <a:t>Department of Physics of the University of Napoli</a:t>
            </a:r>
            <a:r>
              <a:rPr lang="en-US" altLang="ja-JP" baseline="30000" dirty="0"/>
              <a:t>4</a:t>
            </a:r>
            <a:r>
              <a:rPr lang="en-US" altLang="ja-JP" dirty="0" smtClean="0"/>
              <a:t>,</a:t>
            </a:r>
            <a:br>
              <a:rPr lang="en-US" altLang="ja-JP" dirty="0" smtClean="0"/>
            </a:br>
            <a:r>
              <a:rPr lang="en-US" altLang="ja-JP" dirty="0" smtClean="0"/>
              <a:t> </a:t>
            </a:r>
            <a:r>
              <a:rPr lang="en-US" altLang="ja-JP" dirty="0" err="1"/>
              <a:t>Agencia</a:t>
            </a:r>
            <a:r>
              <a:rPr lang="en-US" altLang="ja-JP" dirty="0"/>
              <a:t> Insular de </a:t>
            </a:r>
            <a:r>
              <a:rPr lang="en-US" altLang="ja-JP" dirty="0" err="1"/>
              <a:t>Energía</a:t>
            </a:r>
            <a:r>
              <a:rPr lang="en-US" altLang="ja-JP" dirty="0"/>
              <a:t> de Tenerife (AIET)</a:t>
            </a:r>
            <a:r>
              <a:rPr lang="en-US" altLang="ja-JP" baseline="30000" dirty="0"/>
              <a:t>5</a:t>
            </a:r>
            <a:r>
              <a:rPr lang="en-US" altLang="ja-JP" dirty="0" smtClean="0"/>
              <a:t>,</a:t>
            </a:r>
            <a:br>
              <a:rPr lang="en-US" altLang="ja-JP" dirty="0" smtClean="0"/>
            </a:br>
            <a:r>
              <a:rPr lang="en-US" altLang="ja-JP" dirty="0" smtClean="0"/>
              <a:t> </a:t>
            </a:r>
            <a:r>
              <a:rPr lang="en-US" altLang="ja-JP" dirty="0" err="1"/>
              <a:t>Dipartimento</a:t>
            </a:r>
            <a:r>
              <a:rPr lang="en-US" altLang="ja-JP" dirty="0"/>
              <a:t> di </a:t>
            </a:r>
            <a:r>
              <a:rPr lang="en-US" altLang="ja-JP" dirty="0" err="1"/>
              <a:t>Fisica</a:t>
            </a:r>
            <a:r>
              <a:rPr lang="en-US" altLang="ja-JP" dirty="0"/>
              <a:t> e </a:t>
            </a:r>
            <a:r>
              <a:rPr lang="en-US" altLang="ja-JP" dirty="0" err="1"/>
              <a:t>Astronomia</a:t>
            </a:r>
            <a:r>
              <a:rPr lang="en-US" altLang="ja-JP" dirty="0"/>
              <a:t>, Galileo Galilei</a:t>
            </a:r>
            <a:r>
              <a:rPr lang="en-US" altLang="ja-JP" dirty="0" smtClean="0"/>
              <a:t>,</a:t>
            </a:r>
            <a:br>
              <a:rPr lang="en-US" altLang="ja-JP" dirty="0" smtClean="0"/>
            </a:br>
            <a:r>
              <a:rPr lang="en-US" altLang="ja-JP" dirty="0" smtClean="0"/>
              <a:t> </a:t>
            </a:r>
            <a:r>
              <a:rPr lang="en-US" altLang="ja-JP" dirty="0"/>
              <a:t>University of Padova &amp; INFN</a:t>
            </a:r>
            <a:r>
              <a:rPr lang="en-US" altLang="ja-JP" baseline="30000" dirty="0"/>
              <a:t>6</a:t>
            </a:r>
            <a:r>
              <a:rPr lang="en-US" altLang="ja-JP" dirty="0" smtClean="0"/>
              <a:t>,</a:t>
            </a:r>
            <a:br>
              <a:rPr lang="en-US" altLang="ja-JP" dirty="0" smtClean="0"/>
            </a:br>
            <a:r>
              <a:rPr lang="en-US" altLang="ja-JP" dirty="0" smtClean="0"/>
              <a:t> </a:t>
            </a:r>
            <a:r>
              <a:rPr lang="en-US" altLang="ja-JP" dirty="0"/>
              <a:t>Department of Physics of the University of Salerno</a:t>
            </a:r>
            <a:r>
              <a:rPr lang="en-US" altLang="ja-JP" baseline="30000" dirty="0"/>
              <a:t>7</a:t>
            </a:r>
            <a:endParaRPr kumimoji="1" lang="ja-JP" altLang="en-US" baseline="30000" dirty="0"/>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1</a:t>
            </a:fld>
            <a:endParaRPr kumimoji="1" lang="ja-JP" altLang="en-US"/>
          </a:p>
        </p:txBody>
      </p:sp>
    </p:spTree>
    <p:extLst>
      <p:ext uri="{BB962C8B-B14F-4D97-AF65-F5344CB8AC3E}">
        <p14:creationId xmlns:p14="http://schemas.microsoft.com/office/powerpoint/2010/main" val="3821207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10</a:t>
            </a:fld>
            <a:endParaRPr kumimoji="1" lang="ja-JP" altLang="en-US"/>
          </a:p>
        </p:txBody>
      </p:sp>
      <p:pic>
        <p:nvPicPr>
          <p:cNvPr id="3" name="図 2"/>
          <p:cNvPicPr>
            <a:picLocks noChangeAspect="1"/>
          </p:cNvPicPr>
          <p:nvPr/>
        </p:nvPicPr>
        <p:blipFill>
          <a:blip r:embed="rId2"/>
          <a:stretch>
            <a:fillRect/>
          </a:stretch>
        </p:blipFill>
        <p:spPr>
          <a:xfrm>
            <a:off x="0" y="0"/>
            <a:ext cx="9015413" cy="6300788"/>
          </a:xfrm>
          <a:prstGeom prst="rect">
            <a:avLst/>
          </a:prstGeom>
        </p:spPr>
      </p:pic>
    </p:spTree>
    <p:extLst>
      <p:ext uri="{BB962C8B-B14F-4D97-AF65-F5344CB8AC3E}">
        <p14:creationId xmlns:p14="http://schemas.microsoft.com/office/powerpoint/2010/main" val="410333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11</a:t>
            </a:fld>
            <a:endParaRPr kumimoji="1" lang="ja-JP" altLang="en-US"/>
          </a:p>
        </p:txBody>
      </p:sp>
      <p:pic>
        <p:nvPicPr>
          <p:cNvPr id="3" name="図 2"/>
          <p:cNvPicPr>
            <a:picLocks noChangeAspect="1"/>
          </p:cNvPicPr>
          <p:nvPr/>
        </p:nvPicPr>
        <p:blipFill>
          <a:blip r:embed="rId2"/>
          <a:stretch>
            <a:fillRect/>
          </a:stretch>
        </p:blipFill>
        <p:spPr>
          <a:xfrm>
            <a:off x="-2" y="0"/>
            <a:ext cx="9001125" cy="6315075"/>
          </a:xfrm>
          <a:prstGeom prst="rect">
            <a:avLst/>
          </a:prstGeom>
        </p:spPr>
      </p:pic>
    </p:spTree>
    <p:extLst>
      <p:ext uri="{BB962C8B-B14F-4D97-AF65-F5344CB8AC3E}">
        <p14:creationId xmlns:p14="http://schemas.microsoft.com/office/powerpoint/2010/main" val="4289536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12</a:t>
            </a:fld>
            <a:endParaRPr kumimoji="1" lang="ja-JP" altLang="en-US"/>
          </a:p>
        </p:txBody>
      </p:sp>
      <p:pic>
        <p:nvPicPr>
          <p:cNvPr id="3" name="図 2"/>
          <p:cNvPicPr>
            <a:picLocks noChangeAspect="1"/>
          </p:cNvPicPr>
          <p:nvPr/>
        </p:nvPicPr>
        <p:blipFill>
          <a:blip r:embed="rId2"/>
          <a:stretch>
            <a:fillRect/>
          </a:stretch>
        </p:blipFill>
        <p:spPr>
          <a:xfrm>
            <a:off x="1571625" y="428625"/>
            <a:ext cx="6000750" cy="6000750"/>
          </a:xfrm>
          <a:prstGeom prst="rect">
            <a:avLst/>
          </a:prstGeom>
        </p:spPr>
      </p:pic>
    </p:spTree>
    <p:extLst>
      <p:ext uri="{BB962C8B-B14F-4D97-AF65-F5344CB8AC3E}">
        <p14:creationId xmlns:p14="http://schemas.microsoft.com/office/powerpoint/2010/main" val="2530359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13</a:t>
            </a:fld>
            <a:endParaRPr kumimoji="1" lang="ja-JP" altLang="en-US"/>
          </a:p>
        </p:txBody>
      </p:sp>
      <p:pic>
        <p:nvPicPr>
          <p:cNvPr id="3" name="図 2"/>
          <p:cNvPicPr>
            <a:picLocks noChangeAspect="1"/>
          </p:cNvPicPr>
          <p:nvPr/>
        </p:nvPicPr>
        <p:blipFill>
          <a:blip r:embed="rId2"/>
          <a:stretch>
            <a:fillRect/>
          </a:stretch>
        </p:blipFill>
        <p:spPr>
          <a:xfrm>
            <a:off x="1562100" y="419100"/>
            <a:ext cx="6019800" cy="6019800"/>
          </a:xfrm>
          <a:prstGeom prst="rect">
            <a:avLst/>
          </a:prstGeom>
        </p:spPr>
      </p:pic>
    </p:spTree>
    <p:extLst>
      <p:ext uri="{BB962C8B-B14F-4D97-AF65-F5344CB8AC3E}">
        <p14:creationId xmlns:p14="http://schemas.microsoft.com/office/powerpoint/2010/main" val="810374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14</a:t>
            </a:fld>
            <a:endParaRPr kumimoji="1" lang="ja-JP" altLang="en-US"/>
          </a:p>
        </p:txBody>
      </p:sp>
      <p:pic>
        <p:nvPicPr>
          <p:cNvPr id="3" name="図 2"/>
          <p:cNvPicPr>
            <a:picLocks noChangeAspect="1"/>
          </p:cNvPicPr>
          <p:nvPr/>
        </p:nvPicPr>
        <p:blipFill>
          <a:blip r:embed="rId2"/>
          <a:stretch>
            <a:fillRect/>
          </a:stretch>
        </p:blipFill>
        <p:spPr>
          <a:xfrm>
            <a:off x="1581150" y="433387"/>
            <a:ext cx="5981700" cy="5991225"/>
          </a:xfrm>
          <a:prstGeom prst="rect">
            <a:avLst/>
          </a:prstGeom>
        </p:spPr>
      </p:pic>
    </p:spTree>
    <p:extLst>
      <p:ext uri="{BB962C8B-B14F-4D97-AF65-F5344CB8AC3E}">
        <p14:creationId xmlns:p14="http://schemas.microsoft.com/office/powerpoint/2010/main" val="98549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15</a:t>
            </a:fld>
            <a:endParaRPr kumimoji="1" lang="ja-JP" altLang="en-US"/>
          </a:p>
        </p:txBody>
      </p:sp>
      <p:pic>
        <p:nvPicPr>
          <p:cNvPr id="3" name="図 2"/>
          <p:cNvPicPr>
            <a:picLocks noChangeAspect="1"/>
          </p:cNvPicPr>
          <p:nvPr/>
        </p:nvPicPr>
        <p:blipFill>
          <a:blip r:embed="rId2"/>
          <a:stretch>
            <a:fillRect/>
          </a:stretch>
        </p:blipFill>
        <p:spPr>
          <a:xfrm>
            <a:off x="1571625" y="433387"/>
            <a:ext cx="6000750" cy="5991225"/>
          </a:xfrm>
          <a:prstGeom prst="rect">
            <a:avLst/>
          </a:prstGeom>
        </p:spPr>
      </p:pic>
    </p:spTree>
    <p:extLst>
      <p:ext uri="{BB962C8B-B14F-4D97-AF65-F5344CB8AC3E}">
        <p14:creationId xmlns:p14="http://schemas.microsoft.com/office/powerpoint/2010/main" val="791626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16</a:t>
            </a:fld>
            <a:endParaRPr kumimoji="1" lang="ja-JP" altLang="en-US"/>
          </a:p>
        </p:txBody>
      </p:sp>
      <p:pic>
        <p:nvPicPr>
          <p:cNvPr id="3" name="図 2"/>
          <p:cNvPicPr>
            <a:picLocks noChangeAspect="1"/>
          </p:cNvPicPr>
          <p:nvPr/>
        </p:nvPicPr>
        <p:blipFill>
          <a:blip r:embed="rId2"/>
          <a:stretch>
            <a:fillRect/>
          </a:stretch>
        </p:blipFill>
        <p:spPr>
          <a:xfrm>
            <a:off x="1581150" y="447675"/>
            <a:ext cx="5981700" cy="5962650"/>
          </a:xfrm>
          <a:prstGeom prst="rect">
            <a:avLst/>
          </a:prstGeom>
        </p:spPr>
      </p:pic>
    </p:spTree>
    <p:extLst>
      <p:ext uri="{BB962C8B-B14F-4D97-AF65-F5344CB8AC3E}">
        <p14:creationId xmlns:p14="http://schemas.microsoft.com/office/powerpoint/2010/main" val="95841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17</a:t>
            </a:fld>
            <a:endParaRPr kumimoji="1" lang="ja-JP" altLang="en-US"/>
          </a:p>
        </p:txBody>
      </p:sp>
      <p:pic>
        <p:nvPicPr>
          <p:cNvPr id="3" name="図 2"/>
          <p:cNvPicPr>
            <a:picLocks noChangeAspect="1"/>
          </p:cNvPicPr>
          <p:nvPr/>
        </p:nvPicPr>
        <p:blipFill>
          <a:blip r:embed="rId2"/>
          <a:stretch>
            <a:fillRect/>
          </a:stretch>
        </p:blipFill>
        <p:spPr>
          <a:xfrm>
            <a:off x="1576387" y="428625"/>
            <a:ext cx="5991225" cy="6000750"/>
          </a:xfrm>
          <a:prstGeom prst="rect">
            <a:avLst/>
          </a:prstGeom>
        </p:spPr>
      </p:pic>
    </p:spTree>
    <p:extLst>
      <p:ext uri="{BB962C8B-B14F-4D97-AF65-F5344CB8AC3E}">
        <p14:creationId xmlns:p14="http://schemas.microsoft.com/office/powerpoint/2010/main" val="179930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86613"/>
            <a:ext cx="7886700" cy="916248"/>
          </a:xfrm>
        </p:spPr>
        <p:txBody>
          <a:bodyPr/>
          <a:lstStyle/>
          <a:p>
            <a:r>
              <a:rPr kumimoji="1" lang="en-US" altLang="ja-JP" dirty="0" smtClean="0">
                <a:solidFill>
                  <a:srgbClr val="00B0F0"/>
                </a:solidFill>
              </a:rPr>
              <a:t>Motivations </a:t>
            </a:r>
            <a:endParaRPr kumimoji="1" lang="ja-JP" altLang="en-US" dirty="0">
              <a:solidFill>
                <a:srgbClr val="00B0F0"/>
              </a:solidFill>
            </a:endParaRPr>
          </a:p>
        </p:txBody>
      </p:sp>
      <p:sp>
        <p:nvSpPr>
          <p:cNvPr id="3" name="コンテンツ プレースホルダー 2"/>
          <p:cNvSpPr>
            <a:spLocks noGrp="1"/>
          </p:cNvSpPr>
          <p:nvPr>
            <p:ph idx="1"/>
          </p:nvPr>
        </p:nvSpPr>
        <p:spPr>
          <a:xfrm>
            <a:off x="0" y="1102861"/>
            <a:ext cx="9144000" cy="5513696"/>
          </a:xfrm>
        </p:spPr>
        <p:txBody>
          <a:bodyPr>
            <a:normAutofit fontScale="92500" lnSpcReduction="20000"/>
          </a:bodyPr>
          <a:lstStyle/>
          <a:p>
            <a:r>
              <a:rPr lang="en-US" altLang="ja-JP" sz="3200" dirty="0" smtClean="0"/>
              <a:t>It is significant to investigate this fault by not only geological approach, but also any other geophysical exploration.</a:t>
            </a:r>
          </a:p>
          <a:p>
            <a:pPr marL="0" indent="0">
              <a:buNone/>
            </a:pPr>
            <a:r>
              <a:rPr lang="en-US" altLang="ja-JP" sz="3200" dirty="0" smtClean="0"/>
              <a:t> </a:t>
            </a:r>
          </a:p>
          <a:p>
            <a:r>
              <a:rPr lang="en-US" altLang="ja-JP" sz="3200" dirty="0" smtClean="0"/>
              <a:t>Does</a:t>
            </a:r>
            <a:r>
              <a:rPr kumimoji="1" lang="en-US" altLang="ja-JP" sz="3200" dirty="0" smtClean="0"/>
              <a:t> the deep fault really exist in the subsurface along the 1949 fault line ?</a:t>
            </a:r>
            <a:endParaRPr lang="en-US" altLang="ja-JP" sz="3200" dirty="0" smtClean="0"/>
          </a:p>
          <a:p>
            <a:endParaRPr lang="en-US" altLang="ja-JP" sz="3200" dirty="0" smtClean="0"/>
          </a:p>
          <a:p>
            <a:r>
              <a:rPr lang="en-US" altLang="ja-JP" sz="3200" dirty="0" smtClean="0"/>
              <a:t>If exists, to what depth does the crushing zone extend ?</a:t>
            </a:r>
          </a:p>
          <a:p>
            <a:endParaRPr lang="en-US" altLang="ja-JP" sz="3200" dirty="0"/>
          </a:p>
          <a:p>
            <a:r>
              <a:rPr kumimoji="1" lang="en-US" altLang="ja-JP" sz="3200" dirty="0" smtClean="0"/>
              <a:t>How does it vary with depth ?</a:t>
            </a:r>
          </a:p>
          <a:p>
            <a:endParaRPr lang="en-US" altLang="ja-JP" sz="3200" dirty="0"/>
          </a:p>
          <a:p>
            <a:r>
              <a:rPr kumimoji="1" lang="en-US" altLang="ja-JP" sz="3200" dirty="0" smtClean="0"/>
              <a:t>If not exist, we should show which parameter region we searched.</a:t>
            </a: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18</a:t>
            </a:fld>
            <a:endParaRPr kumimoji="1" lang="ja-JP" altLang="en-US"/>
          </a:p>
        </p:txBody>
      </p:sp>
    </p:spTree>
    <p:extLst>
      <p:ext uri="{BB962C8B-B14F-4D97-AF65-F5344CB8AC3E}">
        <p14:creationId xmlns:p14="http://schemas.microsoft.com/office/powerpoint/2010/main" val="2677160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75877"/>
            <a:ext cx="7886700" cy="1325563"/>
          </a:xfrm>
        </p:spPr>
        <p:txBody>
          <a:bodyPr>
            <a:normAutofit/>
          </a:bodyPr>
          <a:lstStyle/>
          <a:p>
            <a:r>
              <a:rPr lang="en-US" altLang="ja-JP" dirty="0">
                <a:solidFill>
                  <a:srgbClr val="00B0F0"/>
                </a:solidFill>
              </a:rPr>
              <a:t>S</a:t>
            </a:r>
            <a:r>
              <a:rPr lang="en-US" altLang="ja-JP" dirty="0" smtClean="0">
                <a:solidFill>
                  <a:srgbClr val="00B0F0"/>
                </a:solidFill>
              </a:rPr>
              <a:t>eismic fault detection at </a:t>
            </a:r>
            <a:r>
              <a:rPr lang="en-US" altLang="ja-JP" dirty="0" err="1" smtClean="0">
                <a:solidFill>
                  <a:srgbClr val="00B0F0"/>
                </a:solidFill>
              </a:rPr>
              <a:t>Itoigawa</a:t>
            </a:r>
            <a:r>
              <a:rPr lang="en-US" altLang="ja-JP" dirty="0" smtClean="0">
                <a:solidFill>
                  <a:srgbClr val="00B0F0"/>
                </a:solidFill>
              </a:rPr>
              <a:t>, Japan, (Tanaka et al. 2011)</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19</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401440"/>
            <a:ext cx="7188557" cy="5016149"/>
          </a:xfrm>
          <a:prstGeom prst="rect">
            <a:avLst/>
          </a:prstGeom>
        </p:spPr>
      </p:pic>
    </p:spTree>
    <p:extLst>
      <p:ext uri="{BB962C8B-B14F-4D97-AF65-F5344CB8AC3E}">
        <p14:creationId xmlns:p14="http://schemas.microsoft.com/office/powerpoint/2010/main" val="2487482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タイトル 1"/>
          <p:cNvSpPr>
            <a:spLocks noGrp="1"/>
          </p:cNvSpPr>
          <p:nvPr>
            <p:ph type="title" idx="4294967295"/>
          </p:nvPr>
        </p:nvSpPr>
        <p:spPr>
          <a:xfrm>
            <a:off x="468313" y="0"/>
            <a:ext cx="8229600" cy="1143000"/>
          </a:xfrm>
        </p:spPr>
        <p:txBody>
          <a:bodyPr/>
          <a:lstStyle/>
          <a:p>
            <a:pPr eaLnBrk="1" hangingPunct="1"/>
            <a:r>
              <a:rPr lang="en-US" altLang="ja-JP" sz="4000" b="1" smtClean="0">
                <a:solidFill>
                  <a:srgbClr val="FFFF00"/>
                </a:solidFill>
                <a:latin typeface="Arial Narrow" panose="020B0606020202030204" pitchFamily="34" charset="0"/>
                <a:ea typeface="ＭＳ Ｐゴシック" panose="020B0600070205080204" pitchFamily="50" charset="-128"/>
              </a:rPr>
              <a:t>Canary Islands</a:t>
            </a:r>
            <a:endParaRPr lang="ja-JP" altLang="en-US" sz="4000" b="1" smtClean="0">
              <a:solidFill>
                <a:srgbClr val="FFFF00"/>
              </a:solidFill>
              <a:latin typeface="Arial Narrow" panose="020B0606020202030204" pitchFamily="34" charset="0"/>
              <a:ea typeface="ＭＳ Ｐゴシック" panose="020B0600070205080204" pitchFamily="50" charset="-128"/>
            </a:endParaRPr>
          </a:p>
        </p:txBody>
      </p:sp>
      <p:sp>
        <p:nvSpPr>
          <p:cNvPr id="351261" name="Text Box 29"/>
          <p:cNvSpPr txBox="1">
            <a:spLocks noChangeArrowheads="1"/>
          </p:cNvSpPr>
          <p:nvPr/>
        </p:nvSpPr>
        <p:spPr bwMode="auto">
          <a:xfrm>
            <a:off x="7596188" y="4291013"/>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sz="2400" b="1">
                <a:solidFill>
                  <a:srgbClr val="000066"/>
                </a:solidFill>
                <a:latin typeface="Arial Narrow" panose="020B0606020202030204" pitchFamily="34" charset="0"/>
              </a:rPr>
              <a:t>AFRICA</a:t>
            </a:r>
          </a:p>
        </p:txBody>
      </p:sp>
      <p:sp>
        <p:nvSpPr>
          <p:cNvPr id="351262" name="Text Box 30"/>
          <p:cNvSpPr txBox="1">
            <a:spLocks noChangeArrowheads="1"/>
          </p:cNvSpPr>
          <p:nvPr/>
        </p:nvSpPr>
        <p:spPr bwMode="auto">
          <a:xfrm>
            <a:off x="1827213" y="4914900"/>
            <a:ext cx="14065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s-ES" sz="3200" b="1">
                <a:solidFill>
                  <a:schemeClr val="bg1"/>
                </a:solidFill>
                <a:latin typeface="Arial Narrow" panose="020B0606020202030204" pitchFamily="34" charset="0"/>
              </a:rPr>
              <a:t>Atlantic</a:t>
            </a:r>
          </a:p>
          <a:p>
            <a:pPr algn="ctr"/>
            <a:r>
              <a:rPr lang="es-ES" sz="3200" b="1">
                <a:solidFill>
                  <a:schemeClr val="bg1"/>
                </a:solidFill>
                <a:latin typeface="Arial Narrow" panose="020B0606020202030204" pitchFamily="34" charset="0"/>
              </a:rPr>
              <a:t>ocean</a:t>
            </a:r>
          </a:p>
        </p:txBody>
      </p:sp>
      <p:pic>
        <p:nvPicPr>
          <p:cNvPr id="2" name="図 1"/>
          <p:cNvPicPr>
            <a:picLocks noChangeAspect="1"/>
          </p:cNvPicPr>
          <p:nvPr/>
        </p:nvPicPr>
        <p:blipFill>
          <a:blip r:embed="rId3"/>
          <a:stretch>
            <a:fillRect/>
          </a:stretch>
        </p:blipFill>
        <p:spPr>
          <a:xfrm>
            <a:off x="0" y="0"/>
            <a:ext cx="9154172" cy="6858000"/>
          </a:xfrm>
          <a:prstGeom prst="rect">
            <a:avLst/>
          </a:prstGeom>
        </p:spPr>
      </p:pic>
      <p:sp>
        <p:nvSpPr>
          <p:cNvPr id="3" name="スライド番号プレースホルダー 2"/>
          <p:cNvSpPr>
            <a:spLocks noGrp="1"/>
          </p:cNvSpPr>
          <p:nvPr>
            <p:ph type="sldNum" sz="quarter" idx="12"/>
          </p:nvPr>
        </p:nvSpPr>
        <p:spPr/>
        <p:txBody>
          <a:bodyPr/>
          <a:lstStyle/>
          <a:p>
            <a:fld id="{B7DD5A05-DE3F-4A68-8D98-E4A81B262351}" type="slidenum">
              <a:rPr kumimoji="1" lang="ja-JP" altLang="en-US" smtClean="0"/>
              <a:t>2</a:t>
            </a:fld>
            <a:endParaRPr kumimoji="1" lang="ja-JP" altLang="en-US"/>
          </a:p>
        </p:txBody>
      </p:sp>
    </p:spTree>
    <p:extLst>
      <p:ext uri="{BB962C8B-B14F-4D97-AF65-F5344CB8AC3E}">
        <p14:creationId xmlns:p14="http://schemas.microsoft.com/office/powerpoint/2010/main" val="1884178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219200"/>
            <a:ext cx="7696200" cy="5638800"/>
          </a:xfrm>
          <a:prstGeom prst="rect">
            <a:avLst/>
          </a:prstGeom>
        </p:spPr>
      </p:pic>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20</a:t>
            </a:fld>
            <a:endParaRPr kumimoji="1" lang="ja-JP" altLang="en-US"/>
          </a:p>
        </p:txBody>
      </p:sp>
      <p:sp>
        <p:nvSpPr>
          <p:cNvPr id="8" name="タイトル 1"/>
          <p:cNvSpPr>
            <a:spLocks noGrp="1"/>
          </p:cNvSpPr>
          <p:nvPr>
            <p:ph type="title"/>
          </p:nvPr>
        </p:nvSpPr>
        <p:spPr>
          <a:xfrm>
            <a:off x="628650" y="75877"/>
            <a:ext cx="7886700" cy="1325563"/>
          </a:xfrm>
        </p:spPr>
        <p:txBody>
          <a:bodyPr>
            <a:normAutofit/>
          </a:bodyPr>
          <a:lstStyle/>
          <a:p>
            <a:r>
              <a:rPr lang="en-US" altLang="ja-JP" dirty="0">
                <a:solidFill>
                  <a:srgbClr val="00B0F0"/>
                </a:solidFill>
              </a:rPr>
              <a:t>S</a:t>
            </a:r>
            <a:r>
              <a:rPr lang="en-US" altLang="ja-JP" dirty="0" smtClean="0">
                <a:solidFill>
                  <a:srgbClr val="00B0F0"/>
                </a:solidFill>
              </a:rPr>
              <a:t>eismic fault detection at </a:t>
            </a:r>
            <a:r>
              <a:rPr lang="en-US" altLang="ja-JP" dirty="0" err="1" smtClean="0">
                <a:solidFill>
                  <a:srgbClr val="00B0F0"/>
                </a:solidFill>
              </a:rPr>
              <a:t>Itoigawa</a:t>
            </a:r>
            <a:r>
              <a:rPr lang="en-US" altLang="ja-JP" dirty="0" smtClean="0">
                <a:solidFill>
                  <a:srgbClr val="00B0F0"/>
                </a:solidFill>
              </a:rPr>
              <a:t>, Japan, (Tanaka et al. 2011)</a:t>
            </a:r>
            <a:endParaRPr kumimoji="1" lang="ja-JP" altLang="en-US" dirty="0">
              <a:solidFill>
                <a:srgbClr val="00B0F0"/>
              </a:solidFill>
            </a:endParaRPr>
          </a:p>
        </p:txBody>
      </p:sp>
      <p:sp>
        <p:nvSpPr>
          <p:cNvPr id="9" name="テキスト ボックス 8"/>
          <p:cNvSpPr txBox="1"/>
          <p:nvPr/>
        </p:nvSpPr>
        <p:spPr>
          <a:xfrm>
            <a:off x="1120877" y="1219200"/>
            <a:ext cx="1936955" cy="369332"/>
          </a:xfrm>
          <a:prstGeom prst="rect">
            <a:avLst/>
          </a:prstGeom>
          <a:noFill/>
        </p:spPr>
        <p:txBody>
          <a:bodyPr wrap="square" rtlCol="0">
            <a:spAutoFit/>
          </a:bodyPr>
          <a:lstStyle/>
          <a:p>
            <a:r>
              <a:rPr kumimoji="1" lang="en-US" altLang="ja-JP" dirty="0" smtClean="0"/>
              <a:t>Top view</a:t>
            </a:r>
            <a:endParaRPr kumimoji="1" lang="ja-JP" altLang="en-US" dirty="0"/>
          </a:p>
        </p:txBody>
      </p:sp>
      <p:sp>
        <p:nvSpPr>
          <p:cNvPr id="10" name="テキスト ボックス 9"/>
          <p:cNvSpPr txBox="1"/>
          <p:nvPr/>
        </p:nvSpPr>
        <p:spPr>
          <a:xfrm>
            <a:off x="5343832" y="1216774"/>
            <a:ext cx="1936955" cy="369332"/>
          </a:xfrm>
          <a:prstGeom prst="rect">
            <a:avLst/>
          </a:prstGeom>
          <a:noFill/>
        </p:spPr>
        <p:txBody>
          <a:bodyPr wrap="square" rtlCol="0">
            <a:spAutoFit/>
          </a:bodyPr>
          <a:lstStyle/>
          <a:p>
            <a:r>
              <a:rPr lang="en-US" altLang="ja-JP" dirty="0" smtClean="0"/>
              <a:t>side</a:t>
            </a:r>
            <a:r>
              <a:rPr kumimoji="1" lang="en-US" altLang="ja-JP" dirty="0" smtClean="0"/>
              <a:t> view</a:t>
            </a:r>
            <a:endParaRPr kumimoji="1" lang="ja-JP" altLang="en-US" dirty="0"/>
          </a:p>
        </p:txBody>
      </p:sp>
      <p:sp>
        <p:nvSpPr>
          <p:cNvPr id="11" name="テキスト ボックス 10"/>
          <p:cNvSpPr txBox="1"/>
          <p:nvPr/>
        </p:nvSpPr>
        <p:spPr>
          <a:xfrm>
            <a:off x="2635045" y="3976869"/>
            <a:ext cx="1936955" cy="369332"/>
          </a:xfrm>
          <a:prstGeom prst="rect">
            <a:avLst/>
          </a:prstGeom>
          <a:noFill/>
        </p:spPr>
        <p:txBody>
          <a:bodyPr wrap="square" rtlCol="0">
            <a:spAutoFit/>
          </a:bodyPr>
          <a:lstStyle/>
          <a:p>
            <a:r>
              <a:rPr lang="en-US" altLang="ja-JP" dirty="0" smtClean="0"/>
              <a:t>Front</a:t>
            </a:r>
            <a:r>
              <a:rPr kumimoji="1" lang="en-US" altLang="ja-JP" dirty="0" smtClean="0"/>
              <a:t> view</a:t>
            </a:r>
            <a:endParaRPr kumimoji="1" lang="ja-JP" altLang="en-US" dirty="0"/>
          </a:p>
        </p:txBody>
      </p:sp>
    </p:spTree>
    <p:extLst>
      <p:ext uri="{BB962C8B-B14F-4D97-AF65-F5344CB8AC3E}">
        <p14:creationId xmlns:p14="http://schemas.microsoft.com/office/powerpoint/2010/main" val="11368509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21</a:t>
            </a:fld>
            <a:endParaRPr kumimoji="1" lang="ja-JP"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843"/>
            <a:ext cx="9015372"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184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
            <a:ext cx="7886700" cy="977462"/>
          </a:xfrm>
        </p:spPr>
        <p:txBody>
          <a:bodyPr/>
          <a:lstStyle/>
          <a:p>
            <a:r>
              <a:rPr kumimoji="1" lang="en-US" altLang="ja-JP" dirty="0" smtClean="0">
                <a:solidFill>
                  <a:srgbClr val="00B0F0"/>
                </a:solidFill>
              </a:rPr>
              <a:t>Side View </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22</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2552"/>
            <a:ext cx="9144000" cy="4303059"/>
          </a:xfrm>
          <a:prstGeom prst="rect">
            <a:avLst/>
          </a:prstGeom>
        </p:spPr>
      </p:pic>
      <p:sp>
        <p:nvSpPr>
          <p:cNvPr id="7" name="テキスト ボックス 6"/>
          <p:cNvSpPr txBox="1"/>
          <p:nvPr/>
        </p:nvSpPr>
        <p:spPr>
          <a:xfrm>
            <a:off x="236483" y="1316421"/>
            <a:ext cx="2333296" cy="584775"/>
          </a:xfrm>
          <a:prstGeom prst="rect">
            <a:avLst/>
          </a:prstGeom>
          <a:noFill/>
        </p:spPr>
        <p:txBody>
          <a:bodyPr wrap="square" rtlCol="0">
            <a:spAutoFit/>
          </a:bodyPr>
          <a:lstStyle/>
          <a:p>
            <a:r>
              <a:rPr kumimoji="1" lang="en-US" altLang="ja-JP" sz="3200" dirty="0" smtClean="0"/>
              <a:t>North</a:t>
            </a:r>
            <a:endParaRPr kumimoji="1" lang="ja-JP" altLang="en-US" sz="3200" dirty="0"/>
          </a:p>
        </p:txBody>
      </p:sp>
      <p:sp>
        <p:nvSpPr>
          <p:cNvPr id="8" name="テキスト ボックス 7"/>
          <p:cNvSpPr txBox="1"/>
          <p:nvPr/>
        </p:nvSpPr>
        <p:spPr>
          <a:xfrm>
            <a:off x="7278414" y="1316421"/>
            <a:ext cx="2333296" cy="584775"/>
          </a:xfrm>
          <a:prstGeom prst="rect">
            <a:avLst/>
          </a:prstGeom>
          <a:noFill/>
        </p:spPr>
        <p:txBody>
          <a:bodyPr wrap="square" rtlCol="0">
            <a:spAutoFit/>
          </a:bodyPr>
          <a:lstStyle/>
          <a:p>
            <a:pPr algn="ctr"/>
            <a:r>
              <a:rPr kumimoji="1" lang="en-US" altLang="ja-JP" sz="3200" dirty="0" smtClean="0"/>
              <a:t>South</a:t>
            </a:r>
            <a:endParaRPr kumimoji="1" lang="ja-JP" altLang="en-US" sz="3200" dirty="0"/>
          </a:p>
        </p:txBody>
      </p:sp>
    </p:spTree>
    <p:extLst>
      <p:ext uri="{BB962C8B-B14F-4D97-AF65-F5344CB8AC3E}">
        <p14:creationId xmlns:p14="http://schemas.microsoft.com/office/powerpoint/2010/main" val="2613379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solidFill>
                  <a:srgbClr val="00B0F0"/>
                </a:solidFill>
              </a:rPr>
              <a:t>Expected width of crushing plane</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23</a:t>
            </a:fld>
            <a:endParaRPr kumimoji="1" lang="ja-JP" alt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11468" y="1852448"/>
            <a:ext cx="5675587" cy="42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a:off x="4106917" y="4091152"/>
            <a:ext cx="299545" cy="2443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flipV="1">
            <a:off x="4493172" y="4422228"/>
            <a:ext cx="370490"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863663" y="4426610"/>
            <a:ext cx="3381704" cy="369332"/>
          </a:xfrm>
          <a:prstGeom prst="rect">
            <a:avLst/>
          </a:prstGeom>
          <a:solidFill>
            <a:schemeClr val="bg1"/>
          </a:solidFill>
          <a:ln>
            <a:solidFill>
              <a:srgbClr val="FF0000"/>
            </a:solidFill>
          </a:ln>
        </p:spPr>
        <p:txBody>
          <a:bodyPr wrap="square" rtlCol="0">
            <a:spAutoFit/>
          </a:bodyPr>
          <a:lstStyle/>
          <a:p>
            <a:r>
              <a:rPr kumimoji="1" lang="en-US" altLang="ja-JP" dirty="0" smtClean="0">
                <a:solidFill>
                  <a:srgbClr val="FF0000"/>
                </a:solidFill>
              </a:rPr>
              <a:t>Expected width : a few meter ?</a:t>
            </a:r>
          </a:p>
        </p:txBody>
      </p:sp>
    </p:spTree>
    <p:extLst>
      <p:ext uri="{BB962C8B-B14F-4D97-AF65-F5344CB8AC3E}">
        <p14:creationId xmlns:p14="http://schemas.microsoft.com/office/powerpoint/2010/main" val="2419547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8150" y="0"/>
            <a:ext cx="8267700" cy="1325563"/>
          </a:xfrm>
        </p:spPr>
        <p:txBody>
          <a:bodyPr/>
          <a:lstStyle/>
          <a:p>
            <a:r>
              <a:rPr kumimoji="1" lang="en-US" altLang="ja-JP" dirty="0" smtClean="0">
                <a:solidFill>
                  <a:srgbClr val="00B0F0"/>
                </a:solidFill>
              </a:rPr>
              <a:t>Nuclear emulsion as muon detector</a:t>
            </a:r>
            <a:endParaRPr kumimoji="1" lang="ja-JP" altLang="en-US" dirty="0">
              <a:solidFill>
                <a:srgbClr val="00B0F0"/>
              </a:solidFill>
            </a:endParaRPr>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High angular resolution( = high spatial </a:t>
            </a:r>
            <a:r>
              <a:rPr kumimoji="1" lang="en-US" altLang="ja-JP" dirty="0" err="1" smtClean="0"/>
              <a:t>resolition</a:t>
            </a:r>
            <a:r>
              <a:rPr kumimoji="1" lang="en-US" altLang="ja-JP" dirty="0" smtClean="0"/>
              <a:t>) intrinsically</a:t>
            </a:r>
            <a:r>
              <a:rPr lang="en-US" altLang="ja-JP" dirty="0" smtClean="0"/>
              <a:t> , typically 5 </a:t>
            </a:r>
            <a:r>
              <a:rPr lang="en-US" altLang="ja-JP" dirty="0" err="1" smtClean="0"/>
              <a:t>mrad</a:t>
            </a:r>
            <a:r>
              <a:rPr lang="en-US" altLang="ja-JP" dirty="0" smtClean="0"/>
              <a:t> = 0.29degree</a:t>
            </a:r>
            <a:br>
              <a:rPr lang="en-US" altLang="ja-JP" dirty="0" smtClean="0"/>
            </a:br>
            <a:r>
              <a:rPr lang="en-US" altLang="ja-JP" dirty="0" smtClean="0"/>
              <a:t>= ±5m @ 1,000m far from detector </a:t>
            </a:r>
          </a:p>
          <a:p>
            <a:endParaRPr lang="en-US" altLang="ja-JP" dirty="0" smtClean="0"/>
          </a:p>
          <a:p>
            <a:r>
              <a:rPr lang="en-US" altLang="ja-JP" dirty="0" smtClean="0"/>
              <a:t>No power supply. Typically it’s very difficult to get stable and continuous power supply at such a place.</a:t>
            </a:r>
          </a:p>
          <a:p>
            <a:endParaRPr lang="en-US" altLang="ja-JP" dirty="0"/>
          </a:p>
          <a:p>
            <a:r>
              <a:rPr lang="en-US" altLang="ja-JP" dirty="0" smtClean="0"/>
              <a:t>But no time information</a:t>
            </a:r>
          </a:p>
          <a:p>
            <a:endParaRPr kumimoji="1" lang="en-US" altLang="ja-JP" dirty="0"/>
          </a:p>
          <a:p>
            <a:pPr marL="0" indent="0">
              <a:buNone/>
            </a:pPr>
            <a:r>
              <a:rPr lang="en-US" altLang="ja-JP" dirty="0" smtClean="0">
                <a:sym typeface="Wingdings" panose="05000000000000000000" pitchFamily="2" charset="2"/>
              </a:rPr>
              <a:t> It is suitable to investigate 1949 fault</a:t>
            </a:r>
            <a:endParaRPr kumimoji="1" lang="en-US" altLang="ja-JP" dirty="0" smtClean="0"/>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24</a:t>
            </a:fld>
            <a:endParaRPr kumimoji="1" lang="ja-JP" altLang="en-US"/>
          </a:p>
        </p:txBody>
      </p:sp>
    </p:spTree>
    <p:extLst>
      <p:ext uri="{BB962C8B-B14F-4D97-AF65-F5344CB8AC3E}">
        <p14:creationId xmlns:p14="http://schemas.microsoft.com/office/powerpoint/2010/main" val="9637842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8160" y="73975"/>
            <a:ext cx="8594178" cy="918124"/>
          </a:xfrm>
        </p:spPr>
        <p:txBody>
          <a:bodyPr>
            <a:normAutofit fontScale="90000"/>
          </a:bodyPr>
          <a:lstStyle/>
          <a:p>
            <a:r>
              <a:rPr kumimoji="1" lang="en-US" altLang="ja-JP" dirty="0" smtClean="0">
                <a:solidFill>
                  <a:srgbClr val="00B0F0"/>
                </a:solidFill>
              </a:rPr>
              <a:t>Detector implementation</a:t>
            </a:r>
            <a:br>
              <a:rPr kumimoji="1" lang="en-US" altLang="ja-JP" dirty="0" smtClean="0">
                <a:solidFill>
                  <a:srgbClr val="00B0F0"/>
                </a:solidFill>
              </a:rPr>
            </a:br>
            <a:r>
              <a:rPr kumimoji="1" lang="en-US" altLang="ja-JP" dirty="0" smtClean="0">
                <a:solidFill>
                  <a:srgbClr val="00B0F0"/>
                </a:solidFill>
              </a:rPr>
              <a:t>(21st , Jan  -  07th</a:t>
            </a:r>
            <a:r>
              <a:rPr lang="en-US" altLang="ja-JP" dirty="0" smtClean="0">
                <a:solidFill>
                  <a:srgbClr val="00B0F0"/>
                </a:solidFill>
              </a:rPr>
              <a:t>, May, 2014, 106 days </a:t>
            </a:r>
            <a:r>
              <a:rPr kumimoji="1" lang="en-US" altLang="ja-JP" dirty="0" smtClean="0">
                <a:solidFill>
                  <a:srgbClr val="00B0F0"/>
                </a:solidFill>
              </a:rPr>
              <a:t>)</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a:xfrm>
            <a:off x="7349229" y="6515429"/>
            <a:ext cx="1749983" cy="316614"/>
          </a:xfrm>
        </p:spPr>
        <p:txBody>
          <a:bodyPr/>
          <a:lstStyle/>
          <a:p>
            <a:fld id="{B7DD5A05-DE3F-4A68-8D98-E4A81B262351}" type="slidenum">
              <a:rPr kumimoji="1" lang="ja-JP" altLang="en-US" smtClean="0"/>
              <a:t>25</a:t>
            </a:fld>
            <a:endParaRPr kumimoji="1" lang="ja-JP" altLang="en-US" dirty="0"/>
          </a:p>
        </p:txBody>
      </p:sp>
      <p:sp>
        <p:nvSpPr>
          <p:cNvPr id="5" name="Date Placeholder 3"/>
          <p:cNvSpPr>
            <a:spLocks noGrp="1"/>
          </p:cNvSpPr>
          <p:nvPr>
            <p:ph type="dt" sz="half" idx="10"/>
          </p:nvPr>
        </p:nvSpPr>
        <p:spPr>
          <a:xfrm>
            <a:off x="1636959" y="4833176"/>
            <a:ext cx="1749983" cy="316614"/>
          </a:xfrm>
        </p:spPr>
        <p:txBody>
          <a:bodyPr/>
          <a:lstStyle/>
          <a:p>
            <a:fld id="{A81AC9A3-30F4-45B4-99E6-F042E8C87D20}" type="datetime1">
              <a:rPr lang="en-US" smtClean="0"/>
              <a:pPr/>
              <a:t>11/18/2014</a:t>
            </a:fld>
            <a:endParaRPr lang="en-US"/>
          </a:p>
        </p:txBody>
      </p:sp>
      <p:pic>
        <p:nvPicPr>
          <p:cNvPr id="6" name="Content Placeholder 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934" y="1210928"/>
            <a:ext cx="3712729" cy="4075386"/>
          </a:xfrm>
          <a:prstGeom prst="rect">
            <a:avLst/>
          </a:prstGeom>
        </p:spPr>
      </p:pic>
      <p:cxnSp>
        <p:nvCxnSpPr>
          <p:cNvPr id="7" name="直線矢印コネクタ 6"/>
          <p:cNvCxnSpPr/>
          <p:nvPr/>
        </p:nvCxnSpPr>
        <p:spPr>
          <a:xfrm flipH="1" flipV="1">
            <a:off x="2366571" y="3541930"/>
            <a:ext cx="1369092" cy="64372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48377" y="3172598"/>
            <a:ext cx="1166656" cy="369332"/>
          </a:xfrm>
          <a:prstGeom prst="rect">
            <a:avLst/>
          </a:prstGeom>
          <a:noFill/>
          <a:ln w="28575">
            <a:noFill/>
          </a:ln>
        </p:spPr>
        <p:txBody>
          <a:bodyPr wrap="square" rtlCol="0">
            <a:spAutoFit/>
          </a:bodyPr>
          <a:lstStyle/>
          <a:p>
            <a:r>
              <a:rPr kumimoji="1" lang="en-US" altLang="ja-JP" dirty="0" smtClean="0">
                <a:solidFill>
                  <a:srgbClr val="FFFF00"/>
                </a:solidFill>
              </a:rPr>
              <a:t>muon</a:t>
            </a:r>
            <a:endParaRPr kumimoji="1" lang="ja-JP" altLang="en-US" dirty="0">
              <a:solidFill>
                <a:srgbClr val="FFFF00"/>
              </a:solidFill>
            </a:endParaRPr>
          </a:p>
        </p:txBody>
      </p:sp>
      <p:pic>
        <p:nvPicPr>
          <p:cNvPr id="12"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584" y="3394684"/>
            <a:ext cx="4617754" cy="3463316"/>
          </a:xfrm>
          <a:prstGeom prst="rect">
            <a:avLst/>
          </a:prstGeom>
        </p:spPr>
      </p:pic>
      <p:cxnSp>
        <p:nvCxnSpPr>
          <p:cNvPr id="13" name="直線矢印コネクタ 12"/>
          <p:cNvCxnSpPr/>
          <p:nvPr/>
        </p:nvCxnSpPr>
        <p:spPr>
          <a:xfrm flipH="1" flipV="1">
            <a:off x="7265105" y="5597500"/>
            <a:ext cx="1404978" cy="16186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503427" y="5277690"/>
            <a:ext cx="1166656" cy="369332"/>
          </a:xfrm>
          <a:prstGeom prst="rect">
            <a:avLst/>
          </a:prstGeom>
          <a:noFill/>
          <a:ln w="28575">
            <a:noFill/>
          </a:ln>
        </p:spPr>
        <p:txBody>
          <a:bodyPr wrap="square" rtlCol="0">
            <a:spAutoFit/>
          </a:bodyPr>
          <a:lstStyle/>
          <a:p>
            <a:r>
              <a:rPr kumimoji="1" lang="en-US" altLang="ja-JP" dirty="0" smtClean="0">
                <a:solidFill>
                  <a:srgbClr val="FFFF00"/>
                </a:solidFill>
              </a:rPr>
              <a:t>muon</a:t>
            </a:r>
            <a:endParaRPr kumimoji="1" lang="ja-JP" altLang="en-US" dirty="0">
              <a:solidFill>
                <a:srgbClr val="FFFF00"/>
              </a:solidFill>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34" y="4593926"/>
            <a:ext cx="3107833" cy="2330874"/>
          </a:xfrm>
          <a:prstGeom prst="rect">
            <a:avLst/>
          </a:prstGeom>
        </p:spPr>
      </p:pic>
    </p:spTree>
    <p:extLst>
      <p:ext uri="{BB962C8B-B14F-4D97-AF65-F5344CB8AC3E}">
        <p14:creationId xmlns:p14="http://schemas.microsoft.com/office/powerpoint/2010/main" val="32986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0135" y="4967254"/>
            <a:ext cx="8754433" cy="1771649"/>
          </a:xfrm>
        </p:spPr>
        <p:txBody>
          <a:bodyPr/>
          <a:lstStyle/>
          <a:p>
            <a:r>
              <a:rPr lang="en-US" altLang="ja-JP" dirty="0"/>
              <a:t>ECC can reject the low energy charged particles (&lt;1GeV), which is background particles because they are deflected  in the material around the detector largely and </a:t>
            </a:r>
            <a:r>
              <a:rPr lang="en-US" altLang="ja-JP" dirty="0" smtClean="0"/>
              <a:t>losing </a:t>
            </a:r>
            <a:r>
              <a:rPr lang="en-US" altLang="ja-JP" dirty="0"/>
              <a:t>their </a:t>
            </a:r>
            <a:r>
              <a:rPr lang="en-US" altLang="ja-JP" dirty="0" smtClean="0"/>
              <a:t>original direction </a:t>
            </a:r>
            <a:r>
              <a:rPr lang="en-US" altLang="ja-JP" dirty="0"/>
              <a:t>information</a:t>
            </a:r>
            <a:r>
              <a:rPr lang="en-US" altLang="ja-JP" dirty="0" smtClean="0"/>
              <a:t>.</a:t>
            </a:r>
            <a:endParaRPr lang="ja-JP" altLang="en-US" dirty="0"/>
          </a:p>
          <a:p>
            <a:endParaRPr kumimoji="1" lang="ja-JP" altLang="en-US" dirty="0"/>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26</a:t>
            </a:fld>
            <a:endParaRPr kumimoji="1" lang="ja-JP" altLang="en-US"/>
          </a:p>
        </p:txBody>
      </p:sp>
      <p:sp>
        <p:nvSpPr>
          <p:cNvPr id="5" name="コンテンツ プレースホルダー 2"/>
          <p:cNvSpPr txBox="1">
            <a:spLocks/>
          </p:cNvSpPr>
          <p:nvPr/>
        </p:nvSpPr>
        <p:spPr>
          <a:xfrm>
            <a:off x="3523594" y="3460532"/>
            <a:ext cx="5620406" cy="32726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dirty="0"/>
          </a:p>
        </p:txBody>
      </p:sp>
      <p:pic>
        <p:nvPicPr>
          <p:cNvPr id="6" name="図 5"/>
          <p:cNvPicPr>
            <a:picLocks noChangeAspect="1"/>
          </p:cNvPicPr>
          <p:nvPr/>
        </p:nvPicPr>
        <p:blipFill>
          <a:blip r:embed="rId2">
            <a:alphaModFix/>
          </a:blip>
          <a:srcRect/>
          <a:stretch>
            <a:fillRect/>
          </a:stretch>
        </p:blipFill>
        <p:spPr>
          <a:xfrm>
            <a:off x="849312" y="900000"/>
            <a:ext cx="3228724" cy="1455977"/>
          </a:xfrm>
          <a:prstGeom prst="rect">
            <a:avLst/>
          </a:prstGeom>
          <a:noFill/>
          <a:ln>
            <a:noFill/>
          </a:ln>
        </p:spPr>
      </p:pic>
      <p:pic>
        <p:nvPicPr>
          <p:cNvPr id="7" name="コンテンツ プレースホルダー 4"/>
          <p:cNvPicPr>
            <a:picLocks noChangeAspect="1"/>
          </p:cNvPicPr>
          <p:nvPr/>
        </p:nvPicPr>
        <p:blipFill>
          <a:blip r:embed="rId3">
            <a:alphaModFix/>
          </a:blip>
          <a:srcRect/>
          <a:stretch>
            <a:fillRect/>
          </a:stretch>
        </p:blipFill>
        <p:spPr>
          <a:xfrm>
            <a:off x="4229218" y="1519290"/>
            <a:ext cx="4705351" cy="673944"/>
          </a:xfrm>
          <a:prstGeom prst="rect">
            <a:avLst/>
          </a:prstGeom>
          <a:noFill/>
          <a:ln>
            <a:noFill/>
          </a:ln>
        </p:spPr>
      </p:pic>
      <p:sp>
        <p:nvSpPr>
          <p:cNvPr id="8" name="テキスト ボックス 7"/>
          <p:cNvSpPr txBox="1"/>
          <p:nvPr/>
        </p:nvSpPr>
        <p:spPr>
          <a:xfrm>
            <a:off x="4010184" y="1189037"/>
            <a:ext cx="3392328" cy="369332"/>
          </a:xfrm>
          <a:prstGeom prst="rect">
            <a:avLst/>
          </a:prstGeom>
          <a:noFill/>
        </p:spPr>
        <p:txBody>
          <a:bodyPr wrap="square" rtlCol="0">
            <a:spAutoFit/>
          </a:bodyPr>
          <a:lstStyle/>
          <a:p>
            <a:r>
              <a:rPr kumimoji="1" lang="en-US" altLang="ja-JP" dirty="0" smtClean="0"/>
              <a:t>Multiple Coulomb Scattering</a:t>
            </a:r>
            <a:endParaRPr kumimoji="1" lang="ja-JP" altLang="en-US" dirty="0"/>
          </a:p>
        </p:txBody>
      </p:sp>
      <p:grpSp>
        <p:nvGrpSpPr>
          <p:cNvPr id="65" name="グループ化 64"/>
          <p:cNvGrpSpPr/>
          <p:nvPr/>
        </p:nvGrpSpPr>
        <p:grpSpPr>
          <a:xfrm>
            <a:off x="-300453" y="2364484"/>
            <a:ext cx="10058661" cy="2453783"/>
            <a:chOff x="-205860" y="829856"/>
            <a:chExt cx="10058661" cy="2453783"/>
          </a:xfrm>
        </p:grpSpPr>
        <p:sp>
          <p:nvSpPr>
            <p:cNvPr id="9" name="正方形/長方形 8"/>
            <p:cNvSpPr/>
            <p:nvPr/>
          </p:nvSpPr>
          <p:spPr>
            <a:xfrm>
              <a:off x="653285" y="834129"/>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05860" y="829856"/>
              <a:ext cx="667009" cy="2443306"/>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462829" y="836060"/>
              <a:ext cx="191019" cy="2443306"/>
              <a:chOff x="539552" y="692696"/>
              <a:chExt cx="432048" cy="5184576"/>
            </a:xfrm>
            <a:solidFill>
              <a:schemeClr val="bg1"/>
            </a:solidFill>
          </p:grpSpPr>
          <p:sp>
            <p:nvSpPr>
              <p:cNvPr id="12" name="正方形/長方形 11"/>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p:cNvGrpSpPr/>
            <p:nvPr/>
          </p:nvGrpSpPr>
          <p:grpSpPr>
            <a:xfrm>
              <a:off x="1314643" y="834129"/>
              <a:ext cx="191019" cy="2443306"/>
              <a:chOff x="539552" y="692696"/>
              <a:chExt cx="432048" cy="5184576"/>
            </a:xfrm>
            <a:solidFill>
              <a:schemeClr val="bg1"/>
            </a:solidFill>
          </p:grpSpPr>
          <p:sp>
            <p:nvSpPr>
              <p:cNvPr id="16" name="正方形/長方形 15"/>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503110" y="834129"/>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2164468" y="834129"/>
              <a:ext cx="191019" cy="2443306"/>
              <a:chOff x="539552" y="692696"/>
              <a:chExt cx="432048" cy="5184576"/>
            </a:xfrm>
            <a:solidFill>
              <a:schemeClr val="bg1"/>
            </a:solidFill>
          </p:grpSpPr>
          <p:sp>
            <p:nvSpPr>
              <p:cNvPr id="21" name="正方形/長方形 20"/>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正方形/長方形 23"/>
            <p:cNvSpPr/>
            <p:nvPr/>
          </p:nvSpPr>
          <p:spPr>
            <a:xfrm>
              <a:off x="3218863" y="840333"/>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359718" y="836060"/>
              <a:ext cx="667009" cy="2443306"/>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3028407" y="834644"/>
              <a:ext cx="191019" cy="2443306"/>
              <a:chOff x="539552" y="692696"/>
              <a:chExt cx="432048" cy="5184576"/>
            </a:xfrm>
            <a:solidFill>
              <a:schemeClr val="bg1"/>
            </a:solidFill>
          </p:grpSpPr>
          <p:sp>
            <p:nvSpPr>
              <p:cNvPr id="27" name="正方形/長方形 26"/>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p:cNvGrpSpPr/>
            <p:nvPr/>
          </p:nvGrpSpPr>
          <p:grpSpPr>
            <a:xfrm>
              <a:off x="3880221" y="840333"/>
              <a:ext cx="191019" cy="2443306"/>
              <a:chOff x="539552" y="692696"/>
              <a:chExt cx="432048" cy="5184576"/>
            </a:xfrm>
            <a:solidFill>
              <a:schemeClr val="bg1"/>
            </a:solidFill>
          </p:grpSpPr>
          <p:sp>
            <p:nvSpPr>
              <p:cNvPr id="31" name="正方形/長方形 30"/>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4068688" y="840333"/>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p:cNvGrpSpPr/>
            <p:nvPr/>
          </p:nvGrpSpPr>
          <p:grpSpPr>
            <a:xfrm>
              <a:off x="4730046" y="840333"/>
              <a:ext cx="191019" cy="2443306"/>
              <a:chOff x="539552" y="692696"/>
              <a:chExt cx="432048" cy="5184576"/>
            </a:xfrm>
            <a:solidFill>
              <a:schemeClr val="bg1"/>
            </a:solidFill>
          </p:grpSpPr>
          <p:sp>
            <p:nvSpPr>
              <p:cNvPr id="36" name="正方形/長方形 35"/>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正方形/長方形 38"/>
            <p:cNvSpPr/>
            <p:nvPr/>
          </p:nvSpPr>
          <p:spPr>
            <a:xfrm>
              <a:off x="5778060" y="836986"/>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4918915" y="840333"/>
              <a:ext cx="667009" cy="2443306"/>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p:cNvGrpSpPr/>
            <p:nvPr/>
          </p:nvGrpSpPr>
          <p:grpSpPr>
            <a:xfrm>
              <a:off x="5587604" y="838917"/>
              <a:ext cx="191019" cy="2443306"/>
              <a:chOff x="539552" y="692696"/>
              <a:chExt cx="432048" cy="5184576"/>
            </a:xfrm>
            <a:solidFill>
              <a:schemeClr val="bg1"/>
            </a:solidFill>
          </p:grpSpPr>
          <p:sp>
            <p:nvSpPr>
              <p:cNvPr id="42" name="正方形/長方形 41"/>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p:cNvGrpSpPr/>
            <p:nvPr/>
          </p:nvGrpSpPr>
          <p:grpSpPr>
            <a:xfrm>
              <a:off x="6439418" y="836986"/>
              <a:ext cx="191019" cy="2443306"/>
              <a:chOff x="539552" y="692696"/>
              <a:chExt cx="432048" cy="5184576"/>
            </a:xfrm>
            <a:solidFill>
              <a:schemeClr val="bg1"/>
            </a:solidFill>
          </p:grpSpPr>
          <p:sp>
            <p:nvSpPr>
              <p:cNvPr id="46" name="正方形/長方形 45"/>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48"/>
            <p:cNvSpPr/>
            <p:nvPr/>
          </p:nvSpPr>
          <p:spPr>
            <a:xfrm>
              <a:off x="6627885" y="836986"/>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p:cNvGrpSpPr/>
            <p:nvPr/>
          </p:nvGrpSpPr>
          <p:grpSpPr>
            <a:xfrm>
              <a:off x="7289243" y="836986"/>
              <a:ext cx="191019" cy="2443306"/>
              <a:chOff x="539552" y="692696"/>
              <a:chExt cx="432048" cy="5184576"/>
            </a:xfrm>
            <a:solidFill>
              <a:schemeClr val="bg1"/>
            </a:solidFill>
          </p:grpSpPr>
          <p:sp>
            <p:nvSpPr>
              <p:cNvPr id="51" name="正方形/長方形 50"/>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4" name="正方形/長方形 53"/>
            <p:cNvSpPr/>
            <p:nvPr/>
          </p:nvSpPr>
          <p:spPr>
            <a:xfrm>
              <a:off x="8335967" y="837158"/>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7480649" y="835742"/>
              <a:ext cx="667009" cy="2443306"/>
            </a:xfrm>
            <a:prstGeom prst="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p:cNvGrpSpPr/>
            <p:nvPr/>
          </p:nvGrpSpPr>
          <p:grpSpPr>
            <a:xfrm>
              <a:off x="8145511" y="839089"/>
              <a:ext cx="191019" cy="2443306"/>
              <a:chOff x="539552" y="692696"/>
              <a:chExt cx="432048" cy="5184576"/>
            </a:xfrm>
            <a:solidFill>
              <a:schemeClr val="bg1"/>
            </a:solidFill>
          </p:grpSpPr>
          <p:sp>
            <p:nvSpPr>
              <p:cNvPr id="57" name="正方形/長方形 56"/>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p:cNvGrpSpPr/>
            <p:nvPr/>
          </p:nvGrpSpPr>
          <p:grpSpPr>
            <a:xfrm>
              <a:off x="8997325" y="837158"/>
              <a:ext cx="191019" cy="2443306"/>
              <a:chOff x="539552" y="692696"/>
              <a:chExt cx="432048" cy="5184576"/>
            </a:xfrm>
            <a:solidFill>
              <a:schemeClr val="bg1"/>
            </a:solidFill>
          </p:grpSpPr>
          <p:sp>
            <p:nvSpPr>
              <p:cNvPr id="61" name="正方形/長方形 60"/>
              <p:cNvSpPr/>
              <p:nvPr/>
            </p:nvSpPr>
            <p:spPr>
              <a:xfrm>
                <a:off x="53955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899592" y="692696"/>
                <a:ext cx="72008"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611560" y="692696"/>
                <a:ext cx="288032" cy="5184576"/>
              </a:xfrm>
              <a:prstGeom prst="rect">
                <a:avLst/>
              </a:pr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正方形/長方形 63"/>
            <p:cNvSpPr/>
            <p:nvPr/>
          </p:nvSpPr>
          <p:spPr>
            <a:xfrm>
              <a:off x="9185792" y="837158"/>
              <a:ext cx="667009" cy="2443306"/>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フリーフォーム 65"/>
          <p:cNvSpPr/>
          <p:nvPr/>
        </p:nvSpPr>
        <p:spPr>
          <a:xfrm>
            <a:off x="-323193" y="2892972"/>
            <a:ext cx="10176641" cy="819807"/>
          </a:xfrm>
          <a:custGeom>
            <a:avLst/>
            <a:gdLst>
              <a:gd name="connsiteX0" fmla="*/ 0 w 10176641"/>
              <a:gd name="connsiteY0" fmla="*/ 0 h 819807"/>
              <a:gd name="connsiteX1" fmla="*/ 141890 w 10176641"/>
              <a:gd name="connsiteY1" fmla="*/ 7883 h 819807"/>
              <a:gd name="connsiteX2" fmla="*/ 275896 w 10176641"/>
              <a:gd name="connsiteY2" fmla="*/ 31531 h 819807"/>
              <a:gd name="connsiteX3" fmla="*/ 299545 w 10176641"/>
              <a:gd name="connsiteY3" fmla="*/ 39414 h 819807"/>
              <a:gd name="connsiteX4" fmla="*/ 370490 w 10176641"/>
              <a:gd name="connsiteY4" fmla="*/ 55180 h 819807"/>
              <a:gd name="connsiteX5" fmla="*/ 417786 w 10176641"/>
              <a:gd name="connsiteY5" fmla="*/ 70945 h 819807"/>
              <a:gd name="connsiteX6" fmla="*/ 536027 w 10176641"/>
              <a:gd name="connsiteY6" fmla="*/ 110359 h 819807"/>
              <a:gd name="connsiteX7" fmla="*/ 583324 w 10176641"/>
              <a:gd name="connsiteY7" fmla="*/ 126125 h 819807"/>
              <a:gd name="connsiteX8" fmla="*/ 606972 w 10176641"/>
              <a:gd name="connsiteY8" fmla="*/ 134007 h 819807"/>
              <a:gd name="connsiteX9" fmla="*/ 740979 w 10176641"/>
              <a:gd name="connsiteY9" fmla="*/ 141890 h 819807"/>
              <a:gd name="connsiteX10" fmla="*/ 922283 w 10176641"/>
              <a:gd name="connsiteY10" fmla="*/ 141890 h 819807"/>
              <a:gd name="connsiteX11" fmla="*/ 1143000 w 10176641"/>
              <a:gd name="connsiteY11" fmla="*/ 149773 h 819807"/>
              <a:gd name="connsiteX12" fmla="*/ 1261241 w 10176641"/>
              <a:gd name="connsiteY12" fmla="*/ 165538 h 819807"/>
              <a:gd name="connsiteX13" fmla="*/ 1284890 w 10176641"/>
              <a:gd name="connsiteY13" fmla="*/ 173421 h 819807"/>
              <a:gd name="connsiteX14" fmla="*/ 1347952 w 10176641"/>
              <a:gd name="connsiteY14" fmla="*/ 181304 h 819807"/>
              <a:gd name="connsiteX15" fmla="*/ 1403131 w 10176641"/>
              <a:gd name="connsiteY15" fmla="*/ 189187 h 819807"/>
              <a:gd name="connsiteX16" fmla="*/ 1545021 w 10176641"/>
              <a:gd name="connsiteY16" fmla="*/ 204952 h 819807"/>
              <a:gd name="connsiteX17" fmla="*/ 1568669 w 10176641"/>
              <a:gd name="connsiteY17" fmla="*/ 212835 h 819807"/>
              <a:gd name="connsiteX18" fmla="*/ 1655379 w 10176641"/>
              <a:gd name="connsiteY18" fmla="*/ 228600 h 819807"/>
              <a:gd name="connsiteX19" fmla="*/ 1718441 w 10176641"/>
              <a:gd name="connsiteY19" fmla="*/ 244366 h 819807"/>
              <a:gd name="connsiteX20" fmla="*/ 1765738 w 10176641"/>
              <a:gd name="connsiteY20" fmla="*/ 252249 h 819807"/>
              <a:gd name="connsiteX21" fmla="*/ 1789386 w 10176641"/>
              <a:gd name="connsiteY21" fmla="*/ 260131 h 819807"/>
              <a:gd name="connsiteX22" fmla="*/ 1820917 w 10176641"/>
              <a:gd name="connsiteY22" fmla="*/ 268014 h 819807"/>
              <a:gd name="connsiteX23" fmla="*/ 1844565 w 10176641"/>
              <a:gd name="connsiteY23" fmla="*/ 275897 h 819807"/>
              <a:gd name="connsiteX24" fmla="*/ 1891862 w 10176641"/>
              <a:gd name="connsiteY24" fmla="*/ 283780 h 819807"/>
              <a:gd name="connsiteX25" fmla="*/ 1915510 w 10176641"/>
              <a:gd name="connsiteY25" fmla="*/ 291662 h 819807"/>
              <a:gd name="connsiteX26" fmla="*/ 1978572 w 10176641"/>
              <a:gd name="connsiteY26" fmla="*/ 307428 h 819807"/>
              <a:gd name="connsiteX27" fmla="*/ 2010103 w 10176641"/>
              <a:gd name="connsiteY27" fmla="*/ 315311 h 819807"/>
              <a:gd name="connsiteX28" fmla="*/ 2057400 w 10176641"/>
              <a:gd name="connsiteY28" fmla="*/ 323194 h 819807"/>
              <a:gd name="connsiteX29" fmla="*/ 2120462 w 10176641"/>
              <a:gd name="connsiteY29" fmla="*/ 346842 h 819807"/>
              <a:gd name="connsiteX30" fmla="*/ 2199290 w 10176641"/>
              <a:gd name="connsiteY30" fmla="*/ 362607 h 819807"/>
              <a:gd name="connsiteX31" fmla="*/ 2262352 w 10176641"/>
              <a:gd name="connsiteY31" fmla="*/ 378373 h 819807"/>
              <a:gd name="connsiteX32" fmla="*/ 2286000 w 10176641"/>
              <a:gd name="connsiteY32" fmla="*/ 386256 h 819807"/>
              <a:gd name="connsiteX33" fmla="*/ 2333296 w 10176641"/>
              <a:gd name="connsiteY33" fmla="*/ 394138 h 819807"/>
              <a:gd name="connsiteX34" fmla="*/ 2364827 w 10176641"/>
              <a:gd name="connsiteY34" fmla="*/ 402021 h 819807"/>
              <a:gd name="connsiteX35" fmla="*/ 2719552 w 10176641"/>
              <a:gd name="connsiteY35" fmla="*/ 394138 h 819807"/>
              <a:gd name="connsiteX36" fmla="*/ 2948152 w 10176641"/>
              <a:gd name="connsiteY36" fmla="*/ 386256 h 819807"/>
              <a:gd name="connsiteX37" fmla="*/ 3153103 w 10176641"/>
              <a:gd name="connsiteY37" fmla="*/ 394138 h 819807"/>
              <a:gd name="connsiteX38" fmla="*/ 3200400 w 10176641"/>
              <a:gd name="connsiteY38" fmla="*/ 409904 h 819807"/>
              <a:gd name="connsiteX39" fmla="*/ 3224048 w 10176641"/>
              <a:gd name="connsiteY39" fmla="*/ 417787 h 819807"/>
              <a:gd name="connsiteX40" fmla="*/ 3279227 w 10176641"/>
              <a:gd name="connsiteY40" fmla="*/ 449318 h 819807"/>
              <a:gd name="connsiteX41" fmla="*/ 3294993 w 10176641"/>
              <a:gd name="connsiteY41" fmla="*/ 472966 h 819807"/>
              <a:gd name="connsiteX42" fmla="*/ 3318641 w 10176641"/>
              <a:gd name="connsiteY42" fmla="*/ 488731 h 819807"/>
              <a:gd name="connsiteX43" fmla="*/ 3350172 w 10176641"/>
              <a:gd name="connsiteY43" fmla="*/ 512380 h 819807"/>
              <a:gd name="connsiteX44" fmla="*/ 3373821 w 10176641"/>
              <a:gd name="connsiteY44" fmla="*/ 528145 h 819807"/>
              <a:gd name="connsiteX45" fmla="*/ 3421117 w 10176641"/>
              <a:gd name="connsiteY45" fmla="*/ 543911 h 819807"/>
              <a:gd name="connsiteX46" fmla="*/ 3452648 w 10176641"/>
              <a:gd name="connsiteY46" fmla="*/ 559676 h 819807"/>
              <a:gd name="connsiteX47" fmla="*/ 3507827 w 10176641"/>
              <a:gd name="connsiteY47" fmla="*/ 575442 h 819807"/>
              <a:gd name="connsiteX48" fmla="*/ 3547241 w 10176641"/>
              <a:gd name="connsiteY48" fmla="*/ 583325 h 819807"/>
              <a:gd name="connsiteX49" fmla="*/ 4240924 w 10176641"/>
              <a:gd name="connsiteY49" fmla="*/ 591207 h 819807"/>
              <a:gd name="connsiteX50" fmla="*/ 4587765 w 10176641"/>
              <a:gd name="connsiteY50" fmla="*/ 614856 h 819807"/>
              <a:gd name="connsiteX51" fmla="*/ 4847896 w 10176641"/>
              <a:gd name="connsiteY51" fmla="*/ 622738 h 819807"/>
              <a:gd name="connsiteX52" fmla="*/ 4942490 w 10176641"/>
              <a:gd name="connsiteY52" fmla="*/ 638504 h 819807"/>
              <a:gd name="connsiteX53" fmla="*/ 5005552 w 10176641"/>
              <a:gd name="connsiteY53" fmla="*/ 646387 h 819807"/>
              <a:gd name="connsiteX54" fmla="*/ 5044965 w 10176641"/>
              <a:gd name="connsiteY54" fmla="*/ 654269 h 819807"/>
              <a:gd name="connsiteX55" fmla="*/ 5108027 w 10176641"/>
              <a:gd name="connsiteY55" fmla="*/ 670035 h 819807"/>
              <a:gd name="connsiteX56" fmla="*/ 5178972 w 10176641"/>
              <a:gd name="connsiteY56" fmla="*/ 677918 h 819807"/>
              <a:gd name="connsiteX57" fmla="*/ 5289331 w 10176641"/>
              <a:gd name="connsiteY57" fmla="*/ 693683 h 819807"/>
              <a:gd name="connsiteX58" fmla="*/ 5565227 w 10176641"/>
              <a:gd name="connsiteY58" fmla="*/ 685800 h 819807"/>
              <a:gd name="connsiteX59" fmla="*/ 5612524 w 10176641"/>
              <a:gd name="connsiteY59" fmla="*/ 677918 h 819807"/>
              <a:gd name="connsiteX60" fmla="*/ 5683469 w 10176641"/>
              <a:gd name="connsiteY60" fmla="*/ 662152 h 819807"/>
              <a:gd name="connsiteX61" fmla="*/ 5770179 w 10176641"/>
              <a:gd name="connsiteY61" fmla="*/ 638504 h 819807"/>
              <a:gd name="connsiteX62" fmla="*/ 5959365 w 10176641"/>
              <a:gd name="connsiteY62" fmla="*/ 622738 h 819807"/>
              <a:gd name="connsiteX63" fmla="*/ 6022427 w 10176641"/>
              <a:gd name="connsiteY63" fmla="*/ 614856 h 819807"/>
              <a:gd name="connsiteX64" fmla="*/ 6235262 w 10176641"/>
              <a:gd name="connsiteY64" fmla="*/ 630621 h 819807"/>
              <a:gd name="connsiteX65" fmla="*/ 6345621 w 10176641"/>
              <a:gd name="connsiteY65" fmla="*/ 646387 h 819807"/>
              <a:gd name="connsiteX66" fmla="*/ 6574221 w 10176641"/>
              <a:gd name="connsiteY66" fmla="*/ 630621 h 819807"/>
              <a:gd name="connsiteX67" fmla="*/ 6629400 w 10176641"/>
              <a:gd name="connsiteY67" fmla="*/ 614856 h 819807"/>
              <a:gd name="connsiteX68" fmla="*/ 6676696 w 10176641"/>
              <a:gd name="connsiteY68" fmla="*/ 599090 h 819807"/>
              <a:gd name="connsiteX69" fmla="*/ 6716110 w 10176641"/>
              <a:gd name="connsiteY69" fmla="*/ 591207 h 819807"/>
              <a:gd name="connsiteX70" fmla="*/ 6787055 w 10176641"/>
              <a:gd name="connsiteY70" fmla="*/ 559676 h 819807"/>
              <a:gd name="connsiteX71" fmla="*/ 6818586 w 10176641"/>
              <a:gd name="connsiteY71" fmla="*/ 551794 h 819807"/>
              <a:gd name="connsiteX72" fmla="*/ 6936827 w 10176641"/>
              <a:gd name="connsiteY72" fmla="*/ 559676 h 819807"/>
              <a:gd name="connsiteX73" fmla="*/ 7007772 w 10176641"/>
              <a:gd name="connsiteY73" fmla="*/ 591207 h 819807"/>
              <a:gd name="connsiteX74" fmla="*/ 7055069 w 10176641"/>
              <a:gd name="connsiteY74" fmla="*/ 606973 h 819807"/>
              <a:gd name="connsiteX75" fmla="*/ 7110248 w 10176641"/>
              <a:gd name="connsiteY75" fmla="*/ 622738 h 819807"/>
              <a:gd name="connsiteX76" fmla="*/ 7141779 w 10176641"/>
              <a:gd name="connsiteY76" fmla="*/ 630621 h 819807"/>
              <a:gd name="connsiteX77" fmla="*/ 7165427 w 10176641"/>
              <a:gd name="connsiteY77" fmla="*/ 638504 h 819807"/>
              <a:gd name="connsiteX78" fmla="*/ 7212724 w 10176641"/>
              <a:gd name="connsiteY78" fmla="*/ 646387 h 819807"/>
              <a:gd name="connsiteX79" fmla="*/ 7252138 w 10176641"/>
              <a:gd name="connsiteY79" fmla="*/ 654269 h 819807"/>
              <a:gd name="connsiteX80" fmla="*/ 7330965 w 10176641"/>
              <a:gd name="connsiteY80" fmla="*/ 685800 h 819807"/>
              <a:gd name="connsiteX81" fmla="*/ 7401910 w 10176641"/>
              <a:gd name="connsiteY81" fmla="*/ 701566 h 819807"/>
              <a:gd name="connsiteX82" fmla="*/ 7449207 w 10176641"/>
              <a:gd name="connsiteY82" fmla="*/ 717331 h 819807"/>
              <a:gd name="connsiteX83" fmla="*/ 7543800 w 10176641"/>
              <a:gd name="connsiteY83" fmla="*/ 733097 h 819807"/>
              <a:gd name="connsiteX84" fmla="*/ 7780283 w 10176641"/>
              <a:gd name="connsiteY84" fmla="*/ 756745 h 819807"/>
              <a:gd name="connsiteX85" fmla="*/ 7914290 w 10176641"/>
              <a:gd name="connsiteY85" fmla="*/ 772511 h 819807"/>
              <a:gd name="connsiteX86" fmla="*/ 8008883 w 10176641"/>
              <a:gd name="connsiteY86" fmla="*/ 788276 h 819807"/>
              <a:gd name="connsiteX87" fmla="*/ 8056179 w 10176641"/>
              <a:gd name="connsiteY87" fmla="*/ 796159 h 819807"/>
              <a:gd name="connsiteX88" fmla="*/ 8135007 w 10176641"/>
              <a:gd name="connsiteY88" fmla="*/ 804042 h 819807"/>
              <a:gd name="connsiteX89" fmla="*/ 8276896 w 10176641"/>
              <a:gd name="connsiteY89" fmla="*/ 819807 h 819807"/>
              <a:gd name="connsiteX90" fmla="*/ 8710448 w 10176641"/>
              <a:gd name="connsiteY90" fmla="*/ 811925 h 819807"/>
              <a:gd name="connsiteX91" fmla="*/ 8852338 w 10176641"/>
              <a:gd name="connsiteY91" fmla="*/ 788276 h 819807"/>
              <a:gd name="connsiteX92" fmla="*/ 8939048 w 10176641"/>
              <a:gd name="connsiteY92" fmla="*/ 756745 h 819807"/>
              <a:gd name="connsiteX93" fmla="*/ 8962696 w 10176641"/>
              <a:gd name="connsiteY93" fmla="*/ 748862 h 819807"/>
              <a:gd name="connsiteX94" fmla="*/ 8994227 w 10176641"/>
              <a:gd name="connsiteY94" fmla="*/ 740980 h 819807"/>
              <a:gd name="connsiteX95" fmla="*/ 9025759 w 10176641"/>
              <a:gd name="connsiteY95" fmla="*/ 725214 h 819807"/>
              <a:gd name="connsiteX96" fmla="*/ 9073055 w 10176641"/>
              <a:gd name="connsiteY96" fmla="*/ 693683 h 819807"/>
              <a:gd name="connsiteX97" fmla="*/ 9120352 w 10176641"/>
              <a:gd name="connsiteY97" fmla="*/ 677918 h 819807"/>
              <a:gd name="connsiteX98" fmla="*/ 9341069 w 10176641"/>
              <a:gd name="connsiteY98" fmla="*/ 685800 h 819807"/>
              <a:gd name="connsiteX99" fmla="*/ 9624848 w 10176641"/>
              <a:gd name="connsiteY99" fmla="*/ 670035 h 819807"/>
              <a:gd name="connsiteX100" fmla="*/ 9672145 w 10176641"/>
              <a:gd name="connsiteY100" fmla="*/ 662152 h 819807"/>
              <a:gd name="connsiteX101" fmla="*/ 9750972 w 10176641"/>
              <a:gd name="connsiteY101" fmla="*/ 646387 h 819807"/>
              <a:gd name="connsiteX102" fmla="*/ 9814034 w 10176641"/>
              <a:gd name="connsiteY102" fmla="*/ 638504 h 819807"/>
              <a:gd name="connsiteX103" fmla="*/ 9924393 w 10176641"/>
              <a:gd name="connsiteY103" fmla="*/ 622738 h 819807"/>
              <a:gd name="connsiteX104" fmla="*/ 10018986 w 10176641"/>
              <a:gd name="connsiteY104" fmla="*/ 606973 h 819807"/>
              <a:gd name="connsiteX105" fmla="*/ 10082048 w 10176641"/>
              <a:gd name="connsiteY105" fmla="*/ 599090 h 819807"/>
              <a:gd name="connsiteX106" fmla="*/ 10137227 w 10176641"/>
              <a:gd name="connsiteY106" fmla="*/ 591207 h 819807"/>
              <a:gd name="connsiteX107" fmla="*/ 10176641 w 10176641"/>
              <a:gd name="connsiteY107" fmla="*/ 583325 h 81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0176641" h="819807">
                <a:moveTo>
                  <a:pt x="0" y="0"/>
                </a:moveTo>
                <a:cubicBezTo>
                  <a:pt x="47297" y="2628"/>
                  <a:pt x="94671" y="4105"/>
                  <a:pt x="141890" y="7883"/>
                </a:cubicBezTo>
                <a:cubicBezTo>
                  <a:pt x="167905" y="9964"/>
                  <a:pt x="259169" y="25955"/>
                  <a:pt x="275896" y="31531"/>
                </a:cubicBezTo>
                <a:cubicBezTo>
                  <a:pt x="283779" y="34159"/>
                  <a:pt x="291484" y="37399"/>
                  <a:pt x="299545" y="39414"/>
                </a:cubicBezTo>
                <a:cubicBezTo>
                  <a:pt x="344559" y="50668"/>
                  <a:pt x="330023" y="43040"/>
                  <a:pt x="370490" y="55180"/>
                </a:cubicBezTo>
                <a:cubicBezTo>
                  <a:pt x="386407" y="59955"/>
                  <a:pt x="402021" y="65690"/>
                  <a:pt x="417786" y="70945"/>
                </a:cubicBezTo>
                <a:lnTo>
                  <a:pt x="536027" y="110359"/>
                </a:lnTo>
                <a:lnTo>
                  <a:pt x="583324" y="126125"/>
                </a:lnTo>
                <a:cubicBezTo>
                  <a:pt x="591207" y="128752"/>
                  <a:pt x="598677" y="133519"/>
                  <a:pt x="606972" y="134007"/>
                </a:cubicBezTo>
                <a:lnTo>
                  <a:pt x="740979" y="141890"/>
                </a:lnTo>
                <a:cubicBezTo>
                  <a:pt x="851319" y="160280"/>
                  <a:pt x="719392" y="141890"/>
                  <a:pt x="922283" y="141890"/>
                </a:cubicBezTo>
                <a:cubicBezTo>
                  <a:pt x="995902" y="141890"/>
                  <a:pt x="1069428" y="147145"/>
                  <a:pt x="1143000" y="149773"/>
                </a:cubicBezTo>
                <a:cubicBezTo>
                  <a:pt x="1158329" y="151689"/>
                  <a:pt x="1243124" y="161915"/>
                  <a:pt x="1261241" y="165538"/>
                </a:cubicBezTo>
                <a:cubicBezTo>
                  <a:pt x="1269389" y="167168"/>
                  <a:pt x="1276715" y="171935"/>
                  <a:pt x="1284890" y="173421"/>
                </a:cubicBezTo>
                <a:cubicBezTo>
                  <a:pt x="1305733" y="177211"/>
                  <a:pt x="1326954" y="178504"/>
                  <a:pt x="1347952" y="181304"/>
                </a:cubicBezTo>
                <a:cubicBezTo>
                  <a:pt x="1366369" y="183760"/>
                  <a:pt x="1384665" y="187135"/>
                  <a:pt x="1403131" y="189187"/>
                </a:cubicBezTo>
                <a:cubicBezTo>
                  <a:pt x="1575304" y="208317"/>
                  <a:pt x="1418243" y="186841"/>
                  <a:pt x="1545021" y="204952"/>
                </a:cubicBezTo>
                <a:cubicBezTo>
                  <a:pt x="1552904" y="207580"/>
                  <a:pt x="1560608" y="210820"/>
                  <a:pt x="1568669" y="212835"/>
                </a:cubicBezTo>
                <a:cubicBezTo>
                  <a:pt x="1614286" y="224240"/>
                  <a:pt x="1606163" y="218054"/>
                  <a:pt x="1655379" y="228600"/>
                </a:cubicBezTo>
                <a:cubicBezTo>
                  <a:pt x="1676566" y="233140"/>
                  <a:pt x="1697068" y="240804"/>
                  <a:pt x="1718441" y="244366"/>
                </a:cubicBezTo>
                <a:cubicBezTo>
                  <a:pt x="1734207" y="246994"/>
                  <a:pt x="1750135" y="248782"/>
                  <a:pt x="1765738" y="252249"/>
                </a:cubicBezTo>
                <a:cubicBezTo>
                  <a:pt x="1773849" y="254051"/>
                  <a:pt x="1781397" y="257848"/>
                  <a:pt x="1789386" y="260131"/>
                </a:cubicBezTo>
                <a:cubicBezTo>
                  <a:pt x="1799803" y="263107"/>
                  <a:pt x="1810500" y="265038"/>
                  <a:pt x="1820917" y="268014"/>
                </a:cubicBezTo>
                <a:cubicBezTo>
                  <a:pt x="1828906" y="270297"/>
                  <a:pt x="1836454" y="274094"/>
                  <a:pt x="1844565" y="275897"/>
                </a:cubicBezTo>
                <a:cubicBezTo>
                  <a:pt x="1860168" y="279364"/>
                  <a:pt x="1876259" y="280313"/>
                  <a:pt x="1891862" y="283780"/>
                </a:cubicBezTo>
                <a:cubicBezTo>
                  <a:pt x="1899973" y="285582"/>
                  <a:pt x="1907494" y="289476"/>
                  <a:pt x="1915510" y="291662"/>
                </a:cubicBezTo>
                <a:cubicBezTo>
                  <a:pt x="1936414" y="297363"/>
                  <a:pt x="1957551" y="302173"/>
                  <a:pt x="1978572" y="307428"/>
                </a:cubicBezTo>
                <a:cubicBezTo>
                  <a:pt x="1989082" y="310056"/>
                  <a:pt x="1999417" y="313530"/>
                  <a:pt x="2010103" y="315311"/>
                </a:cubicBezTo>
                <a:cubicBezTo>
                  <a:pt x="2025869" y="317939"/>
                  <a:pt x="2041797" y="319727"/>
                  <a:pt x="2057400" y="323194"/>
                </a:cubicBezTo>
                <a:cubicBezTo>
                  <a:pt x="2084840" y="329292"/>
                  <a:pt x="2089737" y="338649"/>
                  <a:pt x="2120462" y="346842"/>
                </a:cubicBezTo>
                <a:cubicBezTo>
                  <a:pt x="2146354" y="353746"/>
                  <a:pt x="2173294" y="356108"/>
                  <a:pt x="2199290" y="362607"/>
                </a:cubicBezTo>
                <a:cubicBezTo>
                  <a:pt x="2220311" y="367862"/>
                  <a:pt x="2241796" y="371521"/>
                  <a:pt x="2262352" y="378373"/>
                </a:cubicBezTo>
                <a:cubicBezTo>
                  <a:pt x="2270235" y="381001"/>
                  <a:pt x="2277889" y="384454"/>
                  <a:pt x="2286000" y="386256"/>
                </a:cubicBezTo>
                <a:cubicBezTo>
                  <a:pt x="2301602" y="389723"/>
                  <a:pt x="2317624" y="391004"/>
                  <a:pt x="2333296" y="394138"/>
                </a:cubicBezTo>
                <a:cubicBezTo>
                  <a:pt x="2343919" y="396263"/>
                  <a:pt x="2354317" y="399393"/>
                  <a:pt x="2364827" y="402021"/>
                </a:cubicBezTo>
                <a:lnTo>
                  <a:pt x="2719552" y="394138"/>
                </a:lnTo>
                <a:cubicBezTo>
                  <a:pt x="2795769" y="392078"/>
                  <a:pt x="2871907" y="386256"/>
                  <a:pt x="2948152" y="386256"/>
                </a:cubicBezTo>
                <a:cubicBezTo>
                  <a:pt x="3016520" y="386256"/>
                  <a:pt x="3084786" y="391511"/>
                  <a:pt x="3153103" y="394138"/>
                </a:cubicBezTo>
                <a:lnTo>
                  <a:pt x="3200400" y="409904"/>
                </a:lnTo>
                <a:cubicBezTo>
                  <a:pt x="3208283" y="412532"/>
                  <a:pt x="3216616" y="414071"/>
                  <a:pt x="3224048" y="417787"/>
                </a:cubicBezTo>
                <a:cubicBezTo>
                  <a:pt x="3264053" y="437789"/>
                  <a:pt x="3245802" y="427034"/>
                  <a:pt x="3279227" y="449318"/>
                </a:cubicBezTo>
                <a:cubicBezTo>
                  <a:pt x="3284482" y="457201"/>
                  <a:pt x="3288294" y="466267"/>
                  <a:pt x="3294993" y="472966"/>
                </a:cubicBezTo>
                <a:cubicBezTo>
                  <a:pt x="3301692" y="479665"/>
                  <a:pt x="3310932" y="483224"/>
                  <a:pt x="3318641" y="488731"/>
                </a:cubicBezTo>
                <a:cubicBezTo>
                  <a:pt x="3329332" y="496367"/>
                  <a:pt x="3339481" y="504744"/>
                  <a:pt x="3350172" y="512380"/>
                </a:cubicBezTo>
                <a:cubicBezTo>
                  <a:pt x="3357881" y="517887"/>
                  <a:pt x="3365164" y="524297"/>
                  <a:pt x="3373821" y="528145"/>
                </a:cubicBezTo>
                <a:cubicBezTo>
                  <a:pt x="3389007" y="534894"/>
                  <a:pt x="3406253" y="536479"/>
                  <a:pt x="3421117" y="543911"/>
                </a:cubicBezTo>
                <a:cubicBezTo>
                  <a:pt x="3431627" y="549166"/>
                  <a:pt x="3441847" y="555047"/>
                  <a:pt x="3452648" y="559676"/>
                </a:cubicBezTo>
                <a:cubicBezTo>
                  <a:pt x="3466830" y="565754"/>
                  <a:pt x="3493978" y="572364"/>
                  <a:pt x="3507827" y="575442"/>
                </a:cubicBezTo>
                <a:cubicBezTo>
                  <a:pt x="3520906" y="578349"/>
                  <a:pt x="3533846" y="583037"/>
                  <a:pt x="3547241" y="583325"/>
                </a:cubicBezTo>
                <a:cubicBezTo>
                  <a:pt x="3778430" y="588297"/>
                  <a:pt x="4009696" y="588580"/>
                  <a:pt x="4240924" y="591207"/>
                </a:cubicBezTo>
                <a:cubicBezTo>
                  <a:pt x="4318300" y="596939"/>
                  <a:pt x="4496013" y="611186"/>
                  <a:pt x="4587765" y="614856"/>
                </a:cubicBezTo>
                <a:lnTo>
                  <a:pt x="4847896" y="622738"/>
                </a:lnTo>
                <a:cubicBezTo>
                  <a:pt x="4879427" y="627993"/>
                  <a:pt x="4910771" y="634539"/>
                  <a:pt x="4942490" y="638504"/>
                </a:cubicBezTo>
                <a:cubicBezTo>
                  <a:pt x="4963511" y="641132"/>
                  <a:pt x="4984614" y="643166"/>
                  <a:pt x="5005552" y="646387"/>
                </a:cubicBezTo>
                <a:cubicBezTo>
                  <a:pt x="5018794" y="648424"/>
                  <a:pt x="5031967" y="651020"/>
                  <a:pt x="5044965" y="654269"/>
                </a:cubicBezTo>
                <a:cubicBezTo>
                  <a:pt x="5093875" y="666496"/>
                  <a:pt x="5040230" y="660349"/>
                  <a:pt x="5108027" y="670035"/>
                </a:cubicBezTo>
                <a:cubicBezTo>
                  <a:pt x="5131582" y="673400"/>
                  <a:pt x="5155378" y="674841"/>
                  <a:pt x="5178972" y="677918"/>
                </a:cubicBezTo>
                <a:cubicBezTo>
                  <a:pt x="5215820" y="682724"/>
                  <a:pt x="5289331" y="693683"/>
                  <a:pt x="5289331" y="693683"/>
                </a:cubicBezTo>
                <a:cubicBezTo>
                  <a:pt x="5381296" y="691055"/>
                  <a:pt x="5473333" y="690282"/>
                  <a:pt x="5565227" y="685800"/>
                </a:cubicBezTo>
                <a:cubicBezTo>
                  <a:pt x="5581191" y="685021"/>
                  <a:pt x="5596799" y="680777"/>
                  <a:pt x="5612524" y="677918"/>
                </a:cubicBezTo>
                <a:cubicBezTo>
                  <a:pt x="5631565" y="674456"/>
                  <a:pt x="5664003" y="667992"/>
                  <a:pt x="5683469" y="662152"/>
                </a:cubicBezTo>
                <a:cubicBezTo>
                  <a:pt x="5719707" y="651281"/>
                  <a:pt x="5733633" y="642285"/>
                  <a:pt x="5770179" y="638504"/>
                </a:cubicBezTo>
                <a:cubicBezTo>
                  <a:pt x="5833124" y="631992"/>
                  <a:pt x="5896573" y="630586"/>
                  <a:pt x="5959365" y="622738"/>
                </a:cubicBezTo>
                <a:lnTo>
                  <a:pt x="6022427" y="614856"/>
                </a:lnTo>
                <a:cubicBezTo>
                  <a:pt x="6127443" y="620690"/>
                  <a:pt x="6147692" y="619199"/>
                  <a:pt x="6235262" y="630621"/>
                </a:cubicBezTo>
                <a:cubicBezTo>
                  <a:pt x="6272110" y="635427"/>
                  <a:pt x="6345621" y="646387"/>
                  <a:pt x="6345621" y="646387"/>
                </a:cubicBezTo>
                <a:cubicBezTo>
                  <a:pt x="6404344" y="643834"/>
                  <a:pt x="6503863" y="646857"/>
                  <a:pt x="6574221" y="630621"/>
                </a:cubicBezTo>
                <a:cubicBezTo>
                  <a:pt x="6592860" y="626320"/>
                  <a:pt x="6611117" y="620482"/>
                  <a:pt x="6629400" y="614856"/>
                </a:cubicBezTo>
                <a:cubicBezTo>
                  <a:pt x="6645283" y="609969"/>
                  <a:pt x="6660401" y="602349"/>
                  <a:pt x="6676696" y="599090"/>
                </a:cubicBezTo>
                <a:cubicBezTo>
                  <a:pt x="6689834" y="596462"/>
                  <a:pt x="6703277" y="595057"/>
                  <a:pt x="6716110" y="591207"/>
                </a:cubicBezTo>
                <a:cubicBezTo>
                  <a:pt x="6788036" y="569630"/>
                  <a:pt x="6724929" y="582973"/>
                  <a:pt x="6787055" y="559676"/>
                </a:cubicBezTo>
                <a:cubicBezTo>
                  <a:pt x="6797199" y="555872"/>
                  <a:pt x="6808076" y="554421"/>
                  <a:pt x="6818586" y="551794"/>
                </a:cubicBezTo>
                <a:cubicBezTo>
                  <a:pt x="6858000" y="554421"/>
                  <a:pt x="6897723" y="554090"/>
                  <a:pt x="6936827" y="559676"/>
                </a:cubicBezTo>
                <a:cubicBezTo>
                  <a:pt x="7005998" y="569557"/>
                  <a:pt x="6962950" y="571286"/>
                  <a:pt x="7007772" y="591207"/>
                </a:cubicBezTo>
                <a:cubicBezTo>
                  <a:pt x="7022958" y="597956"/>
                  <a:pt x="7038947" y="602942"/>
                  <a:pt x="7055069" y="606973"/>
                </a:cubicBezTo>
                <a:cubicBezTo>
                  <a:pt x="7153641" y="631617"/>
                  <a:pt x="7031087" y="600121"/>
                  <a:pt x="7110248" y="622738"/>
                </a:cubicBezTo>
                <a:cubicBezTo>
                  <a:pt x="7120665" y="625714"/>
                  <a:pt x="7131362" y="627645"/>
                  <a:pt x="7141779" y="630621"/>
                </a:cubicBezTo>
                <a:cubicBezTo>
                  <a:pt x="7149768" y="632904"/>
                  <a:pt x="7157316" y="636701"/>
                  <a:pt x="7165427" y="638504"/>
                </a:cubicBezTo>
                <a:cubicBezTo>
                  <a:pt x="7181030" y="641971"/>
                  <a:pt x="7196999" y="643528"/>
                  <a:pt x="7212724" y="646387"/>
                </a:cubicBezTo>
                <a:cubicBezTo>
                  <a:pt x="7225906" y="648784"/>
                  <a:pt x="7239000" y="651642"/>
                  <a:pt x="7252138" y="654269"/>
                </a:cubicBezTo>
                <a:cubicBezTo>
                  <a:pt x="7278414" y="664779"/>
                  <a:pt x="7303215" y="680250"/>
                  <a:pt x="7330965" y="685800"/>
                </a:cubicBezTo>
                <a:cubicBezTo>
                  <a:pt x="7353472" y="690302"/>
                  <a:pt x="7379642" y="694886"/>
                  <a:pt x="7401910" y="701566"/>
                </a:cubicBezTo>
                <a:cubicBezTo>
                  <a:pt x="7417828" y="706341"/>
                  <a:pt x="7432815" y="714599"/>
                  <a:pt x="7449207" y="717331"/>
                </a:cubicBezTo>
                <a:cubicBezTo>
                  <a:pt x="7480738" y="722586"/>
                  <a:pt x="7511965" y="730203"/>
                  <a:pt x="7543800" y="733097"/>
                </a:cubicBezTo>
                <a:cubicBezTo>
                  <a:pt x="7620690" y="740087"/>
                  <a:pt x="7705106" y="747348"/>
                  <a:pt x="7780283" y="756745"/>
                </a:cubicBezTo>
                <a:cubicBezTo>
                  <a:pt x="7866955" y="767579"/>
                  <a:pt x="7822290" y="762289"/>
                  <a:pt x="7914290" y="772511"/>
                </a:cubicBezTo>
                <a:cubicBezTo>
                  <a:pt x="7972666" y="787106"/>
                  <a:pt x="7922765" y="775974"/>
                  <a:pt x="8008883" y="788276"/>
                </a:cubicBezTo>
                <a:cubicBezTo>
                  <a:pt x="8024705" y="790536"/>
                  <a:pt x="8040320" y="794177"/>
                  <a:pt x="8056179" y="796159"/>
                </a:cubicBezTo>
                <a:cubicBezTo>
                  <a:pt x="8082382" y="799434"/>
                  <a:pt x="8108761" y="801126"/>
                  <a:pt x="8135007" y="804042"/>
                </a:cubicBezTo>
                <a:cubicBezTo>
                  <a:pt x="8335739" y="826346"/>
                  <a:pt x="8038043" y="795924"/>
                  <a:pt x="8276896" y="819807"/>
                </a:cubicBezTo>
                <a:lnTo>
                  <a:pt x="8710448" y="811925"/>
                </a:lnTo>
                <a:cubicBezTo>
                  <a:pt x="8734633" y="811157"/>
                  <a:pt x="8835547" y="794992"/>
                  <a:pt x="8852338" y="788276"/>
                </a:cubicBezTo>
                <a:cubicBezTo>
                  <a:pt x="8907182" y="766339"/>
                  <a:pt x="8878328" y="776986"/>
                  <a:pt x="8939048" y="756745"/>
                </a:cubicBezTo>
                <a:cubicBezTo>
                  <a:pt x="8946931" y="754117"/>
                  <a:pt x="8954635" y="750877"/>
                  <a:pt x="8962696" y="748862"/>
                </a:cubicBezTo>
                <a:lnTo>
                  <a:pt x="8994227" y="740980"/>
                </a:lnTo>
                <a:cubicBezTo>
                  <a:pt x="9004738" y="735725"/>
                  <a:pt x="9015682" y="731260"/>
                  <a:pt x="9025759" y="725214"/>
                </a:cubicBezTo>
                <a:cubicBezTo>
                  <a:pt x="9042006" y="715465"/>
                  <a:pt x="9055080" y="699675"/>
                  <a:pt x="9073055" y="693683"/>
                </a:cubicBezTo>
                <a:lnTo>
                  <a:pt x="9120352" y="677918"/>
                </a:lnTo>
                <a:cubicBezTo>
                  <a:pt x="9193924" y="680545"/>
                  <a:pt x="9267450" y="685800"/>
                  <a:pt x="9341069" y="685800"/>
                </a:cubicBezTo>
                <a:cubicBezTo>
                  <a:pt x="9434793" y="685800"/>
                  <a:pt x="9531044" y="677251"/>
                  <a:pt x="9624848" y="670035"/>
                </a:cubicBezTo>
                <a:cubicBezTo>
                  <a:pt x="9640614" y="667407"/>
                  <a:pt x="9656436" y="665097"/>
                  <a:pt x="9672145" y="662152"/>
                </a:cubicBezTo>
                <a:cubicBezTo>
                  <a:pt x="9698482" y="657214"/>
                  <a:pt x="9724383" y="649711"/>
                  <a:pt x="9750972" y="646387"/>
                </a:cubicBezTo>
                <a:lnTo>
                  <a:pt x="9814034" y="638504"/>
                </a:lnTo>
                <a:lnTo>
                  <a:pt x="9924393" y="622738"/>
                </a:lnTo>
                <a:cubicBezTo>
                  <a:pt x="9971452" y="607053"/>
                  <a:pt x="9937382" y="616574"/>
                  <a:pt x="10018986" y="606973"/>
                </a:cubicBezTo>
                <a:lnTo>
                  <a:pt x="10082048" y="599090"/>
                </a:lnTo>
                <a:cubicBezTo>
                  <a:pt x="10100465" y="596634"/>
                  <a:pt x="10118947" y="594531"/>
                  <a:pt x="10137227" y="591207"/>
                </a:cubicBezTo>
                <a:cubicBezTo>
                  <a:pt x="10184084" y="582688"/>
                  <a:pt x="10154827" y="583325"/>
                  <a:pt x="10176641" y="583325"/>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8718331" y="3515710"/>
            <a:ext cx="141890" cy="141890"/>
          </a:xfrm>
          <a:custGeom>
            <a:avLst/>
            <a:gdLst>
              <a:gd name="connsiteX0" fmla="*/ 0 w 141890"/>
              <a:gd name="connsiteY0" fmla="*/ 0 h 141890"/>
              <a:gd name="connsiteX1" fmla="*/ 70945 w 141890"/>
              <a:gd name="connsiteY1" fmla="*/ 23649 h 141890"/>
              <a:gd name="connsiteX2" fmla="*/ 118241 w 141890"/>
              <a:gd name="connsiteY2" fmla="*/ 39414 h 141890"/>
              <a:gd name="connsiteX3" fmla="*/ 141890 w 141890"/>
              <a:gd name="connsiteY3" fmla="*/ 47297 h 141890"/>
              <a:gd name="connsiteX4" fmla="*/ 110359 w 141890"/>
              <a:gd name="connsiteY4" fmla="*/ 78828 h 141890"/>
              <a:gd name="connsiteX5" fmla="*/ 78828 w 141890"/>
              <a:gd name="connsiteY5" fmla="*/ 126124 h 141890"/>
              <a:gd name="connsiteX6" fmla="*/ 55179 w 141890"/>
              <a:gd name="connsiteY6" fmla="*/ 141890 h 14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890" h="141890">
                <a:moveTo>
                  <a:pt x="0" y="0"/>
                </a:moveTo>
                <a:cubicBezTo>
                  <a:pt x="106512" y="17752"/>
                  <a:pt x="4438" y="-5910"/>
                  <a:pt x="70945" y="23649"/>
                </a:cubicBezTo>
                <a:cubicBezTo>
                  <a:pt x="86131" y="30398"/>
                  <a:pt x="102476" y="34159"/>
                  <a:pt x="118241" y="39414"/>
                </a:cubicBezTo>
                <a:lnTo>
                  <a:pt x="141890" y="47297"/>
                </a:lnTo>
                <a:cubicBezTo>
                  <a:pt x="120869" y="110358"/>
                  <a:pt x="152400" y="36787"/>
                  <a:pt x="110359" y="78828"/>
                </a:cubicBezTo>
                <a:cubicBezTo>
                  <a:pt x="96961" y="92226"/>
                  <a:pt x="94593" y="115614"/>
                  <a:pt x="78828" y="126124"/>
                </a:cubicBezTo>
                <a:lnTo>
                  <a:pt x="55179" y="14189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4201510" y="3436883"/>
            <a:ext cx="95481" cy="149817"/>
          </a:xfrm>
          <a:custGeom>
            <a:avLst/>
            <a:gdLst>
              <a:gd name="connsiteX0" fmla="*/ 0 w 95481"/>
              <a:gd name="connsiteY0" fmla="*/ 0 h 149817"/>
              <a:gd name="connsiteX1" fmla="*/ 39414 w 95481"/>
              <a:gd name="connsiteY1" fmla="*/ 31531 h 149817"/>
              <a:gd name="connsiteX2" fmla="*/ 86711 w 95481"/>
              <a:gd name="connsiteY2" fmla="*/ 63062 h 149817"/>
              <a:gd name="connsiteX3" fmla="*/ 94593 w 95481"/>
              <a:gd name="connsiteY3" fmla="*/ 86710 h 149817"/>
              <a:gd name="connsiteX4" fmla="*/ 70945 w 95481"/>
              <a:gd name="connsiteY4" fmla="*/ 94593 h 149817"/>
              <a:gd name="connsiteX5" fmla="*/ 23649 w 95481"/>
              <a:gd name="connsiteY5" fmla="*/ 126124 h 149817"/>
              <a:gd name="connsiteX6" fmla="*/ 0 w 95481"/>
              <a:gd name="connsiteY6" fmla="*/ 149772 h 1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81" h="149817">
                <a:moveTo>
                  <a:pt x="0" y="0"/>
                </a:moveTo>
                <a:cubicBezTo>
                  <a:pt x="13138" y="10510"/>
                  <a:pt x="25807" y="21635"/>
                  <a:pt x="39414" y="31531"/>
                </a:cubicBezTo>
                <a:cubicBezTo>
                  <a:pt x="54738" y="42676"/>
                  <a:pt x="86711" y="63062"/>
                  <a:pt x="86711" y="63062"/>
                </a:cubicBezTo>
                <a:cubicBezTo>
                  <a:pt x="89338" y="70945"/>
                  <a:pt x="98309" y="79278"/>
                  <a:pt x="94593" y="86710"/>
                </a:cubicBezTo>
                <a:cubicBezTo>
                  <a:pt x="90877" y="94142"/>
                  <a:pt x="78208" y="90558"/>
                  <a:pt x="70945" y="94593"/>
                </a:cubicBezTo>
                <a:cubicBezTo>
                  <a:pt x="54382" y="103795"/>
                  <a:pt x="23649" y="126124"/>
                  <a:pt x="23649" y="126124"/>
                </a:cubicBezTo>
                <a:cubicBezTo>
                  <a:pt x="6425" y="151958"/>
                  <a:pt x="17357" y="149772"/>
                  <a:pt x="0" y="14977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748862" y="2971800"/>
            <a:ext cx="102476" cy="157655"/>
          </a:xfrm>
          <a:custGeom>
            <a:avLst/>
            <a:gdLst>
              <a:gd name="connsiteX0" fmla="*/ 7883 w 102476"/>
              <a:gd name="connsiteY0" fmla="*/ 0 h 157655"/>
              <a:gd name="connsiteX1" fmla="*/ 47297 w 102476"/>
              <a:gd name="connsiteY1" fmla="*/ 31531 h 157655"/>
              <a:gd name="connsiteX2" fmla="*/ 70945 w 102476"/>
              <a:gd name="connsiteY2" fmla="*/ 47297 h 157655"/>
              <a:gd name="connsiteX3" fmla="*/ 102476 w 102476"/>
              <a:gd name="connsiteY3" fmla="*/ 78828 h 157655"/>
              <a:gd name="connsiteX4" fmla="*/ 86710 w 102476"/>
              <a:gd name="connsiteY4" fmla="*/ 102476 h 157655"/>
              <a:gd name="connsiteX5" fmla="*/ 63062 w 102476"/>
              <a:gd name="connsiteY5" fmla="*/ 110359 h 157655"/>
              <a:gd name="connsiteX6" fmla="*/ 15766 w 102476"/>
              <a:gd name="connsiteY6" fmla="*/ 134007 h 157655"/>
              <a:gd name="connsiteX7" fmla="*/ 0 w 102476"/>
              <a:gd name="connsiteY7" fmla="*/ 157655 h 15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476" h="157655">
                <a:moveTo>
                  <a:pt x="7883" y="0"/>
                </a:moveTo>
                <a:cubicBezTo>
                  <a:pt x="21021" y="10510"/>
                  <a:pt x="33837" y="21436"/>
                  <a:pt x="47297" y="31531"/>
                </a:cubicBezTo>
                <a:cubicBezTo>
                  <a:pt x="54876" y="37215"/>
                  <a:pt x="65027" y="39899"/>
                  <a:pt x="70945" y="47297"/>
                </a:cubicBezTo>
                <a:cubicBezTo>
                  <a:pt x="101520" y="85516"/>
                  <a:pt x="50881" y="61629"/>
                  <a:pt x="102476" y="78828"/>
                </a:cubicBezTo>
                <a:cubicBezTo>
                  <a:pt x="97221" y="86711"/>
                  <a:pt x="94108" y="96558"/>
                  <a:pt x="86710" y="102476"/>
                </a:cubicBezTo>
                <a:cubicBezTo>
                  <a:pt x="80222" y="107667"/>
                  <a:pt x="70494" y="106643"/>
                  <a:pt x="63062" y="110359"/>
                </a:cubicBezTo>
                <a:cubicBezTo>
                  <a:pt x="1939" y="140921"/>
                  <a:pt x="75206" y="114193"/>
                  <a:pt x="15766" y="134007"/>
                </a:cubicBezTo>
                <a:lnTo>
                  <a:pt x="0" y="157655"/>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矢印コネクタ 70"/>
          <p:cNvCxnSpPr>
            <a:endCxn id="66" idx="10"/>
          </p:cNvCxnSpPr>
          <p:nvPr/>
        </p:nvCxnSpPr>
        <p:spPr>
          <a:xfrm>
            <a:off x="366986" y="3034862"/>
            <a:ext cx="23210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1211536" y="3092012"/>
            <a:ext cx="196981" cy="37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a:off x="2063832" y="3302875"/>
            <a:ext cx="20423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a:endCxn id="66" idx="46"/>
          </p:cNvCxnSpPr>
          <p:nvPr/>
        </p:nvCxnSpPr>
        <p:spPr>
          <a:xfrm>
            <a:off x="2927208" y="3347325"/>
            <a:ext cx="202247" cy="1053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3771874" y="3492303"/>
            <a:ext cx="23210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4635473" y="3537082"/>
            <a:ext cx="196981" cy="374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5499032" y="3505003"/>
            <a:ext cx="179641" cy="263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6350137" y="3435546"/>
            <a:ext cx="198856" cy="567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a:off x="7191773" y="3623879"/>
            <a:ext cx="191746" cy="236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p:cNvCxnSpPr/>
          <p:nvPr/>
        </p:nvCxnSpPr>
        <p:spPr>
          <a:xfrm>
            <a:off x="8030376" y="3712779"/>
            <a:ext cx="23210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a:off x="8902732" y="3574525"/>
            <a:ext cx="23210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右中かっこ 93"/>
          <p:cNvSpPr/>
          <p:nvPr/>
        </p:nvSpPr>
        <p:spPr>
          <a:xfrm rot="16200000">
            <a:off x="4214778" y="2910086"/>
            <a:ext cx="210938" cy="81767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5" name="テキスト ボックス 94"/>
          <p:cNvSpPr txBox="1"/>
          <p:nvPr/>
        </p:nvSpPr>
        <p:spPr>
          <a:xfrm>
            <a:off x="314967" y="2740638"/>
            <a:ext cx="446366" cy="261610"/>
          </a:xfrm>
          <a:prstGeom prst="rect">
            <a:avLst/>
          </a:prstGeom>
          <a:noFill/>
        </p:spPr>
        <p:txBody>
          <a:bodyPr wrap="square" rtlCol="0">
            <a:spAutoFit/>
          </a:bodyPr>
          <a:lstStyle/>
          <a:p>
            <a:r>
              <a:rPr kumimoji="1" lang="en-US" altLang="ja-JP" sz="1100" dirty="0" smtClean="0">
                <a:latin typeface="Symbol" panose="05050102010706020507" pitchFamily="18" charset="2"/>
              </a:rPr>
              <a:t>q</a:t>
            </a:r>
            <a:r>
              <a:rPr kumimoji="1" lang="en-US" altLang="ja-JP" sz="1100" baseline="-25000" dirty="0" smtClean="0"/>
              <a:t>1</a:t>
            </a:r>
            <a:endParaRPr kumimoji="1" lang="ja-JP" altLang="en-US" sz="1100" baseline="-25000" dirty="0"/>
          </a:p>
        </p:txBody>
      </p:sp>
      <p:sp>
        <p:nvSpPr>
          <p:cNvPr id="96" name="テキスト ボックス 95"/>
          <p:cNvSpPr txBox="1"/>
          <p:nvPr/>
        </p:nvSpPr>
        <p:spPr>
          <a:xfrm>
            <a:off x="1171961" y="2810463"/>
            <a:ext cx="446366" cy="261610"/>
          </a:xfrm>
          <a:prstGeom prst="rect">
            <a:avLst/>
          </a:prstGeom>
          <a:noFill/>
        </p:spPr>
        <p:txBody>
          <a:bodyPr wrap="square" rtlCol="0">
            <a:spAutoFit/>
          </a:bodyPr>
          <a:lstStyle/>
          <a:p>
            <a:r>
              <a:rPr kumimoji="1" lang="en-US" altLang="ja-JP" sz="1100" dirty="0" smtClean="0">
                <a:latin typeface="Symbol" panose="05050102010706020507" pitchFamily="18" charset="2"/>
              </a:rPr>
              <a:t>q</a:t>
            </a:r>
            <a:r>
              <a:rPr lang="en-US" altLang="ja-JP" sz="1100" baseline="-25000" dirty="0"/>
              <a:t>2</a:t>
            </a:r>
            <a:endParaRPr kumimoji="1" lang="ja-JP" altLang="en-US" sz="1100" baseline="-25000" dirty="0"/>
          </a:p>
        </p:txBody>
      </p:sp>
      <p:sp>
        <p:nvSpPr>
          <p:cNvPr id="97" name="テキスト ボックス 96"/>
          <p:cNvSpPr txBox="1"/>
          <p:nvPr/>
        </p:nvSpPr>
        <p:spPr>
          <a:xfrm>
            <a:off x="2016405" y="3033910"/>
            <a:ext cx="446366" cy="261610"/>
          </a:xfrm>
          <a:prstGeom prst="rect">
            <a:avLst/>
          </a:prstGeom>
          <a:noFill/>
        </p:spPr>
        <p:txBody>
          <a:bodyPr wrap="square" rtlCol="0">
            <a:spAutoFit/>
          </a:bodyPr>
          <a:lstStyle/>
          <a:p>
            <a:r>
              <a:rPr kumimoji="1" lang="en-US" altLang="ja-JP" sz="1100" dirty="0" smtClean="0">
                <a:latin typeface="Symbol" panose="05050102010706020507" pitchFamily="18" charset="2"/>
              </a:rPr>
              <a:t>q</a:t>
            </a:r>
            <a:r>
              <a:rPr lang="en-US" altLang="ja-JP" sz="1100" baseline="-25000" dirty="0" smtClean="0"/>
              <a:t>3</a:t>
            </a:r>
            <a:endParaRPr kumimoji="1" lang="ja-JP" altLang="en-US" sz="1100" baseline="-25000" dirty="0"/>
          </a:p>
        </p:txBody>
      </p:sp>
      <p:sp>
        <p:nvSpPr>
          <p:cNvPr id="98" name="テキスト ボックス 97"/>
          <p:cNvSpPr txBox="1"/>
          <p:nvPr/>
        </p:nvSpPr>
        <p:spPr>
          <a:xfrm>
            <a:off x="3969283" y="3561407"/>
            <a:ext cx="446366" cy="338554"/>
          </a:xfrm>
          <a:prstGeom prst="rect">
            <a:avLst/>
          </a:prstGeom>
          <a:noFill/>
        </p:spPr>
        <p:txBody>
          <a:bodyPr wrap="square" rtlCol="0">
            <a:spAutoFit/>
          </a:bodyPr>
          <a:lstStyle/>
          <a:p>
            <a:r>
              <a:rPr kumimoji="1" lang="en-US" altLang="ja-JP" sz="1600" dirty="0" smtClean="0">
                <a:latin typeface="Symbol" panose="05050102010706020507" pitchFamily="18" charset="2"/>
              </a:rPr>
              <a:t>q</a:t>
            </a:r>
            <a:r>
              <a:rPr lang="en-US" altLang="ja-JP" sz="1600" baseline="-25000" dirty="0"/>
              <a:t>i</a:t>
            </a:r>
            <a:endParaRPr kumimoji="1" lang="ja-JP" altLang="en-US" sz="1600" baseline="-25000" dirty="0"/>
          </a:p>
        </p:txBody>
      </p:sp>
      <p:sp>
        <p:nvSpPr>
          <p:cNvPr id="99" name="テキスト ボックス 98"/>
          <p:cNvSpPr txBox="1"/>
          <p:nvPr/>
        </p:nvSpPr>
        <p:spPr>
          <a:xfrm>
            <a:off x="4825909" y="3657600"/>
            <a:ext cx="446366" cy="307777"/>
          </a:xfrm>
          <a:prstGeom prst="rect">
            <a:avLst/>
          </a:prstGeom>
          <a:noFill/>
        </p:spPr>
        <p:txBody>
          <a:bodyPr wrap="square" rtlCol="0">
            <a:spAutoFit/>
          </a:bodyPr>
          <a:lstStyle/>
          <a:p>
            <a:r>
              <a:rPr kumimoji="1" lang="en-US" altLang="ja-JP" sz="1400" dirty="0" smtClean="0">
                <a:latin typeface="Symbol" panose="05050102010706020507" pitchFamily="18" charset="2"/>
              </a:rPr>
              <a:t>q</a:t>
            </a:r>
            <a:r>
              <a:rPr lang="en-US" altLang="ja-JP" sz="1400" baseline="-25000" dirty="0" smtClean="0"/>
              <a:t>i+1</a:t>
            </a:r>
            <a:endParaRPr kumimoji="1" lang="ja-JP" altLang="en-US" sz="1400" baseline="-25000" dirty="0"/>
          </a:p>
        </p:txBody>
      </p:sp>
      <p:sp>
        <p:nvSpPr>
          <p:cNvPr id="100" name="テキスト ボックス 99"/>
          <p:cNvSpPr txBox="1"/>
          <p:nvPr/>
        </p:nvSpPr>
        <p:spPr>
          <a:xfrm>
            <a:off x="4042578" y="2760799"/>
            <a:ext cx="629799" cy="400110"/>
          </a:xfrm>
          <a:prstGeom prst="rect">
            <a:avLst/>
          </a:prstGeom>
          <a:noFill/>
        </p:spPr>
        <p:txBody>
          <a:bodyPr wrap="square" rtlCol="0">
            <a:spAutoFit/>
          </a:bodyPr>
          <a:lstStyle/>
          <a:p>
            <a:r>
              <a:rPr kumimoji="1" lang="en-US" altLang="ja-JP" sz="2000" dirty="0" err="1" smtClean="0">
                <a:latin typeface="Symbol" panose="05050102010706020507" pitchFamily="18" charset="2"/>
              </a:rPr>
              <a:t>Dq</a:t>
            </a:r>
            <a:r>
              <a:rPr lang="en-US" altLang="ja-JP" sz="2000" baseline="-25000" dirty="0" err="1" smtClean="0"/>
              <a:t>i</a:t>
            </a:r>
            <a:endParaRPr kumimoji="1" lang="ja-JP" altLang="en-US" sz="2000" baseline="-25000" dirty="0"/>
          </a:p>
        </p:txBody>
      </p:sp>
      <p:sp>
        <p:nvSpPr>
          <p:cNvPr id="101" name="テキスト ボックス 100"/>
          <p:cNvSpPr txBox="1"/>
          <p:nvPr/>
        </p:nvSpPr>
        <p:spPr>
          <a:xfrm>
            <a:off x="1344239" y="3531326"/>
            <a:ext cx="770293" cy="1200329"/>
          </a:xfrm>
          <a:prstGeom prst="rect">
            <a:avLst/>
          </a:prstGeom>
          <a:noFill/>
        </p:spPr>
        <p:txBody>
          <a:bodyPr wrap="square" rtlCol="0">
            <a:spAutoFit/>
          </a:bodyPr>
          <a:lstStyle/>
          <a:p>
            <a:r>
              <a:rPr kumimoji="1" lang="en-US" altLang="ja-JP" dirty="0" smtClean="0"/>
              <a:t>Lead</a:t>
            </a:r>
            <a:br>
              <a:rPr kumimoji="1" lang="en-US" altLang="ja-JP" dirty="0" smtClean="0"/>
            </a:br>
            <a:r>
              <a:rPr kumimoji="1" lang="en-US" altLang="ja-JP" dirty="0" smtClean="0"/>
              <a:t>plates</a:t>
            </a:r>
          </a:p>
          <a:p>
            <a:r>
              <a:rPr lang="en-US" altLang="ja-JP" dirty="0" smtClean="0"/>
              <a:t>1mm-</a:t>
            </a:r>
            <a:br>
              <a:rPr lang="en-US" altLang="ja-JP" dirty="0" smtClean="0"/>
            </a:br>
            <a:r>
              <a:rPr lang="en-US" altLang="ja-JP" dirty="0" smtClean="0"/>
              <a:t>thick</a:t>
            </a:r>
            <a:endParaRPr kumimoji="1" lang="ja-JP" altLang="en-US" dirty="0"/>
          </a:p>
        </p:txBody>
      </p:sp>
      <p:sp>
        <p:nvSpPr>
          <p:cNvPr id="2" name="タイトル 1"/>
          <p:cNvSpPr>
            <a:spLocks noGrp="1"/>
          </p:cNvSpPr>
          <p:nvPr>
            <p:ph type="title"/>
          </p:nvPr>
        </p:nvSpPr>
        <p:spPr>
          <a:xfrm>
            <a:off x="628650" y="78827"/>
            <a:ext cx="7886700" cy="918179"/>
          </a:xfrm>
        </p:spPr>
        <p:txBody>
          <a:bodyPr>
            <a:normAutofit fontScale="90000"/>
          </a:bodyPr>
          <a:lstStyle/>
          <a:p>
            <a:r>
              <a:rPr kumimoji="1" lang="en-US" altLang="ja-JP" dirty="0" smtClean="0">
                <a:solidFill>
                  <a:srgbClr val="00B0F0"/>
                </a:solidFill>
              </a:rPr>
              <a:t>Internal structure:</a:t>
            </a:r>
            <a:br>
              <a:rPr kumimoji="1" lang="en-US" altLang="ja-JP" dirty="0" smtClean="0">
                <a:solidFill>
                  <a:srgbClr val="00B0F0"/>
                </a:solidFill>
              </a:rPr>
            </a:br>
            <a:r>
              <a:rPr kumimoji="1" lang="en-US" altLang="ja-JP" dirty="0" smtClean="0">
                <a:solidFill>
                  <a:srgbClr val="00B0F0"/>
                </a:solidFill>
              </a:rPr>
              <a:t>Emulsion Cloud Chamber(ECC)</a:t>
            </a:r>
            <a:endParaRPr kumimoji="1" lang="ja-JP" altLang="en-US" dirty="0">
              <a:solidFill>
                <a:srgbClr val="00B0F0"/>
              </a:solidFill>
            </a:endParaRPr>
          </a:p>
        </p:txBody>
      </p:sp>
      <p:pic>
        <p:nvPicPr>
          <p:cNvPr id="102" name="コンテンツ プレースホルダ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35607" y="1798452"/>
            <a:ext cx="2774018" cy="3552147"/>
          </a:xfrm>
          <a:prstGeom prst="rect">
            <a:avLst/>
          </a:prstGeom>
        </p:spPr>
      </p:pic>
    </p:spTree>
    <p:extLst>
      <p:ext uri="{BB962C8B-B14F-4D97-AF65-F5344CB8AC3E}">
        <p14:creationId xmlns:p14="http://schemas.microsoft.com/office/powerpoint/2010/main" val="3863915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8366060" cy="1325563"/>
          </a:xfrm>
        </p:spPr>
        <p:txBody>
          <a:bodyPr>
            <a:normAutofit fontScale="90000"/>
          </a:bodyPr>
          <a:lstStyle/>
          <a:p>
            <a:r>
              <a:rPr kumimoji="1" lang="en-US" altLang="ja-JP" dirty="0" smtClean="0">
                <a:solidFill>
                  <a:srgbClr val="00B0F0"/>
                </a:solidFill>
              </a:rPr>
              <a:t>Estimation of the detectable width and depth of the crushing fault plane by simulation</a:t>
            </a:r>
            <a:endParaRPr kumimoji="1" lang="ja-JP" altLang="en-US" dirty="0">
              <a:solidFill>
                <a:srgbClr val="00B0F0"/>
              </a:solidFill>
            </a:endParaRPr>
          </a:p>
        </p:txBody>
      </p:sp>
      <p:sp>
        <p:nvSpPr>
          <p:cNvPr id="3" name="コンテンツ プレースホルダー 2"/>
          <p:cNvSpPr>
            <a:spLocks noGrp="1"/>
          </p:cNvSpPr>
          <p:nvPr>
            <p:ph idx="1"/>
          </p:nvPr>
        </p:nvSpPr>
        <p:spPr/>
        <p:txBody>
          <a:bodyPr>
            <a:normAutofit/>
          </a:bodyPr>
          <a:lstStyle/>
          <a:p>
            <a:r>
              <a:rPr kumimoji="1" lang="en-US" altLang="ja-JP" dirty="0" smtClean="0"/>
              <a:t>Effective area : 0.19m2</a:t>
            </a:r>
          </a:p>
          <a:p>
            <a:r>
              <a:rPr lang="en-US" altLang="ja-JP" dirty="0" smtClean="0"/>
              <a:t>Exposure time : 106 days</a:t>
            </a:r>
          </a:p>
          <a:p>
            <a:r>
              <a:rPr kumimoji="1" lang="en-US" altLang="ja-JP" dirty="0" smtClean="0"/>
              <a:t>The rock density around the fault </a:t>
            </a:r>
            <a:r>
              <a:rPr lang="en-US" altLang="ja-JP" dirty="0" smtClean="0"/>
              <a:t>plane is uniform and assumed to be 2.30g/cm3, while in the crushing plane it is 1.84g/cm3 which means that the porosity of the crushing zone is 20%</a:t>
            </a:r>
          </a:p>
          <a:p>
            <a:r>
              <a:rPr lang="en-US" altLang="ja-JP" dirty="0" smtClean="0"/>
              <a:t>Muon flux by Honda et al. 2004</a:t>
            </a: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27</a:t>
            </a:fld>
            <a:endParaRPr kumimoji="1" lang="ja-JP" altLang="en-US"/>
          </a:p>
        </p:txBody>
      </p:sp>
    </p:spTree>
    <p:extLst>
      <p:ext uri="{BB962C8B-B14F-4D97-AF65-F5344CB8AC3E}">
        <p14:creationId xmlns:p14="http://schemas.microsoft.com/office/powerpoint/2010/main" val="2770510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5669" y="72569"/>
            <a:ext cx="7886700" cy="1325563"/>
          </a:xfrm>
        </p:spPr>
        <p:txBody>
          <a:bodyPr>
            <a:normAutofit/>
          </a:bodyPr>
          <a:lstStyle/>
          <a:p>
            <a:r>
              <a:rPr kumimoji="1" lang="en-US" altLang="ja-JP" dirty="0" smtClean="0">
                <a:solidFill>
                  <a:srgbClr val="00B0F0"/>
                </a:solidFill>
              </a:rPr>
              <a:t>Relationship between fault width, solid angle, and muon statistics</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28</a:t>
            </a:fld>
            <a:endParaRPr kumimoji="1" lang="ja-JP" altLang="en-US"/>
          </a:p>
        </p:txBody>
      </p:sp>
      <p:sp>
        <p:nvSpPr>
          <p:cNvPr id="5" name="正方形/長方形 4"/>
          <p:cNvSpPr/>
          <p:nvPr/>
        </p:nvSpPr>
        <p:spPr>
          <a:xfrm>
            <a:off x="425669" y="2814145"/>
            <a:ext cx="3160986" cy="200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684986" y="2814144"/>
            <a:ext cx="3160986" cy="2002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639614" y="2814144"/>
            <a:ext cx="709448" cy="20022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885089" y="1798843"/>
            <a:ext cx="2498834" cy="369332"/>
          </a:xfrm>
          <a:prstGeom prst="rect">
            <a:avLst/>
          </a:prstGeom>
          <a:noFill/>
        </p:spPr>
        <p:txBody>
          <a:bodyPr wrap="square" rtlCol="0">
            <a:spAutoFit/>
          </a:bodyPr>
          <a:lstStyle/>
          <a:p>
            <a:pPr algn="ctr"/>
            <a:r>
              <a:rPr kumimoji="1" lang="en-US" altLang="ja-JP" dirty="0" smtClean="0"/>
              <a:t>TOP VIEW</a:t>
            </a:r>
            <a:endParaRPr kumimoji="1" lang="ja-JP" altLang="en-US" dirty="0"/>
          </a:p>
        </p:txBody>
      </p:sp>
      <p:sp>
        <p:nvSpPr>
          <p:cNvPr id="11" name="正方形/長方形 10"/>
          <p:cNvSpPr/>
          <p:nvPr/>
        </p:nvSpPr>
        <p:spPr>
          <a:xfrm>
            <a:off x="6148552" y="2814144"/>
            <a:ext cx="219403" cy="20022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994338" y="6356351"/>
            <a:ext cx="118241" cy="94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3595195" y="6218980"/>
            <a:ext cx="1418896" cy="369332"/>
          </a:xfrm>
          <a:prstGeom prst="rect">
            <a:avLst/>
          </a:prstGeom>
          <a:noFill/>
        </p:spPr>
        <p:txBody>
          <a:bodyPr wrap="square" rtlCol="0">
            <a:spAutoFit/>
          </a:bodyPr>
          <a:lstStyle/>
          <a:p>
            <a:r>
              <a:rPr kumimoji="1" lang="en-US" altLang="ja-JP" dirty="0" smtClean="0"/>
              <a:t>detector</a:t>
            </a:r>
            <a:endParaRPr kumimoji="1" lang="ja-JP" altLang="en-US" dirty="0"/>
          </a:p>
        </p:txBody>
      </p:sp>
      <p:cxnSp>
        <p:nvCxnSpPr>
          <p:cNvPr id="15" name="直線矢印コネクタ 14"/>
          <p:cNvCxnSpPr/>
          <p:nvPr/>
        </p:nvCxnSpPr>
        <p:spPr>
          <a:xfrm flipV="1">
            <a:off x="926224" y="4816366"/>
            <a:ext cx="713390" cy="354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70945" y="5155324"/>
            <a:ext cx="1805152" cy="369332"/>
          </a:xfrm>
          <a:prstGeom prst="rect">
            <a:avLst/>
          </a:prstGeom>
          <a:noFill/>
        </p:spPr>
        <p:txBody>
          <a:bodyPr wrap="square" rtlCol="0">
            <a:spAutoFit/>
          </a:bodyPr>
          <a:lstStyle/>
          <a:p>
            <a:r>
              <a:rPr kumimoji="1" lang="en-US" altLang="ja-JP" dirty="0" smtClean="0"/>
              <a:t>Low density zone</a:t>
            </a:r>
            <a:endParaRPr kumimoji="1" lang="ja-JP" altLang="en-US" dirty="0"/>
          </a:p>
        </p:txBody>
      </p:sp>
      <p:cxnSp>
        <p:nvCxnSpPr>
          <p:cNvPr id="21" name="直線コネクタ 20"/>
          <p:cNvCxnSpPr>
            <a:stCxn id="12" idx="0"/>
          </p:cNvCxnSpPr>
          <p:nvPr/>
        </p:nvCxnSpPr>
        <p:spPr>
          <a:xfrm flipH="1" flipV="1">
            <a:off x="1529255" y="1899745"/>
            <a:ext cx="524204" cy="44566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0"/>
          </p:cNvCxnSpPr>
          <p:nvPr/>
        </p:nvCxnSpPr>
        <p:spPr>
          <a:xfrm flipV="1">
            <a:off x="2053459" y="1983509"/>
            <a:ext cx="346183" cy="4372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6206358" y="6356350"/>
            <a:ext cx="118241" cy="9459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p:nvPr/>
        </p:nvCxnSpPr>
        <p:spPr>
          <a:xfrm>
            <a:off x="4572000" y="6450943"/>
            <a:ext cx="15010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13" idx="1"/>
          </p:cNvCxnSpPr>
          <p:nvPr/>
        </p:nvCxnSpPr>
        <p:spPr>
          <a:xfrm flipH="1">
            <a:off x="2399642" y="6403646"/>
            <a:ext cx="11955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endCxn id="24" idx="0"/>
          </p:cNvCxnSpPr>
          <p:nvPr/>
        </p:nvCxnSpPr>
        <p:spPr>
          <a:xfrm>
            <a:off x="6112422" y="1690689"/>
            <a:ext cx="153057" cy="4665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24" idx="0"/>
          </p:cNvCxnSpPr>
          <p:nvPr/>
        </p:nvCxnSpPr>
        <p:spPr>
          <a:xfrm flipV="1">
            <a:off x="6265479" y="1568669"/>
            <a:ext cx="127438" cy="4787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1589034" y="1899745"/>
            <a:ext cx="103788" cy="7961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1704647" y="1998857"/>
            <a:ext cx="96564" cy="799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87263" y="1982449"/>
            <a:ext cx="38758" cy="737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2286658" y="1899744"/>
            <a:ext cx="75868" cy="9143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flipH="1">
            <a:off x="2215056" y="1813450"/>
            <a:ext cx="97386" cy="9853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177857" y="1808931"/>
            <a:ext cx="69632" cy="9106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2079078" y="1808931"/>
            <a:ext cx="51566" cy="7961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2006162" y="1888916"/>
            <a:ext cx="27427" cy="8779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148552" y="1690689"/>
            <a:ext cx="26685" cy="1005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6324600" y="1690689"/>
            <a:ext cx="31120" cy="10525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6265478" y="1899744"/>
            <a:ext cx="0" cy="8198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1346350" y="1444859"/>
            <a:ext cx="1159342" cy="461665"/>
          </a:xfrm>
          <a:prstGeom prst="rect">
            <a:avLst/>
          </a:prstGeom>
          <a:noFill/>
        </p:spPr>
        <p:txBody>
          <a:bodyPr wrap="square" rtlCol="0">
            <a:spAutoFit/>
          </a:bodyPr>
          <a:lstStyle/>
          <a:p>
            <a:r>
              <a:rPr kumimoji="1" lang="en-US" altLang="ja-JP" sz="2400" dirty="0" smtClean="0">
                <a:solidFill>
                  <a:srgbClr val="FF0000"/>
                </a:solidFill>
              </a:rPr>
              <a:t>muons</a:t>
            </a:r>
            <a:endParaRPr kumimoji="1" lang="ja-JP" altLang="en-US" sz="2400" dirty="0">
              <a:solidFill>
                <a:srgbClr val="FF0000"/>
              </a:solidFill>
            </a:endParaRPr>
          </a:p>
        </p:txBody>
      </p:sp>
      <p:sp>
        <p:nvSpPr>
          <p:cNvPr id="62" name="テキスト ボックス 61"/>
          <p:cNvSpPr txBox="1"/>
          <p:nvPr/>
        </p:nvSpPr>
        <p:spPr>
          <a:xfrm>
            <a:off x="5568881" y="1310614"/>
            <a:ext cx="1159342" cy="461665"/>
          </a:xfrm>
          <a:prstGeom prst="rect">
            <a:avLst/>
          </a:prstGeom>
          <a:noFill/>
        </p:spPr>
        <p:txBody>
          <a:bodyPr wrap="square" rtlCol="0">
            <a:spAutoFit/>
          </a:bodyPr>
          <a:lstStyle/>
          <a:p>
            <a:r>
              <a:rPr kumimoji="1" lang="en-US" altLang="ja-JP" sz="2400" dirty="0" smtClean="0">
                <a:solidFill>
                  <a:srgbClr val="FF0000"/>
                </a:solidFill>
              </a:rPr>
              <a:t>muons</a:t>
            </a:r>
            <a:endParaRPr kumimoji="1" lang="ja-JP" altLang="en-US" sz="2400" dirty="0">
              <a:solidFill>
                <a:srgbClr val="FF0000"/>
              </a:solidFill>
            </a:endParaRPr>
          </a:p>
        </p:txBody>
      </p:sp>
      <p:sp>
        <p:nvSpPr>
          <p:cNvPr id="66" name="正方形/長方形 65"/>
          <p:cNvSpPr/>
          <p:nvPr/>
        </p:nvSpPr>
        <p:spPr>
          <a:xfrm>
            <a:off x="926224" y="5300063"/>
            <a:ext cx="7031421" cy="1200329"/>
          </a:xfrm>
          <a:prstGeom prst="rect">
            <a:avLst/>
          </a:prstGeom>
          <a:solidFill>
            <a:schemeClr val="bg1"/>
          </a:solidFill>
        </p:spPr>
        <p:txBody>
          <a:bodyPr wrap="square">
            <a:spAutoFit/>
          </a:bodyPr>
          <a:lstStyle/>
          <a:p>
            <a:r>
              <a:rPr lang="en-US" altLang="ja-JP" sz="2400" dirty="0"/>
              <a:t>※ typically fault width </a:t>
            </a:r>
            <a:r>
              <a:rPr lang="ja-JP" altLang="en-US" sz="2400" dirty="0"/>
              <a:t>↓ </a:t>
            </a:r>
            <a:r>
              <a:rPr lang="en-US" altLang="ja-JP" sz="2400" dirty="0"/>
              <a:t>, solid angle </a:t>
            </a:r>
            <a:r>
              <a:rPr lang="ja-JP" altLang="en-US" sz="2400" dirty="0"/>
              <a:t>↓</a:t>
            </a:r>
            <a:endParaRPr lang="en-US" altLang="ja-JP" sz="2400" dirty="0"/>
          </a:p>
          <a:p>
            <a:r>
              <a:rPr lang="en-US" altLang="ja-JP" sz="2400" dirty="0">
                <a:sym typeface="Wingdings" panose="05000000000000000000" pitchFamily="2" charset="2"/>
              </a:rPr>
              <a:t>     Muon statistics </a:t>
            </a:r>
            <a:r>
              <a:rPr lang="ja-JP" altLang="en-US" sz="2400" dirty="0">
                <a:sym typeface="Wingdings" panose="05000000000000000000" pitchFamily="2" charset="2"/>
              </a:rPr>
              <a:t>↓ </a:t>
            </a:r>
            <a:endParaRPr lang="en-US" altLang="ja-JP" sz="2400" dirty="0">
              <a:sym typeface="Wingdings" panose="05000000000000000000" pitchFamily="2" charset="2"/>
            </a:endParaRPr>
          </a:p>
          <a:p>
            <a:r>
              <a:rPr lang="en-US" altLang="ja-JP" sz="2400" dirty="0">
                <a:sym typeface="Wingdings" panose="05000000000000000000" pitchFamily="2" charset="2"/>
              </a:rPr>
              <a:t>     performance of detection of density anomaly</a:t>
            </a:r>
            <a:r>
              <a:rPr lang="ja-JP" altLang="en-US" sz="2400" dirty="0" smtClean="0">
                <a:sym typeface="Wingdings" panose="05000000000000000000" pitchFamily="2" charset="2"/>
              </a:rPr>
              <a:t>↓</a:t>
            </a:r>
            <a:endParaRPr lang="en-US" altLang="ja-JP" sz="2400" dirty="0"/>
          </a:p>
        </p:txBody>
      </p:sp>
    </p:spTree>
    <p:extLst>
      <p:ext uri="{BB962C8B-B14F-4D97-AF65-F5344CB8AC3E}">
        <p14:creationId xmlns:p14="http://schemas.microsoft.com/office/powerpoint/2010/main" val="394741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29</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902"/>
            <a:ext cx="9144000" cy="4303059"/>
          </a:xfrm>
          <a:prstGeom prst="rect">
            <a:avLst/>
          </a:prstGeom>
        </p:spPr>
      </p:pic>
      <p:sp>
        <p:nvSpPr>
          <p:cNvPr id="7" name="テキスト ボックス 6"/>
          <p:cNvSpPr txBox="1"/>
          <p:nvPr/>
        </p:nvSpPr>
        <p:spPr>
          <a:xfrm>
            <a:off x="236483" y="-74229"/>
            <a:ext cx="2333296" cy="584775"/>
          </a:xfrm>
          <a:prstGeom prst="rect">
            <a:avLst/>
          </a:prstGeom>
          <a:noFill/>
        </p:spPr>
        <p:txBody>
          <a:bodyPr wrap="square" rtlCol="0">
            <a:spAutoFit/>
          </a:bodyPr>
          <a:lstStyle/>
          <a:p>
            <a:r>
              <a:rPr kumimoji="1" lang="en-US" altLang="ja-JP" sz="3200" dirty="0" smtClean="0"/>
              <a:t>North</a:t>
            </a:r>
            <a:endParaRPr kumimoji="1" lang="ja-JP" altLang="en-US" sz="3200" dirty="0"/>
          </a:p>
        </p:txBody>
      </p:sp>
      <p:sp>
        <p:nvSpPr>
          <p:cNvPr id="8" name="テキスト ボックス 7"/>
          <p:cNvSpPr txBox="1"/>
          <p:nvPr/>
        </p:nvSpPr>
        <p:spPr>
          <a:xfrm>
            <a:off x="7278414" y="-74229"/>
            <a:ext cx="2333296" cy="584775"/>
          </a:xfrm>
          <a:prstGeom prst="rect">
            <a:avLst/>
          </a:prstGeom>
          <a:noFill/>
        </p:spPr>
        <p:txBody>
          <a:bodyPr wrap="square" rtlCol="0">
            <a:spAutoFit/>
          </a:bodyPr>
          <a:lstStyle/>
          <a:p>
            <a:pPr algn="ctr"/>
            <a:r>
              <a:rPr kumimoji="1" lang="en-US" altLang="ja-JP" sz="3200" dirty="0" smtClean="0"/>
              <a:t>South</a:t>
            </a:r>
            <a:endParaRPr kumimoji="1" lang="ja-JP" altLang="en-US" sz="3200" dirty="0"/>
          </a:p>
        </p:txBody>
      </p:sp>
      <p:sp>
        <p:nvSpPr>
          <p:cNvPr id="9" name="正方形/長方形 8"/>
          <p:cNvSpPr/>
          <p:nvPr/>
        </p:nvSpPr>
        <p:spPr>
          <a:xfrm>
            <a:off x="730466" y="5645382"/>
            <a:ext cx="7784884" cy="1200329"/>
          </a:xfrm>
          <a:prstGeom prst="rect">
            <a:avLst/>
          </a:prstGeom>
        </p:spPr>
        <p:txBody>
          <a:bodyPr wrap="square">
            <a:spAutoFit/>
          </a:bodyPr>
          <a:lstStyle/>
          <a:p>
            <a:r>
              <a:rPr lang="en-US" altLang="ja-JP" sz="2400" dirty="0"/>
              <a:t>※ </a:t>
            </a:r>
            <a:r>
              <a:rPr lang="en-US" altLang="ja-JP" sz="2400" dirty="0" smtClean="0"/>
              <a:t>We want to see deeper part, muon path in the rock </a:t>
            </a:r>
            <a:r>
              <a:rPr lang="ja-JP" altLang="en-US" sz="2400" dirty="0" smtClean="0"/>
              <a:t>↑</a:t>
            </a:r>
            <a:endParaRPr lang="en-US" altLang="ja-JP" sz="2400" dirty="0"/>
          </a:p>
          <a:p>
            <a:r>
              <a:rPr lang="en-US" altLang="ja-JP" sz="2400" dirty="0">
                <a:sym typeface="Wingdings" panose="05000000000000000000" pitchFamily="2" charset="2"/>
              </a:rPr>
              <a:t>     </a:t>
            </a:r>
            <a:r>
              <a:rPr lang="en-US" altLang="ja-JP" sz="2400" dirty="0" smtClean="0">
                <a:sym typeface="Wingdings" panose="05000000000000000000" pitchFamily="2" charset="2"/>
              </a:rPr>
              <a:t>muon attenuation </a:t>
            </a:r>
            <a:r>
              <a:rPr lang="ja-JP" altLang="en-US" sz="2400" dirty="0" smtClean="0">
                <a:sym typeface="Wingdings" panose="05000000000000000000" pitchFamily="2" charset="2"/>
              </a:rPr>
              <a:t>↑</a:t>
            </a:r>
            <a:r>
              <a:rPr lang="en-US" altLang="ja-JP" sz="2400" dirty="0" smtClean="0">
                <a:sym typeface="Wingdings" panose="05000000000000000000" pitchFamily="2" charset="2"/>
              </a:rPr>
              <a:t>,</a:t>
            </a:r>
            <a:r>
              <a:rPr lang="ja-JP" altLang="en-US" sz="2400" dirty="0" smtClean="0">
                <a:sym typeface="Wingdings" panose="05000000000000000000" pitchFamily="2" charset="2"/>
              </a:rPr>
              <a:t> </a:t>
            </a:r>
            <a:r>
              <a:rPr lang="en-US" altLang="ja-JP" sz="2400" dirty="0" smtClean="0">
                <a:sym typeface="Wingdings" panose="05000000000000000000" pitchFamily="2" charset="2"/>
              </a:rPr>
              <a:t>muon statistics</a:t>
            </a:r>
            <a:r>
              <a:rPr lang="ja-JP" altLang="en-US" sz="2400" dirty="0" smtClean="0">
                <a:sym typeface="Wingdings" panose="05000000000000000000" pitchFamily="2" charset="2"/>
              </a:rPr>
              <a:t>↓</a:t>
            </a:r>
            <a:endParaRPr lang="en-US" altLang="ja-JP" sz="2400" dirty="0">
              <a:sym typeface="Wingdings" panose="05000000000000000000" pitchFamily="2" charset="2"/>
            </a:endParaRPr>
          </a:p>
          <a:p>
            <a:r>
              <a:rPr lang="en-US" altLang="ja-JP" sz="2400" dirty="0">
                <a:sym typeface="Wingdings" panose="05000000000000000000" pitchFamily="2" charset="2"/>
              </a:rPr>
              <a:t>     </a:t>
            </a:r>
            <a:r>
              <a:rPr lang="en-US" altLang="ja-JP" sz="2400" dirty="0" smtClean="0">
                <a:sym typeface="Wingdings" panose="05000000000000000000" pitchFamily="2" charset="2"/>
              </a:rPr>
              <a:t> performance </a:t>
            </a:r>
            <a:r>
              <a:rPr lang="en-US" altLang="ja-JP" sz="2400" dirty="0">
                <a:sym typeface="Wingdings" panose="05000000000000000000" pitchFamily="2" charset="2"/>
              </a:rPr>
              <a:t>of detection of density anomaly</a:t>
            </a:r>
            <a:r>
              <a:rPr lang="ja-JP" altLang="en-US" sz="2400" dirty="0">
                <a:sym typeface="Wingdings" panose="05000000000000000000" pitchFamily="2" charset="2"/>
              </a:rPr>
              <a:t>↓</a:t>
            </a:r>
            <a:endParaRPr lang="en-US" altLang="ja-JP" sz="2400" dirty="0"/>
          </a:p>
        </p:txBody>
      </p:sp>
      <p:sp>
        <p:nvSpPr>
          <p:cNvPr id="10" name="正方形/長方形 9"/>
          <p:cNvSpPr/>
          <p:nvPr/>
        </p:nvSpPr>
        <p:spPr>
          <a:xfrm>
            <a:off x="833439" y="4550007"/>
            <a:ext cx="7031421" cy="1200329"/>
          </a:xfrm>
          <a:prstGeom prst="rect">
            <a:avLst/>
          </a:prstGeom>
        </p:spPr>
        <p:txBody>
          <a:bodyPr wrap="square">
            <a:spAutoFit/>
          </a:bodyPr>
          <a:lstStyle/>
          <a:p>
            <a:r>
              <a:rPr lang="en-US" altLang="ja-JP" sz="2400" dirty="0"/>
              <a:t>※ typically fault width </a:t>
            </a:r>
            <a:r>
              <a:rPr lang="ja-JP" altLang="en-US" sz="2400" dirty="0"/>
              <a:t>↓ </a:t>
            </a:r>
            <a:r>
              <a:rPr lang="en-US" altLang="ja-JP" sz="2400" dirty="0"/>
              <a:t>, solid angle </a:t>
            </a:r>
            <a:r>
              <a:rPr lang="ja-JP" altLang="en-US" sz="2400" dirty="0"/>
              <a:t>↓</a:t>
            </a:r>
            <a:endParaRPr lang="en-US" altLang="ja-JP" sz="2400" dirty="0"/>
          </a:p>
          <a:p>
            <a:r>
              <a:rPr lang="en-US" altLang="ja-JP" sz="2400" dirty="0">
                <a:sym typeface="Wingdings" panose="05000000000000000000" pitchFamily="2" charset="2"/>
              </a:rPr>
              <a:t>     Muon statistics </a:t>
            </a:r>
            <a:r>
              <a:rPr lang="ja-JP" altLang="en-US" sz="2400" dirty="0">
                <a:sym typeface="Wingdings" panose="05000000000000000000" pitchFamily="2" charset="2"/>
              </a:rPr>
              <a:t>↓ </a:t>
            </a:r>
            <a:endParaRPr lang="en-US" altLang="ja-JP" sz="2400" dirty="0">
              <a:sym typeface="Wingdings" panose="05000000000000000000" pitchFamily="2" charset="2"/>
            </a:endParaRPr>
          </a:p>
          <a:p>
            <a:r>
              <a:rPr lang="en-US" altLang="ja-JP" sz="2400" dirty="0">
                <a:sym typeface="Wingdings" panose="05000000000000000000" pitchFamily="2" charset="2"/>
              </a:rPr>
              <a:t>     performance of detection of density anomaly</a:t>
            </a:r>
            <a:r>
              <a:rPr lang="ja-JP" altLang="en-US" sz="2400" smtClean="0">
                <a:sym typeface="Wingdings" panose="05000000000000000000" pitchFamily="2" charset="2"/>
              </a:rPr>
              <a:t>↓</a:t>
            </a:r>
            <a:endParaRPr lang="en-US" altLang="ja-JP" sz="2400" dirty="0"/>
          </a:p>
        </p:txBody>
      </p:sp>
    </p:spTree>
    <p:extLst>
      <p:ext uri="{BB962C8B-B14F-4D97-AF65-F5344CB8AC3E}">
        <p14:creationId xmlns:p14="http://schemas.microsoft.com/office/powerpoint/2010/main" val="1379336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7DD5A05-DE3F-4A68-8D98-E4A81B262351}" type="slidenum">
              <a:rPr kumimoji="1" lang="ja-JP" altLang="en-US" smtClean="0"/>
              <a:t>3</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050"/>
            <a:ext cx="9144000" cy="3285998"/>
          </a:xfrm>
          <a:prstGeom prst="rect">
            <a:avLst/>
          </a:prstGeom>
        </p:spPr>
      </p:pic>
      <p:sp>
        <p:nvSpPr>
          <p:cNvPr id="4" name="テキスト ボックス 3"/>
          <p:cNvSpPr txBox="1"/>
          <p:nvPr/>
        </p:nvSpPr>
        <p:spPr>
          <a:xfrm>
            <a:off x="394138" y="83976"/>
            <a:ext cx="8647385" cy="1446550"/>
          </a:xfrm>
          <a:prstGeom prst="rect">
            <a:avLst/>
          </a:prstGeom>
          <a:noFill/>
        </p:spPr>
        <p:txBody>
          <a:bodyPr wrap="square" rtlCol="0">
            <a:spAutoFit/>
          </a:bodyPr>
          <a:lstStyle/>
          <a:p>
            <a:pPr algn="ctr"/>
            <a:r>
              <a:rPr kumimoji="1" lang="en-US" altLang="ja-JP" sz="4400" dirty="0" smtClean="0">
                <a:solidFill>
                  <a:srgbClr val="00B0F0"/>
                </a:solidFill>
              </a:rPr>
              <a:t>Landslide by large-scale mountain collapse is ordinary for volcanoes</a:t>
            </a:r>
            <a:endParaRPr kumimoji="1" lang="ja-JP" altLang="en-US" sz="4400" dirty="0">
              <a:solidFill>
                <a:srgbClr val="00B0F0"/>
              </a:solidFill>
            </a:endParaRPr>
          </a:p>
        </p:txBody>
      </p:sp>
    </p:spTree>
    <p:extLst>
      <p:ext uri="{BB962C8B-B14F-4D97-AF65-F5344CB8AC3E}">
        <p14:creationId xmlns:p14="http://schemas.microsoft.com/office/powerpoint/2010/main" val="9145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710" y="160174"/>
            <a:ext cx="9057290" cy="1325563"/>
          </a:xfrm>
        </p:spPr>
        <p:txBody>
          <a:bodyPr>
            <a:normAutofit fontScale="90000"/>
          </a:bodyPr>
          <a:lstStyle/>
          <a:p>
            <a:r>
              <a:rPr kumimoji="1" lang="en-US" altLang="ja-JP" dirty="0" smtClean="0">
                <a:solidFill>
                  <a:srgbClr val="00B0F0"/>
                </a:solidFill>
              </a:rPr>
              <a:t>Relationship between the detectable width and depth of the crushing fault plane</a:t>
            </a:r>
            <a:endParaRPr kumimoji="1" lang="ja-JP" altLang="en-US" dirty="0">
              <a:solidFill>
                <a:srgbClr val="00B0F0"/>
              </a:solidFill>
            </a:endParaRPr>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30</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238" y="1615929"/>
            <a:ext cx="7255717" cy="5105547"/>
          </a:xfrm>
          <a:prstGeom prst="rect">
            <a:avLst/>
          </a:prstGeom>
        </p:spPr>
      </p:pic>
    </p:spTree>
    <p:extLst>
      <p:ext uri="{BB962C8B-B14F-4D97-AF65-F5344CB8AC3E}">
        <p14:creationId xmlns:p14="http://schemas.microsoft.com/office/powerpoint/2010/main" val="4047007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normAutofit/>
          </a:bodyPr>
          <a:lstStyle/>
          <a:p>
            <a:r>
              <a:rPr kumimoji="1" lang="en-US" altLang="ja-JP" sz="5400" dirty="0" smtClean="0">
                <a:solidFill>
                  <a:srgbClr val="00B0F0"/>
                </a:solidFill>
              </a:rPr>
              <a:t>Summary</a:t>
            </a:r>
            <a:endParaRPr kumimoji="1" lang="ja-JP" altLang="en-US" sz="5400" dirty="0">
              <a:solidFill>
                <a:srgbClr val="00B0F0"/>
              </a:solidFill>
            </a:endParaRPr>
          </a:p>
        </p:txBody>
      </p:sp>
      <p:sp>
        <p:nvSpPr>
          <p:cNvPr id="3" name="コンテンツ プレースホルダー 2"/>
          <p:cNvSpPr>
            <a:spLocks noGrp="1"/>
          </p:cNvSpPr>
          <p:nvPr>
            <p:ph idx="1"/>
          </p:nvPr>
        </p:nvSpPr>
        <p:spPr>
          <a:xfrm>
            <a:off x="628649" y="1325562"/>
            <a:ext cx="8086725" cy="5170487"/>
          </a:xfrm>
        </p:spPr>
        <p:txBody>
          <a:bodyPr>
            <a:normAutofit fontScale="92500"/>
          </a:bodyPr>
          <a:lstStyle/>
          <a:p>
            <a:r>
              <a:rPr kumimoji="1" lang="en-US" altLang="ja-JP" dirty="0" smtClean="0"/>
              <a:t>Muography with nuclear emulsion detector is one </a:t>
            </a:r>
            <a:r>
              <a:rPr lang="en-US" altLang="ja-JP" dirty="0" smtClean="0"/>
              <a:t>of best tools to see “1949 fault” because 1) sensitivity for density anomaly, 2) linearity , 3) high spatial resolution</a:t>
            </a:r>
            <a:endParaRPr kumimoji="1" lang="en-US" altLang="ja-JP" dirty="0"/>
          </a:p>
          <a:p>
            <a:r>
              <a:rPr lang="en-US" altLang="ja-JP" dirty="0" smtClean="0"/>
              <a:t>The 0.19m2 emulsion film detector placed to search 1949 fault at the end of this January, for 106days. All films are under analysis.</a:t>
            </a:r>
          </a:p>
          <a:p>
            <a:r>
              <a:rPr lang="en-US" altLang="ja-JP" dirty="0" smtClean="0"/>
              <a:t>By simulation, we can detect </a:t>
            </a:r>
            <a:br>
              <a:rPr lang="en-US" altLang="ja-JP" dirty="0" smtClean="0"/>
            </a:br>
            <a:r>
              <a:rPr lang="en-US" altLang="ja-JP" dirty="0" smtClean="0"/>
              <a:t>2m-width @ 10m depth, </a:t>
            </a:r>
            <a:br>
              <a:rPr lang="en-US" altLang="ja-JP" dirty="0" smtClean="0"/>
            </a:br>
            <a:r>
              <a:rPr lang="en-US" altLang="ja-JP" dirty="0" smtClean="0"/>
              <a:t>4m-width @ 22m depth from ground surface</a:t>
            </a:r>
            <a:br>
              <a:rPr lang="en-US" altLang="ja-JP" dirty="0" smtClean="0"/>
            </a:br>
            <a:r>
              <a:rPr lang="en-US" altLang="ja-JP" dirty="0" smtClean="0"/>
              <a:t>if we assume very simple model case.</a:t>
            </a:r>
          </a:p>
          <a:p>
            <a:r>
              <a:rPr lang="en-US" altLang="ja-JP" dirty="0"/>
              <a:t>All emulsion films </a:t>
            </a:r>
            <a:r>
              <a:rPr lang="en-US" altLang="ja-JP" dirty="0" smtClean="0"/>
              <a:t>were already </a:t>
            </a:r>
            <a:r>
              <a:rPr lang="en-US" altLang="ja-JP" dirty="0"/>
              <a:t>removed and </a:t>
            </a:r>
            <a:r>
              <a:rPr lang="en-US" altLang="ja-JP" dirty="0" smtClean="0"/>
              <a:t>developed. Now </a:t>
            </a:r>
            <a:r>
              <a:rPr lang="en-US" altLang="ja-JP" dirty="0"/>
              <a:t>under data acquisition in Napoli, Salerno, and Tokyo </a:t>
            </a:r>
            <a:endParaRPr lang="ja-JP" altLang="en-US" dirty="0"/>
          </a:p>
          <a:p>
            <a:endParaRPr kumimoji="1" lang="en-US" altLang="ja-JP" dirty="0"/>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31</a:t>
            </a:fld>
            <a:endParaRPr kumimoji="1" lang="ja-JP" altLang="en-US"/>
          </a:p>
        </p:txBody>
      </p:sp>
    </p:spTree>
    <p:extLst>
      <p:ext uri="{BB962C8B-B14F-4D97-AF65-F5344CB8AC3E}">
        <p14:creationId xmlns:p14="http://schemas.microsoft.com/office/powerpoint/2010/main" val="148699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7DD5A05-DE3F-4A68-8D98-E4A81B262351}" type="slidenum">
              <a:rPr kumimoji="1" lang="ja-JP" altLang="en-US" smtClean="0"/>
              <a:t>32</a:t>
            </a:fld>
            <a:endParaRPr kumimoji="1" lang="ja-JP" altLang="en-US"/>
          </a:p>
        </p:txBody>
      </p:sp>
    </p:spTree>
    <p:extLst>
      <p:ext uri="{BB962C8B-B14F-4D97-AF65-F5344CB8AC3E}">
        <p14:creationId xmlns:p14="http://schemas.microsoft.com/office/powerpoint/2010/main" val="1952390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28" y="121432"/>
            <a:ext cx="7886700" cy="1325563"/>
          </a:xfrm>
        </p:spPr>
        <p:txBody>
          <a:bodyPr>
            <a:normAutofit/>
          </a:bodyPr>
          <a:lstStyle/>
          <a:p>
            <a:r>
              <a:rPr lang="en-US" dirty="0" smtClean="0"/>
              <a:t>Emulsions orientation and numeration</a:t>
            </a:r>
            <a:endParaRPr lang="en-US" dirty="0"/>
          </a:p>
        </p:txBody>
      </p:sp>
      <p:sp>
        <p:nvSpPr>
          <p:cNvPr id="4" name="Date Placeholder 3"/>
          <p:cNvSpPr>
            <a:spLocks noGrp="1"/>
          </p:cNvSpPr>
          <p:nvPr>
            <p:ph type="dt" sz="half" idx="10"/>
          </p:nvPr>
        </p:nvSpPr>
        <p:spPr/>
        <p:txBody>
          <a:bodyPr/>
          <a:lstStyle/>
          <a:p>
            <a:fld id="{A81AC9A3-30F4-45B4-99E6-F042E8C87D20}" type="datetime1">
              <a:rPr lang="en-US" smtClean="0"/>
              <a:pPr/>
              <a:t>11/18/2014</a:t>
            </a:fld>
            <a:endParaRPr lang="en-US"/>
          </a:p>
        </p:txBody>
      </p:sp>
      <p:sp>
        <p:nvSpPr>
          <p:cNvPr id="5" name="Footer Placeholder 4"/>
          <p:cNvSpPr>
            <a:spLocks noGrp="1"/>
          </p:cNvSpPr>
          <p:nvPr>
            <p:ph type="ftr" sz="quarter" idx="11"/>
          </p:nvPr>
        </p:nvSpPr>
        <p:spPr/>
        <p:txBody>
          <a:bodyPr/>
          <a:lstStyle/>
          <a:p>
            <a:r>
              <a:rPr lang="en-US" smtClean="0"/>
              <a:t>La Palma exposure</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grpSp>
        <p:nvGrpSpPr>
          <p:cNvPr id="7" name="Group 6"/>
          <p:cNvGrpSpPr/>
          <p:nvPr/>
        </p:nvGrpSpPr>
        <p:grpSpPr>
          <a:xfrm>
            <a:off x="666198" y="1447800"/>
            <a:ext cx="5757061" cy="1731317"/>
            <a:chOff x="762000" y="1828800"/>
            <a:chExt cx="6781800" cy="2057400"/>
          </a:xfrm>
        </p:grpSpPr>
        <p:grpSp>
          <p:nvGrpSpPr>
            <p:cNvPr id="8" name="Group 7"/>
            <p:cNvGrpSpPr/>
            <p:nvPr/>
          </p:nvGrpSpPr>
          <p:grpSpPr>
            <a:xfrm>
              <a:off x="990600" y="2057400"/>
              <a:ext cx="1219200" cy="1676400"/>
              <a:chOff x="838200" y="1371600"/>
              <a:chExt cx="1219200" cy="1676400"/>
            </a:xfrm>
          </p:grpSpPr>
          <p:sp>
            <p:nvSpPr>
              <p:cNvPr id="31" name="Rectangle 30"/>
              <p:cNvSpPr/>
              <p:nvPr/>
            </p:nvSpPr>
            <p:spPr>
              <a:xfrm>
                <a:off x="838200" y="1371600"/>
                <a:ext cx="1143000"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Or 31"/>
              <p:cNvSpPr/>
              <p:nvPr/>
            </p:nvSpPr>
            <p:spPr>
              <a:xfrm flipH="1" flipV="1">
                <a:off x="1371600" y="2971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Or 32"/>
              <p:cNvSpPr/>
              <p:nvPr/>
            </p:nvSpPr>
            <p:spPr>
              <a:xfrm flipH="1" flipV="1">
                <a:off x="1981200" y="25146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Or 33"/>
              <p:cNvSpPr/>
              <p:nvPr/>
            </p:nvSpPr>
            <p:spPr>
              <a:xfrm flipH="1" flipV="1">
                <a:off x="1981200" y="1828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286000" y="2057400"/>
              <a:ext cx="1219200" cy="1676400"/>
              <a:chOff x="838200" y="1371600"/>
              <a:chExt cx="1219200" cy="1676400"/>
            </a:xfrm>
          </p:grpSpPr>
          <p:sp>
            <p:nvSpPr>
              <p:cNvPr id="27" name="Rectangle 26"/>
              <p:cNvSpPr/>
              <p:nvPr/>
            </p:nvSpPr>
            <p:spPr>
              <a:xfrm>
                <a:off x="838200" y="1371600"/>
                <a:ext cx="1143000"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Or 27"/>
              <p:cNvSpPr/>
              <p:nvPr/>
            </p:nvSpPr>
            <p:spPr>
              <a:xfrm flipH="1" flipV="1">
                <a:off x="1371600" y="2971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Or 28"/>
              <p:cNvSpPr/>
              <p:nvPr/>
            </p:nvSpPr>
            <p:spPr>
              <a:xfrm flipH="1" flipV="1">
                <a:off x="1981200" y="25146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Or 29"/>
              <p:cNvSpPr/>
              <p:nvPr/>
            </p:nvSpPr>
            <p:spPr>
              <a:xfrm flipH="1" flipV="1">
                <a:off x="1981200" y="1828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581400" y="2057400"/>
              <a:ext cx="1219200" cy="1676400"/>
              <a:chOff x="838200" y="1371600"/>
              <a:chExt cx="1219200" cy="1676400"/>
            </a:xfrm>
          </p:grpSpPr>
          <p:sp>
            <p:nvSpPr>
              <p:cNvPr id="23" name="Rectangle 22"/>
              <p:cNvSpPr/>
              <p:nvPr/>
            </p:nvSpPr>
            <p:spPr>
              <a:xfrm>
                <a:off x="838200" y="1371600"/>
                <a:ext cx="1143000"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Or 23"/>
              <p:cNvSpPr/>
              <p:nvPr/>
            </p:nvSpPr>
            <p:spPr>
              <a:xfrm flipH="1" flipV="1">
                <a:off x="1371600" y="2971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Or 24"/>
              <p:cNvSpPr/>
              <p:nvPr/>
            </p:nvSpPr>
            <p:spPr>
              <a:xfrm flipH="1" flipV="1">
                <a:off x="1981200" y="25146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Or 25"/>
              <p:cNvSpPr/>
              <p:nvPr/>
            </p:nvSpPr>
            <p:spPr>
              <a:xfrm flipH="1" flipV="1">
                <a:off x="1981200" y="1828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876800" y="2057400"/>
              <a:ext cx="1219200" cy="1676400"/>
              <a:chOff x="838200" y="1371600"/>
              <a:chExt cx="1219200" cy="1676400"/>
            </a:xfrm>
          </p:grpSpPr>
          <p:sp>
            <p:nvSpPr>
              <p:cNvPr id="19" name="Rectangle 18"/>
              <p:cNvSpPr/>
              <p:nvPr/>
            </p:nvSpPr>
            <p:spPr>
              <a:xfrm>
                <a:off x="838200" y="1371600"/>
                <a:ext cx="1143000"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Or 19"/>
              <p:cNvSpPr/>
              <p:nvPr/>
            </p:nvSpPr>
            <p:spPr>
              <a:xfrm flipH="1" flipV="1">
                <a:off x="1371600" y="2971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Or 20"/>
              <p:cNvSpPr/>
              <p:nvPr/>
            </p:nvSpPr>
            <p:spPr>
              <a:xfrm flipH="1" flipV="1">
                <a:off x="1981200" y="25146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Or 21"/>
              <p:cNvSpPr/>
              <p:nvPr/>
            </p:nvSpPr>
            <p:spPr>
              <a:xfrm flipH="1" flipV="1">
                <a:off x="1981200" y="1828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172200" y="2057400"/>
              <a:ext cx="1219200" cy="1676400"/>
              <a:chOff x="838200" y="1371600"/>
              <a:chExt cx="1219200" cy="1676400"/>
            </a:xfrm>
          </p:grpSpPr>
          <p:sp>
            <p:nvSpPr>
              <p:cNvPr id="15" name="Rectangle 14"/>
              <p:cNvSpPr/>
              <p:nvPr/>
            </p:nvSpPr>
            <p:spPr>
              <a:xfrm>
                <a:off x="838200" y="1371600"/>
                <a:ext cx="1143000" cy="16002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Or 15"/>
              <p:cNvSpPr/>
              <p:nvPr/>
            </p:nvSpPr>
            <p:spPr>
              <a:xfrm flipH="1" flipV="1">
                <a:off x="1371600" y="2971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Or 16"/>
              <p:cNvSpPr/>
              <p:nvPr/>
            </p:nvSpPr>
            <p:spPr>
              <a:xfrm flipH="1" flipV="1">
                <a:off x="1981200" y="25146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Or 17"/>
              <p:cNvSpPr/>
              <p:nvPr/>
            </p:nvSpPr>
            <p:spPr>
              <a:xfrm flipH="1" flipV="1">
                <a:off x="1981200" y="1828800"/>
                <a:ext cx="76200" cy="76200"/>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ame 12"/>
            <p:cNvSpPr/>
            <p:nvPr/>
          </p:nvSpPr>
          <p:spPr>
            <a:xfrm>
              <a:off x="762000" y="1828800"/>
              <a:ext cx="6781800" cy="2057400"/>
            </a:xfrm>
            <a:prstGeom prst="frame">
              <a:avLst>
                <a:gd name="adj1" fmla="val 7469"/>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6" name="Block Arc 35"/>
          <p:cNvSpPr/>
          <p:nvPr/>
        </p:nvSpPr>
        <p:spPr>
          <a:xfrm>
            <a:off x="2057400" y="2846634"/>
            <a:ext cx="279122" cy="277566"/>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a:off x="940078" y="2819400"/>
            <a:ext cx="279122" cy="277566"/>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lock Arc 37"/>
          <p:cNvSpPr/>
          <p:nvPr/>
        </p:nvSpPr>
        <p:spPr>
          <a:xfrm>
            <a:off x="3149878" y="2819400"/>
            <a:ext cx="279122" cy="277566"/>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p:cNvSpPr/>
          <p:nvPr/>
        </p:nvSpPr>
        <p:spPr>
          <a:xfrm>
            <a:off x="4267200" y="2819400"/>
            <a:ext cx="279122" cy="277566"/>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39"/>
          <p:cNvSpPr/>
          <p:nvPr/>
        </p:nvSpPr>
        <p:spPr>
          <a:xfrm>
            <a:off x="5359678" y="2819400"/>
            <a:ext cx="279122" cy="277566"/>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860256" y="2667000"/>
            <a:ext cx="79822" cy="194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981200" y="2624640"/>
            <a:ext cx="79822" cy="194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048000" y="2667000"/>
            <a:ext cx="79822" cy="194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187378" y="2667000"/>
            <a:ext cx="79822" cy="194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254178" y="2667000"/>
            <a:ext cx="79822" cy="19476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41" idx="3"/>
          </p:cNvCxnSpPr>
          <p:nvPr/>
        </p:nvCxnSpPr>
        <p:spPr>
          <a:xfrm flipH="1" flipV="1">
            <a:off x="940078" y="2764380"/>
            <a:ext cx="871770" cy="863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524000" y="3627978"/>
            <a:ext cx="6578789" cy="1815882"/>
          </a:xfrm>
          <a:prstGeom prst="rect">
            <a:avLst/>
          </a:prstGeom>
          <a:noFill/>
        </p:spPr>
        <p:txBody>
          <a:bodyPr wrap="none" rtlCol="0">
            <a:spAutoFit/>
          </a:bodyPr>
          <a:lstStyle/>
          <a:p>
            <a:r>
              <a:rPr lang="en-US" sz="2800" dirty="0" smtClean="0"/>
              <a:t>Labeled as : </a:t>
            </a:r>
            <a:r>
              <a:rPr lang="en-US" sz="2800" dirty="0" err="1" smtClean="0"/>
              <a:t>Module.Cell.Emulsion</a:t>
            </a:r>
            <a:r>
              <a:rPr lang="en-US" sz="2800" dirty="0" smtClean="0"/>
              <a:t> as (4.5.1)</a:t>
            </a:r>
          </a:p>
          <a:p>
            <a:endParaRPr lang="en-US" sz="2800" dirty="0"/>
          </a:p>
          <a:p>
            <a:r>
              <a:rPr lang="en-US" sz="2800" dirty="0" smtClean="0"/>
              <a:t>Emulsion 1 is down in the module (nearest </a:t>
            </a:r>
          </a:p>
          <a:p>
            <a:r>
              <a:rPr lang="en-US" sz="2800" dirty="0" smtClean="0"/>
              <a:t>to the fault in Mod1,3,4)</a:t>
            </a:r>
            <a:endParaRPr lang="en-US" sz="2800" dirty="0"/>
          </a:p>
        </p:txBody>
      </p:sp>
      <p:sp>
        <p:nvSpPr>
          <p:cNvPr id="49" name="TextBox 48"/>
          <p:cNvSpPr txBox="1"/>
          <p:nvPr/>
        </p:nvSpPr>
        <p:spPr>
          <a:xfrm>
            <a:off x="5334000" y="2057400"/>
            <a:ext cx="914400" cy="461665"/>
          </a:xfrm>
          <a:prstGeom prst="rect">
            <a:avLst/>
          </a:prstGeom>
          <a:noFill/>
        </p:spPr>
        <p:txBody>
          <a:bodyPr wrap="square" rtlCol="0">
            <a:spAutoFit/>
          </a:bodyPr>
          <a:lstStyle/>
          <a:p>
            <a:r>
              <a:rPr lang="en-US" sz="2400" dirty="0" smtClean="0"/>
              <a:t>Cell 1</a:t>
            </a:r>
            <a:endParaRPr lang="en-US" sz="2400" dirty="0"/>
          </a:p>
        </p:txBody>
      </p:sp>
      <p:sp>
        <p:nvSpPr>
          <p:cNvPr id="50" name="TextBox 49"/>
          <p:cNvSpPr txBox="1"/>
          <p:nvPr/>
        </p:nvSpPr>
        <p:spPr>
          <a:xfrm>
            <a:off x="4267200" y="2057400"/>
            <a:ext cx="914400" cy="461665"/>
          </a:xfrm>
          <a:prstGeom prst="rect">
            <a:avLst/>
          </a:prstGeom>
          <a:noFill/>
        </p:spPr>
        <p:txBody>
          <a:bodyPr wrap="square" rtlCol="0">
            <a:spAutoFit/>
          </a:bodyPr>
          <a:lstStyle/>
          <a:p>
            <a:r>
              <a:rPr lang="en-US" sz="2400" dirty="0" smtClean="0"/>
              <a:t>Cell 2</a:t>
            </a:r>
            <a:endParaRPr lang="en-US" sz="2400" dirty="0"/>
          </a:p>
        </p:txBody>
      </p:sp>
      <p:sp>
        <p:nvSpPr>
          <p:cNvPr id="51" name="TextBox 50"/>
          <p:cNvSpPr txBox="1"/>
          <p:nvPr/>
        </p:nvSpPr>
        <p:spPr>
          <a:xfrm>
            <a:off x="3124200" y="2052935"/>
            <a:ext cx="914400" cy="461665"/>
          </a:xfrm>
          <a:prstGeom prst="rect">
            <a:avLst/>
          </a:prstGeom>
          <a:noFill/>
        </p:spPr>
        <p:txBody>
          <a:bodyPr wrap="square" rtlCol="0">
            <a:spAutoFit/>
          </a:bodyPr>
          <a:lstStyle/>
          <a:p>
            <a:r>
              <a:rPr lang="en-US" sz="2400" dirty="0" smtClean="0"/>
              <a:t>Cell 3</a:t>
            </a:r>
            <a:endParaRPr lang="en-US" sz="2400" dirty="0"/>
          </a:p>
        </p:txBody>
      </p:sp>
      <p:sp>
        <p:nvSpPr>
          <p:cNvPr id="52" name="TextBox 51"/>
          <p:cNvSpPr txBox="1"/>
          <p:nvPr/>
        </p:nvSpPr>
        <p:spPr>
          <a:xfrm>
            <a:off x="2057400" y="2057400"/>
            <a:ext cx="914400" cy="461665"/>
          </a:xfrm>
          <a:prstGeom prst="rect">
            <a:avLst/>
          </a:prstGeom>
          <a:noFill/>
        </p:spPr>
        <p:txBody>
          <a:bodyPr wrap="square" rtlCol="0">
            <a:spAutoFit/>
          </a:bodyPr>
          <a:lstStyle/>
          <a:p>
            <a:r>
              <a:rPr lang="en-US" sz="2400" dirty="0" smtClean="0"/>
              <a:t>Cell 4</a:t>
            </a:r>
            <a:endParaRPr lang="en-US" sz="2400" dirty="0"/>
          </a:p>
        </p:txBody>
      </p:sp>
      <p:sp>
        <p:nvSpPr>
          <p:cNvPr id="53" name="TextBox 52"/>
          <p:cNvSpPr txBox="1"/>
          <p:nvPr/>
        </p:nvSpPr>
        <p:spPr>
          <a:xfrm>
            <a:off x="914400" y="2052935"/>
            <a:ext cx="914400" cy="461665"/>
          </a:xfrm>
          <a:prstGeom prst="rect">
            <a:avLst/>
          </a:prstGeom>
          <a:noFill/>
        </p:spPr>
        <p:txBody>
          <a:bodyPr wrap="square" rtlCol="0">
            <a:spAutoFit/>
          </a:bodyPr>
          <a:lstStyle/>
          <a:p>
            <a:r>
              <a:rPr lang="en-US" sz="2400" dirty="0" smtClean="0"/>
              <a:t>Cell 5</a:t>
            </a:r>
            <a:endParaRPr lang="en-US" sz="2400" dirty="0"/>
          </a:p>
        </p:txBody>
      </p:sp>
      <p:sp>
        <p:nvSpPr>
          <p:cNvPr id="55" name="TextBox 54"/>
          <p:cNvSpPr txBox="1"/>
          <p:nvPr/>
        </p:nvSpPr>
        <p:spPr>
          <a:xfrm>
            <a:off x="698837" y="5525869"/>
            <a:ext cx="6616363" cy="646331"/>
          </a:xfrm>
          <a:prstGeom prst="rect">
            <a:avLst/>
          </a:prstGeom>
          <a:noFill/>
        </p:spPr>
        <p:txBody>
          <a:bodyPr wrap="none" rtlCol="0">
            <a:spAutoFit/>
          </a:bodyPr>
          <a:lstStyle/>
          <a:p>
            <a:r>
              <a:rPr lang="en-US" dirty="0" smtClean="0"/>
              <a:t>Note: Module 3 by mistake was taking data for about 1 hour rotated </a:t>
            </a:r>
          </a:p>
          <a:p>
            <a:r>
              <a:rPr lang="en-US" dirty="0" smtClean="0"/>
              <a:t>180 </a:t>
            </a:r>
            <a:r>
              <a:rPr lang="en-US" dirty="0" err="1" smtClean="0"/>
              <a:t>deg</a:t>
            </a:r>
            <a:r>
              <a:rPr lang="en-US" dirty="0" smtClean="0"/>
              <a:t> in respect to fault axis, then it’s position was corrected</a:t>
            </a:r>
            <a:endParaRPr lang="en-US" dirty="0"/>
          </a:p>
        </p:txBody>
      </p:sp>
    </p:spTree>
    <p:extLst>
      <p:ext uri="{BB962C8B-B14F-4D97-AF65-F5344CB8AC3E}">
        <p14:creationId xmlns:p14="http://schemas.microsoft.com/office/powerpoint/2010/main" val="12401361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a:t>
            </a:r>
            <a:r>
              <a:rPr lang="en-US" dirty="0" err="1" smtClean="0"/>
              <a:t>minimodules</a:t>
            </a:r>
            <a:r>
              <a:rPr lang="en-US" dirty="0" smtClean="0"/>
              <a:t> were installed</a:t>
            </a:r>
            <a:endParaRPr lang="en-US"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417638"/>
            <a:ext cx="4551947" cy="4743276"/>
          </a:xfrm>
        </p:spPr>
      </p:pic>
      <p:sp>
        <p:nvSpPr>
          <p:cNvPr id="4" name="Date Placeholder 3"/>
          <p:cNvSpPr>
            <a:spLocks noGrp="1"/>
          </p:cNvSpPr>
          <p:nvPr>
            <p:ph type="dt" sz="half" idx="10"/>
          </p:nvPr>
        </p:nvSpPr>
        <p:spPr/>
        <p:txBody>
          <a:bodyPr/>
          <a:lstStyle/>
          <a:p>
            <a:fld id="{A81AC9A3-30F4-45B4-99E6-F042E8C87D20}" type="datetime1">
              <a:rPr lang="en-US" smtClean="0"/>
              <a:pPr/>
              <a:t>11/18/2014</a:t>
            </a:fld>
            <a:endParaRPr lang="en-US"/>
          </a:p>
        </p:txBody>
      </p:sp>
      <p:sp>
        <p:nvSpPr>
          <p:cNvPr id="5" name="Footer Placeholder 4"/>
          <p:cNvSpPr>
            <a:spLocks noGrp="1"/>
          </p:cNvSpPr>
          <p:nvPr>
            <p:ph type="ftr" sz="quarter" idx="11"/>
          </p:nvPr>
        </p:nvSpPr>
        <p:spPr/>
        <p:txBody>
          <a:bodyPr/>
          <a:lstStyle/>
          <a:p>
            <a:r>
              <a:rPr lang="en-US" smtClean="0"/>
              <a:t>La Palma exposure</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a:t>
            </a:fld>
            <a:endParaRPr lang="en-US"/>
          </a:p>
        </p:txBody>
      </p:sp>
      <p:sp>
        <p:nvSpPr>
          <p:cNvPr id="8" name="TextBox 7"/>
          <p:cNvSpPr txBox="1"/>
          <p:nvPr/>
        </p:nvSpPr>
        <p:spPr>
          <a:xfrm>
            <a:off x="4953000" y="1417638"/>
            <a:ext cx="3962400" cy="5355312"/>
          </a:xfrm>
          <a:prstGeom prst="rect">
            <a:avLst/>
          </a:prstGeom>
          <a:noFill/>
        </p:spPr>
        <p:txBody>
          <a:bodyPr wrap="square" rtlCol="0">
            <a:spAutoFit/>
          </a:bodyPr>
          <a:lstStyle/>
          <a:p>
            <a:pPr marL="342900" indent="-342900">
              <a:buFont typeface="Arial" panose="020B0604020202020204" pitchFamily="34" charset="0"/>
              <a:buChar char="•"/>
            </a:pPr>
            <a:r>
              <a:rPr lang="en-US" dirty="0" smtClean="0"/>
              <a:t>Module 5 BG: 1 cell (central with 6mm Al spacer), 23 </a:t>
            </a:r>
            <a:r>
              <a:rPr lang="en-US" dirty="0" err="1" smtClean="0"/>
              <a:t>em</a:t>
            </a:r>
            <a:r>
              <a:rPr lang="en-US" dirty="0" smtClean="0"/>
              <a:t>, 10 </a:t>
            </a:r>
            <a:r>
              <a:rPr lang="en-US" dirty="0" err="1" smtClean="0"/>
              <a:t>Pb</a:t>
            </a:r>
            <a:endParaRPr lang="en-US" dirty="0" smtClean="0"/>
          </a:p>
          <a:p>
            <a:pPr marL="800100" lvl="1" indent="-342900">
              <a:buFont typeface="Arial" panose="020B0604020202020204" pitchFamily="34" charset="0"/>
              <a:buChar char="•"/>
            </a:pPr>
            <a:r>
              <a:rPr lang="en-US" dirty="0" smtClean="0"/>
              <a:t>5mm </a:t>
            </a:r>
            <a:r>
              <a:rPr lang="en-US" dirty="0" err="1" smtClean="0"/>
              <a:t>inox</a:t>
            </a:r>
            <a:endParaRPr lang="en-US" dirty="0" smtClean="0"/>
          </a:p>
          <a:p>
            <a:pPr marL="800100" lvl="1" indent="-342900">
              <a:buFont typeface="Arial" panose="020B0604020202020204" pitchFamily="34" charset="0"/>
              <a:buChar char="•"/>
            </a:pPr>
            <a:r>
              <a:rPr lang="en-US" dirty="0" smtClean="0"/>
              <a:t>7 emulsions</a:t>
            </a:r>
          </a:p>
          <a:p>
            <a:pPr marL="800100" lvl="1" indent="-342900">
              <a:buFont typeface="Arial" panose="020B0604020202020204" pitchFamily="34" charset="0"/>
              <a:buChar char="•"/>
            </a:pPr>
            <a:r>
              <a:rPr lang="en-US" dirty="0" smtClean="0"/>
              <a:t>Pb1emPb2em…emPb10</a:t>
            </a:r>
          </a:p>
          <a:p>
            <a:pPr marL="800100" lvl="1" indent="-342900">
              <a:buFont typeface="Arial" panose="020B0604020202020204" pitchFamily="34" charset="0"/>
              <a:buChar char="•"/>
            </a:pPr>
            <a:r>
              <a:rPr lang="en-US" dirty="0" smtClean="0"/>
              <a:t>7 emulsions</a:t>
            </a:r>
          </a:p>
          <a:p>
            <a:pPr marL="800100" lvl="1" indent="-342900">
              <a:buFont typeface="Arial" panose="020B0604020202020204" pitchFamily="34" charset="0"/>
              <a:buChar char="•"/>
            </a:pPr>
            <a:r>
              <a:rPr lang="en-US" dirty="0" smtClean="0"/>
              <a:t>6mm Al</a:t>
            </a:r>
          </a:p>
          <a:p>
            <a:pPr marL="800100" lvl="1" indent="-342900">
              <a:buFont typeface="Arial" panose="020B0604020202020204" pitchFamily="34" charset="0"/>
              <a:buChar char="•"/>
            </a:pPr>
            <a:r>
              <a:rPr lang="en-US" dirty="0" smtClean="0"/>
              <a:t>5mm </a:t>
            </a:r>
            <a:r>
              <a:rPr lang="en-US" dirty="0" err="1" smtClean="0"/>
              <a:t>Inox</a:t>
            </a:r>
            <a:endParaRPr lang="en-US" dirty="0" smtClean="0"/>
          </a:p>
          <a:p>
            <a:pPr marL="342900" indent="-342900">
              <a:buFont typeface="Arial" panose="020B0604020202020204" pitchFamily="34" charset="0"/>
              <a:buChar char="•"/>
            </a:pPr>
            <a:r>
              <a:rPr lang="en-US" dirty="0" smtClean="0"/>
              <a:t>Module 4: 5 cell x 10 </a:t>
            </a:r>
            <a:r>
              <a:rPr lang="en-US" dirty="0" err="1" smtClean="0"/>
              <a:t>emPb</a:t>
            </a:r>
            <a:r>
              <a:rPr lang="en-US" dirty="0" smtClean="0"/>
              <a:t> + 0.3 mm plastic spacer, 10 mm Al spacer</a:t>
            </a:r>
          </a:p>
          <a:p>
            <a:pPr marL="342900" indent="-342900">
              <a:buFont typeface="Arial" panose="020B0604020202020204" pitchFamily="34" charset="0"/>
              <a:buChar char="•"/>
            </a:pPr>
            <a:r>
              <a:rPr lang="en-US" dirty="0" smtClean="0"/>
              <a:t>Module 3 as Mod4</a:t>
            </a:r>
          </a:p>
          <a:p>
            <a:pPr marL="342900" indent="-342900">
              <a:buFont typeface="Arial" panose="020B0604020202020204" pitchFamily="34" charset="0"/>
              <a:buChar char="•"/>
            </a:pPr>
            <a:r>
              <a:rPr lang="en-US" dirty="0" smtClean="0"/>
              <a:t>Module 2 as Mod5 (BG)</a:t>
            </a:r>
          </a:p>
          <a:p>
            <a:pPr marL="342900" indent="-342900">
              <a:buFont typeface="Arial" panose="020B0604020202020204" pitchFamily="34" charset="0"/>
              <a:buChar char="•"/>
            </a:pPr>
            <a:r>
              <a:rPr lang="en-US" dirty="0" smtClean="0"/>
              <a:t>Module 1 as Mod4</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This photo was made toward the fault</a:t>
            </a:r>
          </a:p>
          <a:p>
            <a:pPr marL="342900" indent="-342900">
              <a:buFont typeface="Arial" panose="020B0604020202020204" pitchFamily="34" charset="0"/>
              <a:buChar char="•"/>
            </a:pPr>
            <a:r>
              <a:rPr lang="en-US" dirty="0" smtClean="0"/>
              <a:t>The detector was installed orthogonal to the fault axis (170 degree)</a:t>
            </a:r>
            <a:endParaRPr lang="en-US" dirty="0"/>
          </a:p>
        </p:txBody>
      </p:sp>
      <p:cxnSp>
        <p:nvCxnSpPr>
          <p:cNvPr id="9" name="Straight Arrow Connector 8"/>
          <p:cNvCxnSpPr/>
          <p:nvPr/>
        </p:nvCxnSpPr>
        <p:spPr>
          <a:xfrm flipH="1" flipV="1">
            <a:off x="3581400" y="1475469"/>
            <a:ext cx="1371600" cy="13760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581400" y="2362200"/>
            <a:ext cx="1447800" cy="1371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581400" y="3447594"/>
            <a:ext cx="1409700" cy="112440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581400" y="4482925"/>
            <a:ext cx="1357563" cy="40524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581400" y="5172683"/>
            <a:ext cx="1409700" cy="16506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995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81AC9A3-30F4-45B4-99E6-F042E8C87D20}" type="datetime1">
              <a:rPr lang="en-US" smtClean="0"/>
              <a:pPr/>
              <a:t>11/18/2014</a:t>
            </a:fld>
            <a:endParaRPr lang="en-US"/>
          </a:p>
        </p:txBody>
      </p:sp>
      <p:sp>
        <p:nvSpPr>
          <p:cNvPr id="5" name="Footer Placeholder 4"/>
          <p:cNvSpPr>
            <a:spLocks noGrp="1"/>
          </p:cNvSpPr>
          <p:nvPr>
            <p:ph type="ftr" sz="quarter" idx="11"/>
          </p:nvPr>
        </p:nvSpPr>
        <p:spPr/>
        <p:txBody>
          <a:bodyPr/>
          <a:lstStyle/>
          <a:p>
            <a:r>
              <a:rPr lang="en-US" smtClean="0"/>
              <a:t>La Palma exposure</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9165389" cy="687404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89" y="-16042"/>
            <a:ext cx="9144000" cy="6858000"/>
          </a:xfrm>
          <a:prstGeom prst="rect">
            <a:avLst/>
          </a:prstGeom>
        </p:spPr>
      </p:pic>
    </p:spTree>
    <p:extLst>
      <p:ext uri="{BB962C8B-B14F-4D97-AF65-F5344CB8AC3E}">
        <p14:creationId xmlns:p14="http://schemas.microsoft.com/office/powerpoint/2010/main" val="62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1AC9A3-30F4-45B4-99E6-F042E8C87D20}" type="datetime1">
              <a:rPr lang="en-US" smtClean="0"/>
              <a:pPr/>
              <a:t>11/18/2014</a:t>
            </a:fld>
            <a:endParaRPr lang="en-US"/>
          </a:p>
        </p:txBody>
      </p:sp>
      <p:sp>
        <p:nvSpPr>
          <p:cNvPr id="5" name="Footer Placeholder 4"/>
          <p:cNvSpPr>
            <a:spLocks noGrp="1"/>
          </p:cNvSpPr>
          <p:nvPr>
            <p:ph type="ftr" sz="quarter" idx="11"/>
          </p:nvPr>
        </p:nvSpPr>
        <p:spPr/>
        <p:txBody>
          <a:bodyPr/>
          <a:lstStyle/>
          <a:p>
            <a:r>
              <a:rPr lang="en-US" smtClean="0"/>
              <a:t>La Palma exposure</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98558"/>
            <a:ext cx="3296214" cy="4359442"/>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858" y="2498558"/>
            <a:ext cx="5791200" cy="4343400"/>
          </a:xfrm>
          <a:prstGeom prst="rect">
            <a:avLst/>
          </a:prstGeom>
        </p:spPr>
      </p:pic>
      <p:sp>
        <p:nvSpPr>
          <p:cNvPr id="11" name="TextBox 10"/>
          <p:cNvSpPr txBox="1"/>
          <p:nvPr/>
        </p:nvSpPr>
        <p:spPr>
          <a:xfrm>
            <a:off x="3522859" y="76200"/>
            <a:ext cx="5468741" cy="2246769"/>
          </a:xfrm>
          <a:prstGeom prst="rect">
            <a:avLst/>
          </a:prstGeom>
          <a:noFill/>
        </p:spPr>
        <p:txBody>
          <a:bodyPr wrap="square" rtlCol="0">
            <a:spAutoFit/>
          </a:bodyPr>
          <a:lstStyle/>
          <a:p>
            <a:r>
              <a:rPr lang="en-US" sz="2000" dirty="0" smtClean="0"/>
              <a:t>The temperature </a:t>
            </a:r>
            <a:r>
              <a:rPr lang="en-US" sz="2000" dirty="0" err="1" smtClean="0"/>
              <a:t>datalogger</a:t>
            </a:r>
            <a:r>
              <a:rPr lang="en-US" sz="2000" dirty="0" smtClean="0"/>
              <a:t> was left on the top of </a:t>
            </a:r>
          </a:p>
          <a:p>
            <a:r>
              <a:rPr lang="en-US" sz="2000" dirty="0" smtClean="0"/>
              <a:t>The 5-th module</a:t>
            </a:r>
          </a:p>
          <a:p>
            <a:endParaRPr lang="en-US" sz="2000" dirty="0"/>
          </a:p>
          <a:p>
            <a:r>
              <a:rPr lang="en-US" sz="2000" dirty="0"/>
              <a:t>The module was covered with polystyrene </a:t>
            </a:r>
            <a:r>
              <a:rPr lang="en-US" sz="2000" dirty="0" smtClean="0"/>
              <a:t>sheets</a:t>
            </a:r>
          </a:p>
          <a:p>
            <a:endParaRPr lang="en-US" sz="2000" dirty="0"/>
          </a:p>
          <a:p>
            <a:r>
              <a:rPr lang="en-US" sz="2000" dirty="0" smtClean="0"/>
              <a:t>Note: two special adapter screws for GPS were prepared at ITER for this structure only</a:t>
            </a:r>
            <a:endParaRPr lang="en-US" sz="20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296214" cy="2472161"/>
          </a:xfrm>
          <a:prstGeom prst="rect">
            <a:avLst/>
          </a:prstGeom>
        </p:spPr>
      </p:pic>
      <p:cxnSp>
        <p:nvCxnSpPr>
          <p:cNvPr id="3" name="直線矢印コネクタ 2"/>
          <p:cNvCxnSpPr/>
          <p:nvPr/>
        </p:nvCxnSpPr>
        <p:spPr>
          <a:xfrm flipH="1" flipV="1">
            <a:off x="7262998" y="5131906"/>
            <a:ext cx="1981704" cy="2667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8050129" y="5029274"/>
            <a:ext cx="1371600" cy="369332"/>
          </a:xfrm>
          <a:prstGeom prst="rect">
            <a:avLst/>
          </a:prstGeom>
          <a:noFill/>
          <a:ln w="28575">
            <a:noFill/>
          </a:ln>
        </p:spPr>
        <p:txBody>
          <a:bodyPr wrap="square" rtlCol="0">
            <a:spAutoFit/>
          </a:bodyPr>
          <a:lstStyle/>
          <a:p>
            <a:r>
              <a:rPr kumimoji="1" lang="en-US" altLang="ja-JP" dirty="0" smtClean="0">
                <a:solidFill>
                  <a:srgbClr val="00B0F0"/>
                </a:solidFill>
              </a:rPr>
              <a:t>muon</a:t>
            </a:r>
            <a:endParaRPr kumimoji="1" lang="ja-JP" altLang="en-US" dirty="0">
              <a:solidFill>
                <a:srgbClr val="00B0F0"/>
              </a:solidFill>
            </a:endParaRPr>
          </a:p>
        </p:txBody>
      </p:sp>
      <p:cxnSp>
        <p:nvCxnSpPr>
          <p:cNvPr id="15" name="直線矢印コネクタ 14"/>
          <p:cNvCxnSpPr/>
          <p:nvPr/>
        </p:nvCxnSpPr>
        <p:spPr>
          <a:xfrm flipH="1" flipV="1">
            <a:off x="1927122" y="5147475"/>
            <a:ext cx="1369092" cy="6437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649736" y="5265256"/>
            <a:ext cx="1371600" cy="369332"/>
          </a:xfrm>
          <a:prstGeom prst="rect">
            <a:avLst/>
          </a:prstGeom>
          <a:noFill/>
          <a:ln w="28575">
            <a:noFill/>
          </a:ln>
        </p:spPr>
        <p:txBody>
          <a:bodyPr wrap="square" rtlCol="0">
            <a:spAutoFit/>
          </a:bodyPr>
          <a:lstStyle/>
          <a:p>
            <a:r>
              <a:rPr kumimoji="1" lang="en-US" altLang="ja-JP" dirty="0" smtClean="0">
                <a:solidFill>
                  <a:srgbClr val="00B0F0"/>
                </a:solidFill>
              </a:rPr>
              <a:t>muon</a:t>
            </a:r>
            <a:endParaRPr kumimoji="1" lang="ja-JP" altLang="en-US" dirty="0">
              <a:solidFill>
                <a:srgbClr val="00B0F0"/>
              </a:solidFill>
            </a:endParaRPr>
          </a:p>
        </p:txBody>
      </p:sp>
    </p:spTree>
    <p:extLst>
      <p:ext uri="{BB962C8B-B14F-4D97-AF65-F5344CB8AC3E}">
        <p14:creationId xmlns:p14="http://schemas.microsoft.com/office/powerpoint/2010/main" val="32027827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62" y="1490662"/>
            <a:ext cx="7915275" cy="3876675"/>
          </a:xfrm>
          <a:prstGeom prst="rect">
            <a:avLst/>
          </a:prstGeom>
        </p:spPr>
      </p:pic>
      <p:sp>
        <p:nvSpPr>
          <p:cNvPr id="2" name="スライド番号プレースホルダー 1"/>
          <p:cNvSpPr>
            <a:spLocks noGrp="1"/>
          </p:cNvSpPr>
          <p:nvPr>
            <p:ph type="sldNum" sz="quarter" idx="12"/>
          </p:nvPr>
        </p:nvSpPr>
        <p:spPr/>
        <p:txBody>
          <a:bodyPr/>
          <a:lstStyle/>
          <a:p>
            <a:fld id="{B7DD5A05-DE3F-4A68-8D98-E4A81B262351}" type="slidenum">
              <a:rPr kumimoji="1" lang="ja-JP" altLang="en-US" smtClean="0"/>
              <a:t>37</a:t>
            </a:fld>
            <a:endParaRPr kumimoji="1" lang="ja-JP" altLang="en-US"/>
          </a:p>
        </p:txBody>
      </p:sp>
      <p:sp>
        <p:nvSpPr>
          <p:cNvPr id="4" name="テキスト ボックス 3"/>
          <p:cNvSpPr txBox="1"/>
          <p:nvPr/>
        </p:nvSpPr>
        <p:spPr>
          <a:xfrm>
            <a:off x="0" y="44112"/>
            <a:ext cx="9143999" cy="769441"/>
          </a:xfrm>
          <a:prstGeom prst="rect">
            <a:avLst/>
          </a:prstGeom>
          <a:noFill/>
        </p:spPr>
        <p:txBody>
          <a:bodyPr wrap="square" rtlCol="0">
            <a:spAutoFit/>
          </a:bodyPr>
          <a:lstStyle/>
          <a:p>
            <a:pPr algn="ctr"/>
            <a:r>
              <a:rPr kumimoji="1" lang="en-US" altLang="ja-JP" sz="4400" dirty="0" smtClean="0">
                <a:solidFill>
                  <a:srgbClr val="00B0F0"/>
                </a:solidFill>
              </a:rPr>
              <a:t>Story of large-scale land collapse</a:t>
            </a:r>
            <a:endParaRPr kumimoji="1" lang="ja-JP" altLang="en-US" sz="4400" dirty="0">
              <a:solidFill>
                <a:srgbClr val="00B0F0"/>
              </a:solidFill>
            </a:endParaRPr>
          </a:p>
        </p:txBody>
      </p:sp>
      <p:sp>
        <p:nvSpPr>
          <p:cNvPr id="5" name="テキスト ボックス 4"/>
          <p:cNvSpPr txBox="1"/>
          <p:nvPr/>
        </p:nvSpPr>
        <p:spPr>
          <a:xfrm>
            <a:off x="557584" y="1325124"/>
            <a:ext cx="1326395" cy="523220"/>
          </a:xfrm>
          <a:prstGeom prst="rect">
            <a:avLst/>
          </a:prstGeom>
          <a:solidFill>
            <a:schemeClr val="bg1"/>
          </a:solidFill>
        </p:spPr>
        <p:txBody>
          <a:bodyPr wrap="square" rtlCol="0">
            <a:spAutoFit/>
          </a:bodyPr>
          <a:lstStyle/>
          <a:p>
            <a:pPr algn="ctr"/>
            <a:r>
              <a:rPr kumimoji="1" lang="en-US" altLang="ja-JP" sz="2800" dirty="0" smtClean="0"/>
              <a:t>WEST</a:t>
            </a:r>
          </a:p>
        </p:txBody>
      </p:sp>
      <p:sp>
        <p:nvSpPr>
          <p:cNvPr id="6" name="テキスト ボックス 5"/>
          <p:cNvSpPr txBox="1"/>
          <p:nvPr/>
        </p:nvSpPr>
        <p:spPr>
          <a:xfrm>
            <a:off x="7486650" y="1365358"/>
            <a:ext cx="1326395" cy="523220"/>
          </a:xfrm>
          <a:prstGeom prst="rect">
            <a:avLst/>
          </a:prstGeom>
          <a:solidFill>
            <a:schemeClr val="bg1"/>
          </a:solidFill>
        </p:spPr>
        <p:txBody>
          <a:bodyPr wrap="square" rtlCol="0">
            <a:spAutoFit/>
          </a:bodyPr>
          <a:lstStyle/>
          <a:p>
            <a:pPr algn="ctr"/>
            <a:r>
              <a:rPr kumimoji="1" lang="en-US" altLang="ja-JP" sz="2800" dirty="0" smtClean="0"/>
              <a:t>EAST</a:t>
            </a:r>
          </a:p>
        </p:txBody>
      </p:sp>
    </p:spTree>
    <p:extLst>
      <p:ext uri="{BB962C8B-B14F-4D97-AF65-F5344CB8AC3E}">
        <p14:creationId xmlns:p14="http://schemas.microsoft.com/office/powerpoint/2010/main" val="991282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7DD5A05-DE3F-4A68-8D98-E4A81B262351}" type="slidenum">
              <a:rPr kumimoji="1" lang="ja-JP" altLang="en-US" smtClean="0"/>
              <a:t>38</a:t>
            </a:fld>
            <a:endParaRPr kumimoji="1" lang="ja-JP" altLang="en-US"/>
          </a:p>
        </p:txBody>
      </p:sp>
      <p:pic>
        <p:nvPicPr>
          <p:cNvPr id="3" name="図 2"/>
          <p:cNvPicPr>
            <a:picLocks noChangeAspect="1"/>
          </p:cNvPicPr>
          <p:nvPr/>
        </p:nvPicPr>
        <p:blipFill>
          <a:blip r:embed="rId2"/>
          <a:stretch>
            <a:fillRect/>
          </a:stretch>
        </p:blipFill>
        <p:spPr>
          <a:xfrm>
            <a:off x="0" y="1122947"/>
            <a:ext cx="9141614" cy="4427120"/>
          </a:xfrm>
          <a:prstGeom prst="rect">
            <a:avLst/>
          </a:prstGeom>
        </p:spPr>
      </p:pic>
    </p:spTree>
    <p:extLst>
      <p:ext uri="{BB962C8B-B14F-4D97-AF65-F5344CB8AC3E}">
        <p14:creationId xmlns:p14="http://schemas.microsoft.com/office/powerpoint/2010/main" val="89635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1288817" y="-97828"/>
            <a:ext cx="6510710" cy="7118947"/>
          </a:xfrm>
          <a:prstGeom prst="rect">
            <a:avLst/>
          </a:prstGeom>
        </p:spPr>
      </p:pic>
      <p:sp>
        <p:nvSpPr>
          <p:cNvPr id="3" name="スライド番号プレースホルダー 2"/>
          <p:cNvSpPr>
            <a:spLocks noGrp="1"/>
          </p:cNvSpPr>
          <p:nvPr>
            <p:ph type="sldNum" sz="quarter" idx="12"/>
          </p:nvPr>
        </p:nvSpPr>
        <p:spPr/>
        <p:txBody>
          <a:bodyPr/>
          <a:lstStyle/>
          <a:p>
            <a:fld id="{B7DD5A05-DE3F-4A68-8D98-E4A81B262351}" type="slidenum">
              <a:rPr kumimoji="1" lang="ja-JP" altLang="en-US" smtClean="0"/>
              <a:t>4</a:t>
            </a:fld>
            <a:endParaRPr kumimoji="1" lang="ja-JP" altLang="en-US"/>
          </a:p>
        </p:txBody>
      </p:sp>
    </p:spTree>
    <p:extLst>
      <p:ext uri="{BB962C8B-B14F-4D97-AF65-F5344CB8AC3E}">
        <p14:creationId xmlns:p14="http://schemas.microsoft.com/office/powerpoint/2010/main" val="3966376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0879"/>
            <a:ext cx="9144000" cy="5717121"/>
          </a:xfrm>
          <a:prstGeom prst="rect">
            <a:avLst/>
          </a:prstGeom>
        </p:spPr>
      </p:pic>
      <p:sp>
        <p:nvSpPr>
          <p:cNvPr id="3" name="スライド番号プレースホルダー 2"/>
          <p:cNvSpPr>
            <a:spLocks noGrp="1"/>
          </p:cNvSpPr>
          <p:nvPr>
            <p:ph type="sldNum" sz="quarter" idx="12"/>
          </p:nvPr>
        </p:nvSpPr>
        <p:spPr/>
        <p:txBody>
          <a:bodyPr/>
          <a:lstStyle/>
          <a:p>
            <a:fld id="{B7DD5A05-DE3F-4A68-8D98-E4A81B262351}" type="slidenum">
              <a:rPr kumimoji="1" lang="ja-JP" altLang="en-US" smtClean="0"/>
              <a:t>5</a:t>
            </a:fld>
            <a:endParaRPr kumimoji="1" lang="ja-JP" altLang="en-US"/>
          </a:p>
        </p:txBody>
      </p:sp>
      <p:sp>
        <p:nvSpPr>
          <p:cNvPr id="4" name="テキスト ボックス 3"/>
          <p:cNvSpPr txBox="1"/>
          <p:nvPr/>
        </p:nvSpPr>
        <p:spPr>
          <a:xfrm>
            <a:off x="2024743" y="83976"/>
            <a:ext cx="5691673" cy="769441"/>
          </a:xfrm>
          <a:prstGeom prst="rect">
            <a:avLst/>
          </a:prstGeom>
          <a:noFill/>
        </p:spPr>
        <p:txBody>
          <a:bodyPr wrap="square" rtlCol="0">
            <a:spAutoFit/>
          </a:bodyPr>
          <a:lstStyle/>
          <a:p>
            <a:pPr algn="ctr"/>
            <a:r>
              <a:rPr kumimoji="1" lang="en-US" altLang="ja-JP" sz="4400" dirty="0" smtClean="0">
                <a:solidFill>
                  <a:srgbClr val="00B0F0"/>
                </a:solidFill>
              </a:rPr>
              <a:t>1949 fault</a:t>
            </a:r>
            <a:endParaRPr kumimoji="1" lang="ja-JP" altLang="en-US" sz="4400" dirty="0">
              <a:solidFill>
                <a:srgbClr val="00B0F0"/>
              </a:solidFill>
            </a:endParaRPr>
          </a:p>
        </p:txBody>
      </p:sp>
    </p:spTree>
    <p:extLst>
      <p:ext uri="{BB962C8B-B14F-4D97-AF65-F5344CB8AC3E}">
        <p14:creationId xmlns:p14="http://schemas.microsoft.com/office/powerpoint/2010/main" val="1360520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546"/>
            <a:ext cx="9144000" cy="6028454"/>
          </a:xfrm>
          <a:prstGeom prst="rect">
            <a:avLst/>
          </a:prstGeom>
        </p:spPr>
      </p:pic>
      <p:sp>
        <p:nvSpPr>
          <p:cNvPr id="3" name="スライド番号プレースホルダー 2"/>
          <p:cNvSpPr>
            <a:spLocks noGrp="1"/>
          </p:cNvSpPr>
          <p:nvPr>
            <p:ph type="sldNum" sz="quarter" idx="12"/>
          </p:nvPr>
        </p:nvSpPr>
        <p:spPr/>
        <p:txBody>
          <a:bodyPr/>
          <a:lstStyle/>
          <a:p>
            <a:fld id="{B7DD5A05-DE3F-4A68-8D98-E4A81B262351}" type="slidenum">
              <a:rPr kumimoji="1" lang="ja-JP" altLang="en-US" smtClean="0"/>
              <a:t>6</a:t>
            </a:fld>
            <a:endParaRPr kumimoji="1" lang="ja-JP" altLang="en-US"/>
          </a:p>
        </p:txBody>
      </p:sp>
      <p:sp>
        <p:nvSpPr>
          <p:cNvPr id="4" name="テキスト ボックス 3"/>
          <p:cNvSpPr txBox="1"/>
          <p:nvPr/>
        </p:nvSpPr>
        <p:spPr>
          <a:xfrm>
            <a:off x="2024743" y="83976"/>
            <a:ext cx="5691673" cy="769441"/>
          </a:xfrm>
          <a:prstGeom prst="rect">
            <a:avLst/>
          </a:prstGeom>
          <a:noFill/>
        </p:spPr>
        <p:txBody>
          <a:bodyPr wrap="square" rtlCol="0">
            <a:spAutoFit/>
          </a:bodyPr>
          <a:lstStyle/>
          <a:p>
            <a:pPr algn="ctr"/>
            <a:r>
              <a:rPr kumimoji="1" lang="en-US" altLang="ja-JP" sz="4400" dirty="0" smtClean="0">
                <a:solidFill>
                  <a:srgbClr val="00B0F0"/>
                </a:solidFill>
              </a:rPr>
              <a:t>1949 fault</a:t>
            </a:r>
            <a:endParaRPr kumimoji="1" lang="ja-JP" altLang="en-US" sz="4400" dirty="0">
              <a:solidFill>
                <a:srgbClr val="00B0F0"/>
              </a:solidFill>
            </a:endParaRPr>
          </a:p>
        </p:txBody>
      </p:sp>
    </p:spTree>
    <p:extLst>
      <p:ext uri="{BB962C8B-B14F-4D97-AF65-F5344CB8AC3E}">
        <p14:creationId xmlns:p14="http://schemas.microsoft.com/office/powerpoint/2010/main" val="686487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7DD5A05-DE3F-4A68-8D98-E4A81B262351}" type="slidenum">
              <a:rPr kumimoji="1" lang="ja-JP" altLang="en-US" smtClean="0"/>
              <a:t>7</a:t>
            </a:fld>
            <a:endParaRPr kumimoji="1" lang="ja-JP" altLang="en-US"/>
          </a:p>
        </p:txBody>
      </p:sp>
      <p:sp>
        <p:nvSpPr>
          <p:cNvPr id="4" name="テキスト ボックス 3"/>
          <p:cNvSpPr txBox="1"/>
          <p:nvPr/>
        </p:nvSpPr>
        <p:spPr>
          <a:xfrm>
            <a:off x="2024743" y="83976"/>
            <a:ext cx="5691673" cy="769441"/>
          </a:xfrm>
          <a:prstGeom prst="rect">
            <a:avLst/>
          </a:prstGeom>
          <a:noFill/>
        </p:spPr>
        <p:txBody>
          <a:bodyPr wrap="square" rtlCol="0">
            <a:spAutoFit/>
          </a:bodyPr>
          <a:lstStyle/>
          <a:p>
            <a:pPr algn="ctr"/>
            <a:r>
              <a:rPr kumimoji="1" lang="en-US" altLang="ja-JP" sz="4400" dirty="0" smtClean="0">
                <a:solidFill>
                  <a:srgbClr val="00B0F0"/>
                </a:solidFill>
              </a:rPr>
              <a:t>1949 fault</a:t>
            </a:r>
            <a:endParaRPr kumimoji="1" lang="ja-JP" altLang="en-US" sz="4400" dirty="0">
              <a:solidFill>
                <a:srgbClr val="00B0F0"/>
              </a:solidFill>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3087" y="1588429"/>
            <a:ext cx="5880100" cy="4410075"/>
          </a:xfrm>
          <a:prstGeom prst="rect">
            <a:avLst/>
          </a:prstGeom>
        </p:spPr>
      </p:pic>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33925" y="1181100"/>
            <a:ext cx="4410075" cy="4579278"/>
          </a:xfrm>
          <a:prstGeom prst="rect">
            <a:avLst/>
          </a:prstGeom>
        </p:spPr>
      </p:pic>
    </p:spTree>
    <p:extLst>
      <p:ext uri="{BB962C8B-B14F-4D97-AF65-F5344CB8AC3E}">
        <p14:creationId xmlns:p14="http://schemas.microsoft.com/office/powerpoint/2010/main" val="3790514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436" y="4294338"/>
            <a:ext cx="5518150"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978" y="786919"/>
            <a:ext cx="4824413" cy="169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436" y="2508575"/>
            <a:ext cx="551815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5984976" y="6356351"/>
            <a:ext cx="2057400" cy="365125"/>
          </a:xfrm>
        </p:spPr>
        <p:txBody>
          <a:bodyPr/>
          <a:lstStyle/>
          <a:p>
            <a:fld id="{FF8E3A57-9794-4736-8A5F-BB373927FA07}" type="slidenum">
              <a:rPr kumimoji="1" lang="ja-JP" altLang="en-US" smtClean="0"/>
              <a:t>8</a:t>
            </a:fld>
            <a:endParaRPr kumimoji="1" lang="ja-JP" altLang="en-US"/>
          </a:p>
        </p:txBody>
      </p:sp>
      <p:sp>
        <p:nvSpPr>
          <p:cNvPr id="8" name="タイトル 1"/>
          <p:cNvSpPr txBox="1">
            <a:spLocks/>
          </p:cNvSpPr>
          <p:nvPr/>
        </p:nvSpPr>
        <p:spPr>
          <a:xfrm rot="16200000">
            <a:off x="-3043099"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500" dirty="0" smtClean="0">
                <a:solidFill>
                  <a:schemeClr val="bg1">
                    <a:lumMod val="75000"/>
                    <a:lumOff val="25000"/>
                  </a:schemeClr>
                </a:solidFill>
              </a:rPr>
              <a:t>PROJECTS</a:t>
            </a:r>
          </a:p>
        </p:txBody>
      </p:sp>
      <p:pic>
        <p:nvPicPr>
          <p:cNvPr id="112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8" y="908720"/>
            <a:ext cx="3671888" cy="569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0" y="44112"/>
            <a:ext cx="9143999" cy="769441"/>
          </a:xfrm>
          <a:prstGeom prst="rect">
            <a:avLst/>
          </a:prstGeom>
          <a:noFill/>
        </p:spPr>
        <p:txBody>
          <a:bodyPr wrap="square" rtlCol="0">
            <a:spAutoFit/>
          </a:bodyPr>
          <a:lstStyle/>
          <a:p>
            <a:pPr algn="ctr"/>
            <a:r>
              <a:rPr kumimoji="1" lang="en-US" altLang="ja-JP" sz="4400" dirty="0" smtClean="0">
                <a:solidFill>
                  <a:srgbClr val="00B0F0"/>
                </a:solidFill>
              </a:rPr>
              <a:t>Story of large-scale land collapse</a:t>
            </a:r>
            <a:endParaRPr kumimoji="1" lang="ja-JP" altLang="en-US" sz="4400" dirty="0">
              <a:solidFill>
                <a:srgbClr val="00B0F0"/>
              </a:solidFill>
            </a:endParaRPr>
          </a:p>
        </p:txBody>
      </p:sp>
      <p:sp>
        <p:nvSpPr>
          <p:cNvPr id="4" name="テキスト ボックス 3"/>
          <p:cNvSpPr txBox="1"/>
          <p:nvPr/>
        </p:nvSpPr>
        <p:spPr>
          <a:xfrm>
            <a:off x="127737" y="6542539"/>
            <a:ext cx="3920388" cy="369332"/>
          </a:xfrm>
          <a:prstGeom prst="rect">
            <a:avLst/>
          </a:prstGeom>
          <a:noFill/>
        </p:spPr>
        <p:txBody>
          <a:bodyPr wrap="square" rtlCol="0">
            <a:spAutoFit/>
          </a:bodyPr>
          <a:lstStyle/>
          <a:p>
            <a:r>
              <a:rPr lang="en-US" altLang="ja-JP" dirty="0" smtClean="0"/>
              <a:t>Day et al., 1999 , Day and Ward, 2001</a:t>
            </a:r>
            <a:endParaRPr kumimoji="1" lang="ja-JP" altLang="en-US" dirty="0"/>
          </a:p>
        </p:txBody>
      </p:sp>
    </p:spTree>
    <p:extLst>
      <p:ext uri="{BB962C8B-B14F-4D97-AF65-F5344CB8AC3E}">
        <p14:creationId xmlns:p14="http://schemas.microsoft.com/office/powerpoint/2010/main" val="259049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rot="16200000">
            <a:off x="-2790565" y="2475148"/>
            <a:ext cx="7344816" cy="1763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1500" dirty="0" smtClean="0">
                <a:solidFill>
                  <a:schemeClr val="bg1">
                    <a:lumMod val="75000"/>
                    <a:lumOff val="25000"/>
                  </a:schemeClr>
                </a:solidFill>
              </a:rPr>
              <a:t>進行中</a:t>
            </a:r>
            <a:endParaRPr lang="en-US" altLang="ja-JP" sz="11500" dirty="0" smtClean="0">
              <a:solidFill>
                <a:schemeClr val="bg1">
                  <a:lumMod val="75000"/>
                  <a:lumOff val="25000"/>
                </a:schemeClr>
              </a:solidFill>
            </a:endParaRPr>
          </a:p>
        </p:txBody>
      </p:sp>
      <p:sp>
        <p:nvSpPr>
          <p:cNvPr id="2" name="タイトル 1"/>
          <p:cNvSpPr>
            <a:spLocks noGrp="1"/>
          </p:cNvSpPr>
          <p:nvPr>
            <p:ph type="title"/>
          </p:nvPr>
        </p:nvSpPr>
        <p:spPr>
          <a:xfrm>
            <a:off x="457200" y="-99392"/>
            <a:ext cx="8229600" cy="1143000"/>
          </a:xfrm>
        </p:spPr>
        <p:txBody>
          <a:bodyPr/>
          <a:lstStyle/>
          <a:p>
            <a:r>
              <a:rPr kumimoji="1" lang="ja-JP" altLang="en-US" dirty="0" smtClean="0">
                <a:solidFill>
                  <a:srgbClr val="FFFF00"/>
                </a:solidFill>
              </a:rPr>
              <a:t>大規模な地滑り</a:t>
            </a:r>
            <a:r>
              <a:rPr kumimoji="1" lang="en-US" altLang="ja-JP" dirty="0" smtClean="0">
                <a:solidFill>
                  <a:srgbClr val="FFFF00"/>
                </a:solidFill>
                <a:sym typeface="Wingdings" panose="05000000000000000000" pitchFamily="2" charset="2"/>
              </a:rPr>
              <a:t></a:t>
            </a:r>
            <a:r>
              <a:rPr kumimoji="1" lang="ja-JP" altLang="en-US" dirty="0" smtClean="0">
                <a:solidFill>
                  <a:srgbClr val="FFFF00"/>
                </a:solidFill>
                <a:sym typeface="Wingdings" panose="05000000000000000000" pitchFamily="2" charset="2"/>
              </a:rPr>
              <a:t>大津波？</a:t>
            </a:r>
            <a:endParaRPr kumimoji="1" lang="ja-JP" altLang="en-US" dirty="0">
              <a:solidFill>
                <a:srgbClr val="FFFF00"/>
              </a:solidFill>
            </a:endParaRPr>
          </a:p>
        </p:txBody>
      </p:sp>
      <p:sp>
        <p:nvSpPr>
          <p:cNvPr id="4" name="スライド番号プレースホルダー 3"/>
          <p:cNvSpPr>
            <a:spLocks noGrp="1"/>
          </p:cNvSpPr>
          <p:nvPr>
            <p:ph type="sldNum" sz="quarter" idx="12"/>
          </p:nvPr>
        </p:nvSpPr>
        <p:spPr/>
        <p:txBody>
          <a:bodyPr/>
          <a:lstStyle/>
          <a:p>
            <a:fld id="{FF8E3A57-9794-4736-8A5F-BB373927FA07}" type="slidenum">
              <a:rPr kumimoji="1" lang="ja-JP" altLang="en-US" smtClean="0"/>
              <a:t>9</a:t>
            </a:fld>
            <a:endParaRPr kumimoji="1" lang="ja-JP" altLang="en-US"/>
          </a:p>
        </p:txBody>
      </p:sp>
      <p:pic>
        <p:nvPicPr>
          <p:cNvPr id="3" name="図 2"/>
          <p:cNvPicPr>
            <a:picLocks noChangeAspect="1"/>
          </p:cNvPicPr>
          <p:nvPr/>
        </p:nvPicPr>
        <p:blipFill>
          <a:blip r:embed="rId2"/>
          <a:stretch>
            <a:fillRect/>
          </a:stretch>
        </p:blipFill>
        <p:spPr>
          <a:xfrm>
            <a:off x="-2" y="0"/>
            <a:ext cx="9001125" cy="6286500"/>
          </a:xfrm>
          <a:prstGeom prst="rect">
            <a:avLst/>
          </a:prstGeom>
        </p:spPr>
      </p:pic>
    </p:spTree>
    <p:extLst>
      <p:ext uri="{BB962C8B-B14F-4D97-AF65-F5344CB8AC3E}">
        <p14:creationId xmlns:p14="http://schemas.microsoft.com/office/powerpoint/2010/main" val="2504343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1330</TotalTime>
  <Words>853</Words>
  <Application>Microsoft Office PowerPoint</Application>
  <PresentationFormat>画面に合わせる (4:3)</PresentationFormat>
  <Paragraphs>191</Paragraphs>
  <Slides>38</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38</vt:i4>
      </vt:variant>
    </vt:vector>
  </HeadingPairs>
  <TitlesOfParts>
    <vt:vector size="46" baseType="lpstr">
      <vt:lpstr>ＭＳ Ｐゴシック</vt:lpstr>
      <vt:lpstr>Arial</vt:lpstr>
      <vt:lpstr>Arial Narrow</vt:lpstr>
      <vt:lpstr>Calibri</vt:lpstr>
      <vt:lpstr>Calibri Light</vt:lpstr>
      <vt:lpstr>Symbol</vt:lpstr>
      <vt:lpstr>Wingdings</vt:lpstr>
      <vt:lpstr>Office テーマ</vt:lpstr>
      <vt:lpstr>Muography of 1949 fault  in La Palma, Canary Islands, Spain</vt:lpstr>
      <vt:lpstr>Canary Islands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大規模な地滑り大津波？</vt:lpstr>
      <vt:lpstr>大規模な地滑り大津波？</vt:lpstr>
      <vt:lpstr>大規模な地滑り大津波？</vt:lpstr>
      <vt:lpstr>大規模な地滑り大津波？</vt:lpstr>
      <vt:lpstr>大規模な地滑り大津波？</vt:lpstr>
      <vt:lpstr>大規模な地滑り大津波？</vt:lpstr>
      <vt:lpstr>大規模な地滑り大津波？</vt:lpstr>
      <vt:lpstr>大規模な地滑り大津波？</vt:lpstr>
      <vt:lpstr>大規模な地滑り大津波？</vt:lpstr>
      <vt:lpstr>Motivations </vt:lpstr>
      <vt:lpstr>Seismic fault detection at Itoigawa, Japan, (Tanaka et al. 2011)</vt:lpstr>
      <vt:lpstr>Seismic fault detection at Itoigawa, Japan, (Tanaka et al. 2011)</vt:lpstr>
      <vt:lpstr>PowerPoint プレゼンテーション</vt:lpstr>
      <vt:lpstr>Side View </vt:lpstr>
      <vt:lpstr>Expected width of crushing plane</vt:lpstr>
      <vt:lpstr>Nuclear emulsion as muon detector</vt:lpstr>
      <vt:lpstr>Detector implementation (21st , Jan  -  07th, May, 2014, 106 days )</vt:lpstr>
      <vt:lpstr>Internal structure: Emulsion Cloud Chamber(ECC)</vt:lpstr>
      <vt:lpstr>Estimation of the detectable width and depth of the crushing fault plane by simulation</vt:lpstr>
      <vt:lpstr>Relationship between fault width, solid angle, and muon statistics</vt:lpstr>
      <vt:lpstr>PowerPoint プレゼンテーション</vt:lpstr>
      <vt:lpstr>Relationship between the detectable width and depth of the crushing fault plane</vt:lpstr>
      <vt:lpstr>Summary</vt:lpstr>
      <vt:lpstr>PowerPoint プレゼンテーション</vt:lpstr>
      <vt:lpstr>Emulsions orientation and numeration</vt:lpstr>
      <vt:lpstr>5 minimodules were installed</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Muography of 1949 fault  in La Palma, Canary Islands, Spain</dc:title>
  <dc:creator>miyamoto</dc:creator>
  <cp:lastModifiedBy>muon</cp:lastModifiedBy>
  <cp:revision>45</cp:revision>
  <cp:lastPrinted>2014-11-11T11:15:57Z</cp:lastPrinted>
  <dcterms:created xsi:type="dcterms:W3CDTF">2014-11-11T08:03:32Z</dcterms:created>
  <dcterms:modified xsi:type="dcterms:W3CDTF">2014-11-18T04:49:33Z</dcterms:modified>
</cp:coreProperties>
</file>