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7" r:id="rId2"/>
  </p:sldIdLst>
  <p:sldSz cx="9144000" cy="6858000" type="screen4x3"/>
  <p:notesSz cx="6858000" cy="973455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434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6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FF2600"/>
    <a:srgbClr val="FFFF00"/>
    <a:srgbClr val="000000"/>
    <a:srgbClr val="408000"/>
    <a:srgbClr val="00FFFF"/>
    <a:srgbClr val="FF6666"/>
    <a:srgbClr val="FF0080"/>
    <a:srgbClr val="FF996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70"/>
    <p:restoredTop sz="95718"/>
  </p:normalViewPr>
  <p:slideViewPr>
    <p:cSldViewPr snapToGrid="0">
      <p:cViewPr varScale="1">
        <p:scale>
          <a:sx n="122" d="100"/>
          <a:sy n="122" d="100"/>
        </p:scale>
        <p:origin x="1904" y="208"/>
      </p:cViewPr>
      <p:guideLst>
        <p:guide orient="horz" pos="1434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-2904" y="-96"/>
      </p:cViewPr>
      <p:guideLst>
        <p:guide orient="horz" pos="3066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7363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7363"/>
          </a:xfrm>
          <a:prstGeom prst="rect">
            <a:avLst/>
          </a:prstGeom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561296E-ABEC-A443-AB2F-123E5BD60ED1}" type="datetimeFigureOut">
              <a:rPr lang="ja-JP" altLang="en-US"/>
              <a:pPr>
                <a:defRPr/>
              </a:pPr>
              <a:t>2018/12/6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730250"/>
            <a:ext cx="4867275" cy="36496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624388"/>
            <a:ext cx="5486400" cy="4379912"/>
          </a:xfrm>
          <a:prstGeom prst="rect">
            <a:avLst/>
          </a:prstGeom>
        </p:spPr>
        <p:txBody>
          <a:bodyPr vert="horz" lIns="91430" tIns="45715" rIns="91430" bIns="45715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245600"/>
            <a:ext cx="2971800" cy="487363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9245600"/>
            <a:ext cx="2971800" cy="487363"/>
          </a:xfrm>
          <a:prstGeom prst="rect">
            <a:avLst/>
          </a:prstGeom>
        </p:spPr>
        <p:txBody>
          <a:bodyPr vert="horz" wrap="square" lIns="91430" tIns="45715" rIns="91430" bIns="45715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05B15FC-4B2C-7448-A88F-36C00D9D8A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179987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3554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>
              <a:latin typeface="Calibri" charset="0"/>
              <a:ea typeface="ＭＳ Ｐゴシック" charset="0"/>
            </a:endParaRPr>
          </a:p>
        </p:txBody>
      </p:sp>
      <p:sp>
        <p:nvSpPr>
          <p:cNvPr id="23555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C98A6AA-E3C9-D34E-92A1-9D02964BA6BF}" type="slidenum"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ea typeface="ＭＳ Ｐゴシック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038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/>
          <p:nvPr userDrawn="1"/>
        </p:nvCxnSpPr>
        <p:spPr>
          <a:xfrm>
            <a:off x="252413" y="720725"/>
            <a:ext cx="8639175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252412" y="404664"/>
            <a:ext cx="8639175" cy="327447"/>
          </a:xfrm>
        </p:spPr>
        <p:txBody>
          <a:bodyPr lIns="0" tIns="0" rIns="0" bIns="0"/>
          <a:lstStyle>
            <a:lvl1pPr algn="l">
              <a:defRPr sz="2000" b="1">
                <a:solidFill>
                  <a:schemeClr val="accent5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6" name="テキスト プレースホルダー 3"/>
          <p:cNvSpPr>
            <a:spLocks noGrp="1"/>
          </p:cNvSpPr>
          <p:nvPr>
            <p:ph type="body" sz="quarter" idx="10"/>
          </p:nvPr>
        </p:nvSpPr>
        <p:spPr>
          <a:xfrm>
            <a:off x="252413" y="160611"/>
            <a:ext cx="8639175" cy="244053"/>
          </a:xfrm>
        </p:spPr>
        <p:txBody>
          <a:bodyPr lIns="0" tIns="0" rIns="0" bIns="0"/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73451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613E9-A130-5846-AFCC-5F77F3EE2538}" type="datetimeFigureOut">
              <a:rPr lang="ja-JP" altLang="en-US"/>
              <a:pPr>
                <a:defRPr/>
              </a:pPr>
              <a:t>2018/12/6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8BAE7-0DF0-934D-BCBE-486B25EF054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18427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1DE07-783F-0145-AC9D-DDC197159B56}" type="datetimeFigureOut">
              <a:rPr lang="ja-JP" altLang="en-US"/>
              <a:pPr>
                <a:defRPr/>
              </a:pPr>
              <a:t>2018/12/6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F333F-6C0D-0B4E-A195-B596FADCB03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30733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 userDrawn="1"/>
        </p:nvSpPr>
        <p:spPr>
          <a:xfrm>
            <a:off x="0" y="0"/>
            <a:ext cx="9212263" cy="6858000"/>
          </a:xfrm>
          <a:prstGeom prst="rect">
            <a:avLst/>
          </a:prstGeom>
          <a:gradFill>
            <a:gsLst>
              <a:gs pos="0">
                <a:schemeClr val="bg2">
                  <a:lumMod val="25000"/>
                </a:schemeClr>
              </a:gs>
              <a:gs pos="100000">
                <a:schemeClr val="bg2">
                  <a:lumMod val="5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cxnSp>
        <p:nvCxnSpPr>
          <p:cNvPr id="6" name="直線コネクタ 5"/>
          <p:cNvCxnSpPr/>
          <p:nvPr userDrawn="1"/>
        </p:nvCxnSpPr>
        <p:spPr>
          <a:xfrm>
            <a:off x="252413" y="720725"/>
            <a:ext cx="8639175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397321" y="116632"/>
            <a:ext cx="8639175" cy="327447"/>
          </a:xfrm>
        </p:spPr>
        <p:txBody>
          <a:bodyPr lIns="0" tIns="0" rIns="0" bIns="0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9" name="テキスト プレースホルダー 3"/>
          <p:cNvSpPr>
            <a:spLocks noGrp="1"/>
          </p:cNvSpPr>
          <p:nvPr>
            <p:ph type="body" sz="quarter" idx="10"/>
          </p:nvPr>
        </p:nvSpPr>
        <p:spPr>
          <a:xfrm>
            <a:off x="252413" y="482111"/>
            <a:ext cx="8639175" cy="244053"/>
          </a:xfrm>
        </p:spPr>
        <p:txBody>
          <a:bodyPr lIns="0" tIns="0" rIns="0" bIns="0"/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083036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F4614-1EB6-694C-B11D-03459FED8CD9}" type="datetimeFigureOut">
              <a:rPr lang="ja-JP" altLang="en-US"/>
              <a:pPr>
                <a:defRPr/>
              </a:pPr>
              <a:t>2018/12/6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82EFB-3A1C-EA4D-A75C-6B16CC57C53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53868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0B62E-752E-D948-A4CC-B20CF9333D20}" type="datetimeFigureOut">
              <a:rPr lang="ja-JP" altLang="en-US"/>
              <a:pPr>
                <a:defRPr/>
              </a:pPr>
              <a:t>2018/12/6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82B46-28B5-524F-BA07-1A07FE3F128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66659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31CE9-89E9-9041-9B2B-B2B5DAA8FF47}" type="datetimeFigureOut">
              <a:rPr lang="ja-JP" altLang="en-US"/>
              <a:pPr>
                <a:defRPr/>
              </a:pPr>
              <a:t>2018/12/6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9272B-7D16-FA43-9FEE-F651B91D51C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1339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0D521-C061-8641-AEA8-FF496DE3A46D}" type="datetimeFigureOut">
              <a:rPr lang="ja-JP" altLang="en-US"/>
              <a:pPr>
                <a:defRPr/>
              </a:pPr>
              <a:t>2018/12/6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0B939-C9C8-7244-B5EA-9ACC773A7A6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77480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C714D-6284-6640-A911-23CD93E0C0BE}" type="datetimeFigureOut">
              <a:rPr lang="ja-JP" altLang="en-US"/>
              <a:pPr>
                <a:defRPr/>
              </a:pPr>
              <a:t>2018/12/6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72CA9-EE45-6545-8FBB-07CD0017205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2165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FEBAF-B715-8A47-82ED-6ECD8C011F5A}" type="datetimeFigureOut">
              <a:rPr lang="ja-JP" altLang="en-US"/>
              <a:pPr>
                <a:defRPr/>
              </a:pPr>
              <a:t>2018/12/6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9B0E0-9BD5-F148-AA97-B0C35F9EC19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57856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06577-33C2-814B-8560-A795770A07B3}" type="datetimeFigureOut">
              <a:rPr lang="ja-JP" altLang="en-US"/>
              <a:pPr>
                <a:defRPr/>
              </a:pPr>
              <a:t>2018/12/6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143EF-F11D-DF45-907E-3A0A120B67D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50212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6A65167-326E-734B-A1FA-333923987364}" type="datetimeFigureOut">
              <a:rPr lang="ja-JP" altLang="en-US"/>
              <a:pPr>
                <a:defRPr/>
              </a:pPr>
              <a:t>2018/12/6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A495FDB-6E1B-624E-BA20-BC52EF2F8F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4" r:id="rId1"/>
    <p:sldLayoutId id="2147484075" r:id="rId2"/>
    <p:sldLayoutId id="2147484065" r:id="rId3"/>
    <p:sldLayoutId id="2147484066" r:id="rId4"/>
    <p:sldLayoutId id="2147484067" r:id="rId5"/>
    <p:sldLayoutId id="2147484068" r:id="rId6"/>
    <p:sldLayoutId id="2147484069" r:id="rId7"/>
    <p:sldLayoutId id="2147484070" r:id="rId8"/>
    <p:sldLayoutId id="2147484071" r:id="rId9"/>
    <p:sldLayoutId id="2147484072" r:id="rId10"/>
    <p:sldLayoutId id="21474840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" name="直線コネクタ 46"/>
          <p:cNvCxnSpPr/>
          <p:nvPr/>
        </p:nvCxnSpPr>
        <p:spPr>
          <a:xfrm>
            <a:off x="6119813" y="908050"/>
            <a:ext cx="0" cy="4716463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>
            <a:off x="3460750" y="908050"/>
            <a:ext cx="0" cy="4716463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正方形/長方形 1"/>
          <p:cNvSpPr/>
          <p:nvPr/>
        </p:nvSpPr>
        <p:spPr>
          <a:xfrm>
            <a:off x="395288" y="5944739"/>
            <a:ext cx="8496300" cy="198885"/>
          </a:xfrm>
          <a:custGeom>
            <a:avLst/>
            <a:gdLst>
              <a:gd name="connsiteX0" fmla="*/ 0 w 8460582"/>
              <a:gd name="connsiteY0" fmla="*/ 0 h 668337"/>
              <a:gd name="connsiteX1" fmla="*/ 8460582 w 8460582"/>
              <a:gd name="connsiteY1" fmla="*/ 0 h 668337"/>
              <a:gd name="connsiteX2" fmla="*/ 8460582 w 8460582"/>
              <a:gd name="connsiteY2" fmla="*/ 668337 h 668337"/>
              <a:gd name="connsiteX3" fmla="*/ 0 w 8460582"/>
              <a:gd name="connsiteY3" fmla="*/ 668337 h 668337"/>
              <a:gd name="connsiteX4" fmla="*/ 0 w 8460582"/>
              <a:gd name="connsiteY4" fmla="*/ 0 h 668337"/>
              <a:gd name="connsiteX0" fmla="*/ 517585 w 8460582"/>
              <a:gd name="connsiteY0" fmla="*/ 0 h 668337"/>
              <a:gd name="connsiteX1" fmla="*/ 8460582 w 8460582"/>
              <a:gd name="connsiteY1" fmla="*/ 0 h 668337"/>
              <a:gd name="connsiteX2" fmla="*/ 8460582 w 8460582"/>
              <a:gd name="connsiteY2" fmla="*/ 668337 h 668337"/>
              <a:gd name="connsiteX3" fmla="*/ 0 w 8460582"/>
              <a:gd name="connsiteY3" fmla="*/ 668337 h 668337"/>
              <a:gd name="connsiteX4" fmla="*/ 517585 w 8460582"/>
              <a:gd name="connsiteY4" fmla="*/ 0 h 668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460582" h="668337">
                <a:moveTo>
                  <a:pt x="517585" y="0"/>
                </a:moveTo>
                <a:lnTo>
                  <a:pt x="8460582" y="0"/>
                </a:lnTo>
                <a:lnTo>
                  <a:pt x="8460582" y="668337"/>
                </a:lnTo>
                <a:lnTo>
                  <a:pt x="0" y="668337"/>
                </a:lnTo>
                <a:lnTo>
                  <a:pt x="517585" y="0"/>
                </a:lnTo>
                <a:close/>
              </a:path>
            </a:pathLst>
          </a:custGeom>
          <a:gradFill>
            <a:gsLst>
              <a:gs pos="0">
                <a:srgbClr val="FFFF66"/>
              </a:gs>
              <a:gs pos="100000">
                <a:schemeClr val="bg1"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252413" y="107950"/>
            <a:ext cx="2015331" cy="360363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5" name="右矢印 24"/>
          <p:cNvSpPr/>
          <p:nvPr/>
        </p:nvSpPr>
        <p:spPr>
          <a:xfrm rot="19851605">
            <a:off x="-112713" y="3254375"/>
            <a:ext cx="9629776" cy="1008063"/>
          </a:xfrm>
          <a:prstGeom prst="rightArrow">
            <a:avLst>
              <a:gd name="adj1" fmla="val 50000"/>
              <a:gd name="adj2" fmla="val 139585"/>
            </a:avLst>
          </a:prstGeom>
          <a:gradFill>
            <a:gsLst>
              <a:gs pos="0">
                <a:srgbClr val="7030A0"/>
              </a:gs>
              <a:gs pos="62000">
                <a:srgbClr val="CC66FF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2575" name="タイトル 1"/>
          <p:cNvSpPr>
            <a:spLocks noGrp="1"/>
          </p:cNvSpPr>
          <p:nvPr>
            <p:ph type="title"/>
          </p:nvPr>
        </p:nvSpPr>
        <p:spPr>
          <a:xfrm>
            <a:off x="396875" y="115888"/>
            <a:ext cx="8639175" cy="327025"/>
          </a:xfrm>
        </p:spPr>
        <p:txBody>
          <a:bodyPr/>
          <a:lstStyle/>
          <a:p>
            <a:r>
              <a:rPr lang="en-US" altLang="ja-JP" dirty="0">
                <a:solidFill>
                  <a:schemeClr val="bg1"/>
                </a:solidFill>
                <a:latin typeface="ＭＳ Ｐゴシック" charset="0"/>
                <a:ea typeface="ＭＳ Ｐゴシック" charset="0"/>
              </a:rPr>
              <a:t>4.</a:t>
            </a:r>
            <a:r>
              <a:rPr lang="zh-CN" altLang="en-US" dirty="0">
                <a:solidFill>
                  <a:schemeClr val="bg1"/>
                </a:solidFill>
                <a:latin typeface="ＭＳ Ｐゴシック" charset="0"/>
                <a:ea typeface="ＭＳ Ｐゴシック" charset="0"/>
              </a:rPr>
              <a:t>固体地球科学</a:t>
            </a:r>
            <a:endParaRPr lang="ja-JP" altLang="en-US">
              <a:solidFill>
                <a:schemeClr val="bg1"/>
              </a:solidFill>
              <a:latin typeface="ＭＳ Ｐゴシック" charset="0"/>
              <a:ea typeface="ＭＳ Ｐゴシック" charset="0"/>
            </a:endParaRPr>
          </a:p>
        </p:txBody>
      </p:sp>
      <p:sp>
        <p:nvSpPr>
          <p:cNvPr id="22535" name="テキスト プレースホルダー 2"/>
          <p:cNvSpPr>
            <a:spLocks noGrp="1"/>
          </p:cNvSpPr>
          <p:nvPr>
            <p:ph type="body" sz="quarter" idx="10"/>
          </p:nvPr>
        </p:nvSpPr>
        <p:spPr>
          <a:xfrm>
            <a:off x="252413" y="476250"/>
            <a:ext cx="8639175" cy="244475"/>
          </a:xfrm>
        </p:spPr>
        <p:txBody>
          <a:bodyPr/>
          <a:lstStyle/>
          <a:p>
            <a:r>
              <a:rPr lang="ja-JP" altLang="en-US" sz="1200">
                <a:solidFill>
                  <a:schemeClr val="bg1"/>
                </a:solidFill>
                <a:latin typeface="Calibri" charset="0"/>
                <a:ea typeface="ＭＳ Ｐゴシック" charset="0"/>
              </a:rPr>
              <a:t>稠密観測</a:t>
            </a:r>
            <a:r>
              <a:rPr lang="ja-JP" altLang="en-US" sz="1200" dirty="0">
                <a:solidFill>
                  <a:schemeClr val="bg1"/>
                </a:solidFill>
                <a:latin typeface="Calibri" charset="0"/>
                <a:ea typeface="ＭＳ Ｐゴシック" charset="0"/>
              </a:rPr>
              <a:t>・極限実験・</a:t>
            </a:r>
            <a:r>
              <a:rPr lang="ja-JP" altLang="en-US" sz="1200">
                <a:solidFill>
                  <a:schemeClr val="bg1"/>
                </a:solidFill>
                <a:latin typeface="Calibri" charset="0"/>
                <a:ea typeface="ＭＳ Ｐゴシック" charset="0"/>
              </a:rPr>
              <a:t>高感度分析</a:t>
            </a:r>
            <a:r>
              <a:rPr lang="ja-JP" altLang="en-US" sz="1200">
                <a:latin typeface="Calibri" charset="0"/>
                <a:ea typeface="ＭＳ Ｐゴシック" charset="0"/>
              </a:rPr>
              <a:t>・</a:t>
            </a:r>
            <a:r>
              <a:rPr lang="ja-JP" altLang="en-US"/>
              <a:t>高性能計算</a:t>
            </a:r>
            <a:r>
              <a:rPr lang="ja-JP" altLang="en-US" sz="1200">
                <a:latin typeface="Calibri" charset="0"/>
                <a:ea typeface="ＭＳ Ｐゴシック" charset="0"/>
              </a:rPr>
              <a:t>が</a:t>
            </a:r>
            <a:r>
              <a:rPr lang="ja-JP" altLang="en-US" sz="1200" dirty="0">
                <a:latin typeface="Calibri" charset="0"/>
                <a:ea typeface="ＭＳ Ｐゴシック" charset="0"/>
              </a:rPr>
              <a:t>拓く</a:t>
            </a:r>
            <a:r>
              <a:rPr lang="ja-JP" altLang="en-US" sz="1200" dirty="0">
                <a:solidFill>
                  <a:schemeClr val="bg1"/>
                </a:solidFill>
                <a:latin typeface="Calibri" charset="0"/>
                <a:ea typeface="ＭＳ Ｐゴシック" charset="0"/>
              </a:rPr>
              <a:t>固体地球科学</a:t>
            </a:r>
          </a:p>
        </p:txBody>
      </p:sp>
      <p:sp>
        <p:nvSpPr>
          <p:cNvPr id="4" name="右矢印 3"/>
          <p:cNvSpPr/>
          <p:nvPr/>
        </p:nvSpPr>
        <p:spPr>
          <a:xfrm>
            <a:off x="360363" y="6048375"/>
            <a:ext cx="8531225" cy="360363"/>
          </a:xfrm>
          <a:prstGeom prst="rightArrow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5" name="上矢印 4"/>
          <p:cNvSpPr/>
          <p:nvPr/>
        </p:nvSpPr>
        <p:spPr>
          <a:xfrm>
            <a:off x="250825" y="1403350"/>
            <a:ext cx="360363" cy="4914900"/>
          </a:xfrm>
          <a:prstGeom prst="upArrow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38564" y="2964062"/>
            <a:ext cx="184666" cy="1631802"/>
          </a:xfrm>
          <a:prstGeom prst="rect">
            <a:avLst/>
          </a:prstGeom>
          <a:noFill/>
        </p:spPr>
        <p:txBody>
          <a:bodyPr vert="eaVert" wrap="square"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itchFamily="34" charset="0"/>
                <a:ea typeface="ＭＳ Ｐゴシック" pitchFamily="50" charset="-128"/>
                <a:cs typeface="+mn-cs"/>
              </a:rPr>
              <a:t>サイエンス</a:t>
            </a:r>
            <a:r>
              <a:rPr kumimoji="1" lang="ja-JP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itchFamily="34" charset="0"/>
                <a:ea typeface="ＭＳ Ｐゴシック" pitchFamily="50" charset="-128"/>
                <a:cs typeface="+mn-cs"/>
              </a:rPr>
              <a:t>・テクノロジー</a:t>
            </a:r>
            <a:endParaRPr kumimoji="1" lang="ja-JP" altLang="en-US" sz="1200" b="1" i="0" u="none" strike="sng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ea typeface="ＭＳ Ｐゴシック" pitchFamily="50" charset="-128"/>
              <a:cs typeface="+mn-cs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367213" y="6137275"/>
            <a:ext cx="409575" cy="18415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itchFamily="34" charset="0"/>
                <a:ea typeface="ＭＳ Ｐゴシック" pitchFamily="50" charset="-128"/>
                <a:cs typeface="+mn-cs"/>
              </a:rPr>
              <a:t>西　暦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1187450" y="6418263"/>
            <a:ext cx="490519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ＭＳ Ｐゴシック" panose="020B0600070205080204" pitchFamily="34" charset="-128"/>
                <a:ea typeface="ＭＳ Ｐゴシック" panose="020B0600070205080204" pitchFamily="34" charset="-128"/>
                <a:cs typeface="+mn-cs"/>
              </a:rPr>
              <a:t>20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ＭＳ Ｐゴシック" panose="020B0600070205080204" pitchFamily="34" charset="-128"/>
                <a:ea typeface="ＭＳ Ｐゴシック" panose="020B0600070205080204" pitchFamily="34" charset="-128"/>
                <a:cs typeface="+mn-cs"/>
              </a:rPr>
              <a:t>２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ＭＳ Ｐゴシック" panose="020B0600070205080204" pitchFamily="34" charset="-128"/>
                <a:ea typeface="ＭＳ Ｐゴシック" panose="020B0600070205080204" pitchFamily="34" charset="-128"/>
                <a:cs typeface="+mn-cs"/>
              </a:rPr>
              <a:t>0</a:t>
            </a:r>
            <a:r>
              <a:rPr kumimoji="1" lang="ja-JP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ＭＳ Ｐゴシック" panose="020B0600070205080204" pitchFamily="34" charset="-128"/>
                <a:ea typeface="ＭＳ Ｐゴシック" panose="020B0600070205080204" pitchFamily="34" charset="-128"/>
                <a:cs typeface="+mn-cs"/>
              </a:rPr>
              <a:t>年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ＭＳ Ｐゴシック" panose="020B0600070205080204" pitchFamily="34" charset="-128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300413" y="6418263"/>
            <a:ext cx="461665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ＭＳ Ｐゴシック" panose="020B0600070205080204" pitchFamily="34" charset="-128"/>
                <a:ea typeface="ＭＳ Ｐゴシック" panose="020B0600070205080204" pitchFamily="34" charset="-128"/>
                <a:cs typeface="+mn-cs"/>
              </a:rPr>
              <a:t>2030</a:t>
            </a:r>
            <a:r>
              <a:rPr kumimoji="1" lang="ja-JP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ＭＳ Ｐゴシック" panose="020B0600070205080204" pitchFamily="34" charset="-128"/>
                <a:ea typeface="ＭＳ Ｐゴシック" panose="020B0600070205080204" pitchFamily="34" charset="-128"/>
                <a:cs typeface="+mn-cs"/>
              </a:rPr>
              <a:t>年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ＭＳ Ｐゴシック" panose="020B0600070205080204" pitchFamily="34" charset="-128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5411788" y="6418263"/>
            <a:ext cx="461665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ＭＳ Ｐゴシック" panose="020B0600070205080204" pitchFamily="34" charset="-128"/>
                <a:ea typeface="ＭＳ Ｐゴシック" panose="020B0600070205080204" pitchFamily="34" charset="-128"/>
                <a:cs typeface="+mn-cs"/>
              </a:rPr>
              <a:t>2040</a:t>
            </a:r>
            <a:r>
              <a:rPr kumimoji="1" lang="ja-JP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ＭＳ Ｐゴシック" panose="020B0600070205080204" pitchFamily="34" charset="-128"/>
                <a:ea typeface="ＭＳ Ｐゴシック" panose="020B0600070205080204" pitchFamily="34" charset="-128"/>
                <a:cs typeface="+mn-cs"/>
              </a:rPr>
              <a:t>年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ＭＳ Ｐゴシック" panose="020B0600070205080204" pitchFamily="34" charset="-128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7524750" y="6418263"/>
            <a:ext cx="461665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ＭＳ Ｐゴシック" panose="020B0600070205080204" pitchFamily="34" charset="-128"/>
                <a:ea typeface="ＭＳ Ｐゴシック" panose="020B0600070205080204" pitchFamily="34" charset="-128"/>
                <a:cs typeface="+mn-cs"/>
              </a:rPr>
              <a:t>2050</a:t>
            </a:r>
            <a:r>
              <a:rPr kumimoji="1" lang="ja-JP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ＭＳ Ｐゴシック" panose="020B0600070205080204" pitchFamily="34" charset="-128"/>
                <a:ea typeface="ＭＳ Ｐゴシック" panose="020B0600070205080204" pitchFamily="34" charset="-128"/>
                <a:cs typeface="+mn-cs"/>
              </a:rPr>
              <a:t>年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ＭＳ Ｐゴシック" panose="020B0600070205080204" pitchFamily="34" charset="-128"/>
              <a:ea typeface="ＭＳ Ｐゴシック" panose="020B0600070205080204" pitchFamily="34" charset="-128"/>
              <a:cs typeface="+mn-cs"/>
            </a:endParaRPr>
          </a:p>
        </p:txBody>
      </p:sp>
      <p:cxnSp>
        <p:nvCxnSpPr>
          <p:cNvPr id="13" name="直線コネクタ 12"/>
          <p:cNvCxnSpPr/>
          <p:nvPr/>
        </p:nvCxnSpPr>
        <p:spPr>
          <a:xfrm>
            <a:off x="1419225" y="6137275"/>
            <a:ext cx="0" cy="244475"/>
          </a:xfrm>
          <a:prstGeom prst="line">
            <a:avLst/>
          </a:prstGeom>
          <a:ln w="22225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3530600" y="6137275"/>
            <a:ext cx="0" cy="244475"/>
          </a:xfrm>
          <a:prstGeom prst="line">
            <a:avLst/>
          </a:prstGeom>
          <a:ln w="22225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5643563" y="6137275"/>
            <a:ext cx="0" cy="244475"/>
          </a:xfrm>
          <a:prstGeom prst="line">
            <a:avLst/>
          </a:prstGeom>
          <a:ln w="22225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 flipH="1">
            <a:off x="7754938" y="6137275"/>
            <a:ext cx="0" cy="244475"/>
          </a:xfrm>
          <a:prstGeom prst="line">
            <a:avLst/>
          </a:prstGeom>
          <a:ln w="22225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2" name="テキスト ボックス 21"/>
          <p:cNvSpPr txBox="1">
            <a:spLocks noChangeArrowheads="1"/>
          </p:cNvSpPr>
          <p:nvPr/>
        </p:nvSpPr>
        <p:spPr bwMode="auto">
          <a:xfrm>
            <a:off x="254000" y="836613"/>
            <a:ext cx="75020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ＭＳ Ｐゴシック" pitchFamily="50" charset="-128"/>
                <a:cs typeface="+mn-cs"/>
              </a:rPr>
              <a:t>実験範囲</a:t>
            </a: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itchFamily="34" charset="0"/>
              <a:ea typeface="ＭＳ Ｐゴシック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ＭＳ Ｐゴシック" pitchFamily="50" charset="-128"/>
                <a:cs typeface="+mn-cs"/>
              </a:rPr>
              <a:t>計算能力</a:t>
            </a:r>
            <a:endParaRPr kumimoji="1" lang="ja-JP" alt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itchFamily="34" charset="0"/>
              <a:ea typeface="ＭＳ Ｐゴシック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ＭＳ Ｐゴシック" pitchFamily="50" charset="-128"/>
                <a:cs typeface="+mn-cs"/>
              </a:rPr>
              <a:t>観測・分析性能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ＭＳ Ｐゴシック" pitchFamily="50" charset="-128"/>
                <a:cs typeface="+mn-cs"/>
              </a:rPr>
              <a:t>時計精度</a:t>
            </a:r>
            <a:endParaRPr kumimoji="1" lang="ja-JP" alt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itchFamily="34" charset="0"/>
              <a:ea typeface="ＭＳ Ｐゴシック" pitchFamily="50" charset="-128"/>
              <a:cs typeface="+mn-cs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A697E27C-484D-7541-B976-5778C4C0A4B5}"/>
              </a:ext>
            </a:extLst>
          </p:cNvPr>
          <p:cNvGrpSpPr/>
          <p:nvPr/>
        </p:nvGrpSpPr>
        <p:grpSpPr>
          <a:xfrm>
            <a:off x="2576876" y="4238678"/>
            <a:ext cx="539750" cy="539750"/>
            <a:chOff x="1295400" y="4760913"/>
            <a:chExt cx="539750" cy="539750"/>
          </a:xfrm>
        </p:grpSpPr>
        <p:sp>
          <p:nvSpPr>
            <p:cNvPr id="26" name="円/楕円 25"/>
            <p:cNvSpPr>
              <a:spLocks noChangeArrowheads="1"/>
            </p:cNvSpPr>
            <p:nvPr/>
          </p:nvSpPr>
          <p:spPr bwMode="auto">
            <a:xfrm>
              <a:off x="1295400" y="4760913"/>
              <a:ext cx="539750" cy="539750"/>
            </a:xfrm>
            <a:prstGeom prst="ellipse">
              <a:avLst/>
            </a:prstGeom>
            <a:solidFill>
              <a:srgbClr val="660066"/>
            </a:solidFill>
            <a:ln>
              <a:noFill/>
            </a:ln>
            <a:effectLst>
              <a:outerShdw blurRad="50800" dist="38100" dir="5400000" algn="t" rotWithShape="0">
                <a:schemeClr val="tx1">
                  <a:alpha val="39999"/>
                </a:schemeClr>
              </a:outerShdw>
            </a:effectLst>
            <a:extLst>
              <a:ext uri="{91240B29-F687-4f45-9708-019B960494DF}">
                <a14:hiddenLine xmlns:a14="http://schemas.microsoft.com/office/drawing/2010/main" xmlns="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2550" name="テキスト ボックス 26"/>
            <p:cNvSpPr txBox="1">
              <a:spLocks noChangeArrowheads="1"/>
            </p:cNvSpPr>
            <p:nvPr/>
          </p:nvSpPr>
          <p:spPr bwMode="auto">
            <a:xfrm>
              <a:off x="1378967" y="4876800"/>
              <a:ext cx="38472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charset="0"/>
                  <a:ea typeface="ＭＳ Ｐゴシック" charset="0"/>
                </a:rPr>
                <a:t>地球史</a:t>
              </a:r>
              <a:endParaRPr kumimoji="1" lang="en-US" altLang="ja-JP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ＭＳ Ｐゴシック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charset="0"/>
                  <a:ea typeface="ＭＳ Ｐゴシック" charset="0"/>
                </a:rPr>
                <a:t>と生命</a:t>
              </a:r>
              <a:endPara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ＭＳ Ｐゴシック" charset="0"/>
              </a:endParaRPr>
            </a:p>
          </p:txBody>
        </p:sp>
      </p:grpSp>
      <p:sp>
        <p:nvSpPr>
          <p:cNvPr id="46" name="角丸四角形 45"/>
          <p:cNvSpPr>
            <a:spLocks noChangeArrowheads="1"/>
          </p:cNvSpPr>
          <p:nvPr/>
        </p:nvSpPr>
        <p:spPr bwMode="auto">
          <a:xfrm>
            <a:off x="1042988" y="836613"/>
            <a:ext cx="2305050" cy="431800"/>
          </a:xfrm>
          <a:prstGeom prst="roundRect">
            <a:avLst>
              <a:gd name="adj" fmla="val 16667"/>
            </a:avLst>
          </a:prstGeom>
          <a:solidFill>
            <a:srgbClr val="99FF66"/>
          </a:solidFill>
          <a:ln>
            <a:noFill/>
          </a:ln>
          <a:effectLst>
            <a:outerShdw blurRad="50800" dist="38100" dir="5400000" algn="t" rotWithShape="0">
              <a:schemeClr val="tx1">
                <a:alpha val="39999"/>
              </a:schemeClr>
            </a:outerShdw>
          </a:effectLst>
          <a:extLs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6000" tIns="0" rIns="3600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地球の構造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/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変動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/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歴史の解明</a:t>
            </a:r>
          </a:p>
        </p:txBody>
      </p:sp>
      <p:sp>
        <p:nvSpPr>
          <p:cNvPr id="50" name="角丸四角形 49"/>
          <p:cNvSpPr>
            <a:spLocks noChangeArrowheads="1"/>
          </p:cNvSpPr>
          <p:nvPr/>
        </p:nvSpPr>
        <p:spPr bwMode="auto">
          <a:xfrm>
            <a:off x="3530600" y="836613"/>
            <a:ext cx="2538452" cy="4318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>
            <a:noFill/>
          </a:ln>
          <a:effectLst>
            <a:outerShdw blurRad="50800" dist="38100" dir="5400000" algn="t" rotWithShape="0">
              <a:schemeClr val="tx1">
                <a:alpha val="39999"/>
              </a:schemeClr>
            </a:outerShdw>
          </a:effectLst>
          <a:extLs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6000" tIns="0" rIns="3600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地球システムの理解と変動予測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/</a:t>
            </a:r>
            <a:r>
              <a:rPr kumimoji="1" lang="ja-JP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検証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51" name="角丸四角形 50"/>
          <p:cNvSpPr>
            <a:spLocks noChangeArrowheads="1"/>
          </p:cNvSpPr>
          <p:nvPr/>
        </p:nvSpPr>
        <p:spPr bwMode="auto">
          <a:xfrm>
            <a:off x="6207289" y="836613"/>
            <a:ext cx="2835096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>
            <a:noFill/>
          </a:ln>
          <a:effectLst>
            <a:outerShdw blurRad="50800" dist="38100" dir="5400000" algn="t" rotWithShape="0">
              <a:schemeClr val="tx1">
                <a:alpha val="39999"/>
              </a:schemeClr>
            </a:outerShdw>
          </a:effectLst>
          <a:extLs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6000" tIns="0" rIns="3600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charset="0"/>
                <a:ea typeface="ＭＳ Ｐゴシック" charset="0"/>
              </a:rPr>
              <a:t>人類</a:t>
            </a:r>
            <a:r>
              <a:rPr kumimoji="1" lang="ja-JP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と</a:t>
            </a:r>
            <a:r>
              <a:rPr kumimoji="1" lang="ja-JP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charset="0"/>
                <a:ea typeface="ＭＳ Ｐゴシック" charset="0"/>
              </a:rPr>
              <a:t>宇宙</a:t>
            </a:r>
            <a:r>
              <a:rPr kumimoji="1" lang="ja-JP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に開いた「地球認識」への到達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060266" y="1491821"/>
            <a:ext cx="2251164" cy="1323439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93663" marR="0" lvl="0" indent="-936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75000"/>
              <a:buFont typeface="Wingdings" pitchFamily="2" charset="2"/>
              <a:buChar char="l"/>
              <a:tabLst/>
              <a:defRPr/>
            </a:pP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itchFamily="50" charset="-128"/>
                <a:cs typeface="+mn-cs"/>
              </a:rPr>
              <a:t>表層－</a:t>
            </a:r>
            <a:r>
              <a:rPr kumimoji="1" lang="ja-JP" altLang="en-US" sz="1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itchFamily="50" charset="-128"/>
                <a:cs typeface="+mn-cs"/>
              </a:rPr>
              <a:t>中心核の観測と実験・数値計算上の再現</a:t>
            </a:r>
            <a:endParaRPr kumimoji="1" lang="ja-JP" altLang="en-US" sz="1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itchFamily="50" charset="-128"/>
              <a:cs typeface="+mn-cs"/>
            </a:endParaRPr>
          </a:p>
          <a:p>
            <a:pPr marL="93663" marR="0" lvl="0" indent="-936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75000"/>
              <a:buFont typeface="Wingdings" pitchFamily="2" charset="2"/>
              <a:buChar char="l"/>
              <a:tabLst/>
              <a:defRPr/>
            </a:pP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itchFamily="50" charset="-128"/>
              <a:cs typeface="+mn-cs"/>
            </a:endParaRPr>
          </a:p>
          <a:p>
            <a:pPr marL="93663" marR="0" lvl="0" indent="-936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75000"/>
              <a:buFont typeface="Wingdings" pitchFamily="2" charset="2"/>
              <a:buChar char="l"/>
              <a:tabLst/>
              <a:defRPr/>
            </a:pP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itchFamily="50" charset="-128"/>
                <a:cs typeface="+mn-cs"/>
              </a:rPr>
              <a:t>陸域稠密観測</a:t>
            </a:r>
            <a:r>
              <a:rPr kumimoji="1" lang="en-US" altLang="ja-JP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itchFamily="50" charset="-128"/>
                <a:cs typeface="+mn-cs"/>
              </a:rPr>
              <a:t>‐</a:t>
            </a: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itchFamily="50" charset="-128"/>
                <a:cs typeface="+mn-cs"/>
              </a:rPr>
              <a:t>海域掘削と構造</a:t>
            </a:r>
            <a:r>
              <a:rPr kumimoji="1" lang="ja-JP" altLang="en-US" sz="1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itchFamily="50" charset="-128"/>
                <a:cs typeface="+mn-cs"/>
              </a:rPr>
              <a:t>・資源</a:t>
            </a:r>
            <a:endParaRPr kumimoji="1" lang="ja-JP" altLang="en-US" sz="1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itchFamily="50" charset="-128"/>
              <a:cs typeface="+mn-cs"/>
            </a:endParaRPr>
          </a:p>
          <a:p>
            <a:pPr marL="93663" marR="0" lvl="0" indent="-936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75000"/>
              <a:buFont typeface="Wingdings" pitchFamily="2" charset="2"/>
              <a:buChar char="l"/>
              <a:tabLst/>
              <a:defRPr/>
            </a:pP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itchFamily="50" charset="-128"/>
              <a:cs typeface="+mn-cs"/>
            </a:endParaRPr>
          </a:p>
          <a:p>
            <a:pPr marL="93663" marR="0" lvl="0" indent="-936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75000"/>
              <a:buFont typeface="Wingdings" pitchFamily="2" charset="2"/>
              <a:buChar char="l"/>
              <a:tabLst/>
              <a:defRPr/>
            </a:pPr>
            <a:r>
              <a:rPr kumimoji="1" lang="ja-JP" altLang="en-US" sz="1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itchFamily="50" charset="-128"/>
                <a:cs typeface="+mn-cs"/>
              </a:rPr>
              <a:t>地球史解読</a:t>
            </a:r>
            <a:endParaRPr kumimoji="1" lang="en-US" altLang="ja-JP" sz="1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itchFamily="50" charset="-128"/>
              <a:cs typeface="+mn-cs"/>
            </a:endParaRPr>
          </a:p>
          <a:p>
            <a:pPr marL="93663" marR="0" lvl="0" indent="-936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75000"/>
              <a:buFont typeface="Wingdings" pitchFamily="2" charset="2"/>
              <a:buChar char="l"/>
              <a:tabLst/>
              <a:defRPr/>
            </a:pPr>
            <a:endParaRPr kumimoji="1" lang="en-US" altLang="ja-JP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itchFamily="50" charset="-128"/>
              <a:cs typeface="+mn-cs"/>
            </a:endParaRPr>
          </a:p>
          <a:p>
            <a:pPr marL="93663" marR="0" lvl="0" indent="-936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75000"/>
              <a:buFont typeface="Wingdings" pitchFamily="2" charset="2"/>
              <a:buChar char="l"/>
              <a:tabLst/>
              <a:defRPr/>
            </a:pPr>
            <a:r>
              <a:rPr kumimoji="1" lang="ja-JP" altLang="en-US" sz="1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itchFamily="50" charset="-128"/>
              </a:rPr>
              <a:t>地球型惑星の探査、組成・物性・ダイナミクス</a:t>
            </a:r>
            <a:endParaRPr kumimoji="1" lang="en-US" altLang="ja-JP" sz="1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6323213" y="4042654"/>
            <a:ext cx="2697163" cy="101566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marL="93663" marR="0" lvl="0" indent="-936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75000"/>
              <a:buFont typeface="Wingdings" pitchFamily="2" charset="2"/>
              <a:buChar char="l"/>
              <a:tabLst/>
              <a:defRPr/>
            </a:pPr>
            <a:r>
              <a:rPr kumimoji="1" lang="ja-JP" altLang="en-US" sz="1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itchFamily="50" charset="-128"/>
                <a:cs typeface="+mn-cs"/>
              </a:rPr>
              <a:t>惑星物性</a:t>
            </a: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itchFamily="50" charset="-128"/>
                <a:cs typeface="+mn-cs"/>
              </a:rPr>
              <a:t>、資源</a:t>
            </a:r>
            <a:endParaRPr kumimoji="1" lang="en-US" altLang="zh-TW" sz="1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itchFamily="50" charset="-128"/>
              <a:cs typeface="+mn-cs"/>
            </a:endParaRPr>
          </a:p>
          <a:p>
            <a:pPr marL="93663" marR="0" lvl="0" indent="-936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75000"/>
              <a:buFont typeface="Wingdings" pitchFamily="2" charset="2"/>
              <a:buChar char="l"/>
              <a:tabLst/>
              <a:defRPr/>
            </a:pP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itchFamily="50" charset="-128"/>
              <a:cs typeface="+mn-cs"/>
            </a:endParaRPr>
          </a:p>
          <a:p>
            <a:pPr marL="93663" marR="0" lvl="0" indent="-936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75000"/>
              <a:buFont typeface="Wingdings" pitchFamily="2" charset="2"/>
              <a:buChar char="l"/>
              <a:tabLst/>
              <a:defRPr/>
            </a:pP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itchFamily="50" charset="-128"/>
                <a:cs typeface="+mn-cs"/>
              </a:rPr>
              <a:t>最先端稠密全球ネットワークに</a:t>
            </a:r>
            <a:r>
              <a:rPr kumimoji="1" lang="ja-JP" altLang="en-US" sz="1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itchFamily="50" charset="-128"/>
                <a:cs typeface="+mn-cs"/>
              </a:rPr>
              <a:t>よるリアルタイム監視</a:t>
            </a:r>
            <a:endParaRPr kumimoji="1" lang="en-US" altLang="ja-JP" sz="1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itchFamily="50" charset="-128"/>
              <a:cs typeface="+mn-cs"/>
            </a:endParaRPr>
          </a:p>
          <a:p>
            <a:pPr marL="93663" marR="0" lvl="0" indent="-936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75000"/>
              <a:buFont typeface="Wingdings" pitchFamily="2" charset="2"/>
              <a:buChar char="l"/>
              <a:tabLst/>
              <a:defRPr/>
            </a:pP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itchFamily="50" charset="-128"/>
              <a:cs typeface="+mn-cs"/>
            </a:endParaRPr>
          </a:p>
          <a:p>
            <a:pPr marL="93663" marR="0" lvl="0" indent="-936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75000"/>
              <a:buFont typeface="Wingdings" pitchFamily="2" charset="2"/>
              <a:buChar char="l"/>
              <a:tabLst/>
              <a:defRPr/>
            </a:pP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itchFamily="50" charset="-128"/>
                <a:cs typeface="+mn-cs"/>
              </a:rPr>
              <a:t>シームレスな地球形成・進化史：データ</a:t>
            </a:r>
            <a:r>
              <a:rPr kumimoji="1" lang="ja-JP" altLang="en-US" sz="1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itchFamily="50" charset="-128"/>
                <a:cs typeface="+mn-cs"/>
              </a:rPr>
              <a:t>とシミュレーション</a:t>
            </a:r>
            <a:endParaRPr kumimoji="1" lang="en-US" altLang="ja-JP" sz="1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itchFamily="50" charset="-128"/>
              <a:cs typeface="+mn-cs"/>
            </a:endParaRPr>
          </a:p>
        </p:txBody>
      </p:sp>
      <p:sp>
        <p:nvSpPr>
          <p:cNvPr id="5161" name="テキスト ボックス 59"/>
          <p:cNvSpPr txBox="1">
            <a:spLocks noChangeArrowheads="1"/>
          </p:cNvSpPr>
          <p:nvPr/>
        </p:nvSpPr>
        <p:spPr bwMode="auto">
          <a:xfrm>
            <a:off x="4649239" y="5118816"/>
            <a:ext cx="65" cy="15388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itchFamily="34" charset="0"/>
              <a:ea typeface="ＭＳ Ｐゴシック" pitchFamily="50" charset="-128"/>
              <a:cs typeface="+mn-cs"/>
            </a:endParaRPr>
          </a:p>
        </p:txBody>
      </p:sp>
      <p:sp>
        <p:nvSpPr>
          <p:cNvPr id="63" name="角丸四角形 62"/>
          <p:cNvSpPr/>
          <p:nvPr/>
        </p:nvSpPr>
        <p:spPr>
          <a:xfrm>
            <a:off x="536923" y="4771801"/>
            <a:ext cx="881768" cy="180975"/>
          </a:xfrm>
          <a:prstGeom prst="roundRect">
            <a:avLst/>
          </a:prstGeom>
          <a:solidFill>
            <a:schemeClr val="bg1"/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ＭＳ Ｐゴシック" charset="0"/>
                <a:ea typeface="ＭＳ Ｐゴシック" charset="0"/>
                <a:cs typeface="ＭＳ Ｐゴシック" charset="0"/>
              </a:rPr>
              <a:t>DONET</a:t>
            </a: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ＭＳ Ｐゴシック" charset="0"/>
                <a:ea typeface="ＭＳ Ｐゴシック" charset="0"/>
                <a:cs typeface="ＭＳ Ｐゴシック" charset="0"/>
              </a:rPr>
              <a:t>、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ＭＳ Ｐゴシック" charset="0"/>
                <a:ea typeface="ＭＳ Ｐゴシック" charset="0"/>
                <a:cs typeface="ＭＳ Ｐゴシック" charset="0"/>
              </a:rPr>
              <a:t>S-ne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ＭＳ Ｐゴシック" charset="0"/>
                <a:ea typeface="ＭＳ Ｐゴシック" charset="0"/>
                <a:cs typeface="ＭＳ Ｐゴシック" charset="0"/>
              </a:rPr>
              <a:t>t</a:t>
            </a:r>
            <a:endParaRPr kumimoji="1" lang="ja-JP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ＭＳ Ｐゴシック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8" name="角丸四角形 67"/>
          <p:cNvSpPr/>
          <p:nvPr/>
        </p:nvSpPr>
        <p:spPr>
          <a:xfrm>
            <a:off x="7645309" y="3546112"/>
            <a:ext cx="1439862" cy="360362"/>
          </a:xfrm>
          <a:prstGeom prst="roundRect">
            <a:avLst/>
          </a:prstGeom>
          <a:solidFill>
            <a:schemeClr val="bg1"/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charset="0"/>
                <a:ea typeface="ＭＳ Ｐゴシック" charset="0"/>
                <a:cs typeface="ＭＳ Ｐゴシック" charset="0"/>
              </a:rPr>
              <a:t>固体地球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charset="0"/>
                <a:ea typeface="ＭＳ Ｐゴシック" charset="0"/>
                <a:cs typeface="ＭＳ Ｐゴシック" charset="0"/>
              </a:rPr>
              <a:t>‐</a:t>
            </a: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charset="0"/>
                <a:ea typeface="ＭＳ Ｐゴシック" charset="0"/>
                <a:cs typeface="ＭＳ Ｐゴシック" charset="0"/>
              </a:rPr>
              <a:t>表層・生命圏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charset="0"/>
                <a:ea typeface="ＭＳ Ｐゴシック" charset="0"/>
                <a:cs typeface="ＭＳ Ｐゴシック" charset="0"/>
              </a:rPr>
              <a:t>-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charset="0"/>
                <a:ea typeface="ＭＳ Ｐゴシック" charset="0"/>
                <a:cs typeface="ＭＳ Ｐゴシック" charset="0"/>
              </a:rPr>
              <a:t>宇宙圏統合進化モデル</a:t>
            </a:r>
          </a:p>
        </p:txBody>
      </p:sp>
      <p:sp>
        <p:nvSpPr>
          <p:cNvPr id="69" name="角丸四角形 68"/>
          <p:cNvSpPr/>
          <p:nvPr/>
        </p:nvSpPr>
        <p:spPr>
          <a:xfrm>
            <a:off x="6626318" y="2900299"/>
            <a:ext cx="1459444" cy="393659"/>
          </a:xfrm>
          <a:prstGeom prst="roundRect">
            <a:avLst/>
          </a:prstGeom>
          <a:solidFill>
            <a:schemeClr val="bg1"/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 charset="0"/>
                <a:ea typeface="ＭＳ Ｐゴシック" charset="0"/>
                <a:cs typeface="ＭＳ Ｐゴシック" charset="0"/>
              </a:rPr>
              <a:t>多様性の探索と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長期地球変動予測</a:t>
            </a:r>
            <a:r>
              <a:rPr kumimoji="1" lang="en-US" altLang="zh-TW" sz="10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/</a:t>
            </a:r>
            <a:r>
              <a:rPr kumimoji="1" lang="zh-TW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検証</a:t>
            </a: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71" name="角丸四角形 70"/>
          <p:cNvSpPr/>
          <p:nvPr/>
        </p:nvSpPr>
        <p:spPr>
          <a:xfrm>
            <a:off x="2935260" y="5077089"/>
            <a:ext cx="1658632" cy="360363"/>
          </a:xfrm>
          <a:prstGeom prst="roundRect">
            <a:avLst/>
          </a:prstGeom>
          <a:solidFill>
            <a:schemeClr val="bg1"/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巨大変動（地震・津波・噴火）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評価・災害予測</a:t>
            </a: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73" name="角丸四角形 72"/>
          <p:cNvSpPr/>
          <p:nvPr/>
        </p:nvSpPr>
        <p:spPr>
          <a:xfrm>
            <a:off x="536923" y="3134941"/>
            <a:ext cx="1059265" cy="180975"/>
          </a:xfrm>
          <a:prstGeom prst="roundRect">
            <a:avLst/>
          </a:prstGeom>
          <a:solidFill>
            <a:schemeClr val="bg1"/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サンプルリターン</a:t>
            </a:r>
          </a:p>
        </p:txBody>
      </p:sp>
      <p:sp>
        <p:nvSpPr>
          <p:cNvPr id="74" name="角丸四角形 73"/>
          <p:cNvSpPr/>
          <p:nvPr/>
        </p:nvSpPr>
        <p:spPr>
          <a:xfrm>
            <a:off x="536746" y="4000883"/>
            <a:ext cx="894423" cy="186435"/>
          </a:xfrm>
          <a:prstGeom prst="roundRect">
            <a:avLst/>
          </a:prstGeom>
          <a:solidFill>
            <a:schemeClr val="bg1"/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ミューオン透視</a:t>
            </a: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75" name="角丸四角形 74"/>
          <p:cNvSpPr/>
          <p:nvPr/>
        </p:nvSpPr>
        <p:spPr>
          <a:xfrm>
            <a:off x="1791233" y="3840582"/>
            <a:ext cx="1868123" cy="176365"/>
          </a:xfrm>
          <a:prstGeom prst="roundRect">
            <a:avLst/>
          </a:prstGeom>
          <a:solidFill>
            <a:schemeClr val="bg1"/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anchor="ctr"/>
          <a:lstStyle/>
          <a:p>
            <a:pPr algn="ctr">
              <a:defRPr/>
            </a:pPr>
            <a:r>
              <a:rPr lang="zh-TW" altLang="en-US" sz="1000" dirty="0">
                <a:solidFill>
                  <a:srgbClr val="40404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衛星観測・深海</a:t>
            </a:r>
            <a:r>
              <a:rPr kumimoji="1" lang="zh-TW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掘削・掘削孔観測</a:t>
            </a: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92DB5FE2-82D7-A840-8F1E-899C8B544EF5}"/>
              </a:ext>
            </a:extLst>
          </p:cNvPr>
          <p:cNvGrpSpPr/>
          <p:nvPr/>
        </p:nvGrpSpPr>
        <p:grpSpPr>
          <a:xfrm>
            <a:off x="3342483" y="4375402"/>
            <a:ext cx="539750" cy="539750"/>
            <a:chOff x="2592388" y="4473575"/>
            <a:chExt cx="539750" cy="539750"/>
          </a:xfrm>
        </p:grpSpPr>
        <p:sp>
          <p:nvSpPr>
            <p:cNvPr id="24" name="円/楕円 23"/>
            <p:cNvSpPr>
              <a:spLocks noChangeArrowheads="1"/>
            </p:cNvSpPr>
            <p:nvPr/>
          </p:nvSpPr>
          <p:spPr bwMode="auto">
            <a:xfrm>
              <a:off x="2592388" y="4473575"/>
              <a:ext cx="539750" cy="539750"/>
            </a:xfrm>
            <a:prstGeom prst="ellipse">
              <a:avLst/>
            </a:prstGeom>
            <a:solidFill>
              <a:srgbClr val="660066"/>
            </a:solidFill>
            <a:ln>
              <a:noFill/>
            </a:ln>
            <a:effectLst>
              <a:outerShdw blurRad="50800" dist="38100" dir="5400000" algn="t" rotWithShape="0">
                <a:schemeClr val="tx1">
                  <a:alpha val="39999"/>
                </a:schemeClr>
              </a:outerShdw>
            </a:effectLst>
            <a:extLst>
              <a:ext uri="{91240B29-F687-4f45-9708-019B960494DF}">
                <a14:hiddenLine xmlns:a14="http://schemas.microsoft.com/office/drawing/2010/main" xmlns="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2574" name="テキスト ボックス 26"/>
            <p:cNvSpPr txBox="1">
              <a:spLocks noChangeArrowheads="1"/>
            </p:cNvSpPr>
            <p:nvPr/>
          </p:nvSpPr>
          <p:spPr bwMode="auto">
            <a:xfrm>
              <a:off x="2607373" y="4589463"/>
              <a:ext cx="51296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charset="0"/>
                  <a:ea typeface="ＭＳ Ｐゴシック" charset="0"/>
                </a:rPr>
                <a:t>惑星地球</a:t>
              </a:r>
              <a:endParaRPr kumimoji="1" lang="en-US" altLang="ja-JP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ＭＳ Ｐゴシック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charset="0"/>
                  <a:ea typeface="ＭＳ Ｐゴシック" charset="0"/>
                </a:rPr>
                <a:t>と探査</a:t>
              </a:r>
              <a:endPara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ＭＳ Ｐゴシック" charset="0"/>
              </a:endParaRPr>
            </a:p>
          </p:txBody>
        </p:sp>
      </p:grpSp>
      <p:sp>
        <p:nvSpPr>
          <p:cNvPr id="77" name="角丸四角形 76"/>
          <p:cNvSpPr/>
          <p:nvPr/>
        </p:nvSpPr>
        <p:spPr>
          <a:xfrm>
            <a:off x="1816786" y="3256534"/>
            <a:ext cx="685202" cy="180975"/>
          </a:xfrm>
          <a:prstGeom prst="roundRect">
            <a:avLst/>
          </a:prstGeom>
          <a:solidFill>
            <a:schemeClr val="bg1"/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ＭＳ Ｐゴシック" charset="0"/>
                <a:ea typeface="ＭＳ Ｐゴシック" charset="0"/>
                <a:cs typeface="ＭＳ Ｐゴシック" charset="0"/>
              </a:rPr>
              <a:t>ポスト京</a:t>
            </a: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ＭＳ Ｐゴシック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8" name="角丸四角形 77"/>
          <p:cNvSpPr/>
          <p:nvPr/>
        </p:nvSpPr>
        <p:spPr>
          <a:xfrm>
            <a:off x="536923" y="4453169"/>
            <a:ext cx="719137" cy="180975"/>
          </a:xfrm>
          <a:prstGeom prst="roundRect">
            <a:avLst/>
          </a:prstGeom>
          <a:solidFill>
            <a:schemeClr val="bg1"/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ＭＳ Ｐゴシック" charset="0"/>
                <a:ea typeface="ＭＳ Ｐゴシック" charset="0"/>
                <a:cs typeface="ＭＳ Ｐゴシック" charset="0"/>
              </a:rPr>
              <a:t>スロー地震</a:t>
            </a: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ＭＳ Ｐゴシック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9" name="角丸四角形 78"/>
          <p:cNvSpPr/>
          <p:nvPr/>
        </p:nvSpPr>
        <p:spPr>
          <a:xfrm>
            <a:off x="2588722" y="3422989"/>
            <a:ext cx="1079500" cy="338346"/>
          </a:xfrm>
          <a:prstGeom prst="roundRect">
            <a:avLst/>
          </a:prstGeom>
          <a:solidFill>
            <a:schemeClr val="bg1"/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次世代高輝度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ビームライン</a:t>
            </a:r>
          </a:p>
        </p:txBody>
      </p:sp>
      <p:sp>
        <p:nvSpPr>
          <p:cNvPr id="80" name="角丸四角形 79"/>
          <p:cNvSpPr/>
          <p:nvPr/>
        </p:nvSpPr>
        <p:spPr>
          <a:xfrm>
            <a:off x="2420489" y="5553181"/>
            <a:ext cx="1800225" cy="180975"/>
          </a:xfrm>
          <a:prstGeom prst="roundRect">
            <a:avLst/>
          </a:prstGeom>
          <a:solidFill>
            <a:schemeClr val="bg1"/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災害科学・防災施政との連携</a:t>
            </a:r>
          </a:p>
        </p:txBody>
      </p:sp>
      <p:sp>
        <p:nvSpPr>
          <p:cNvPr id="81" name="角丸四角形 80"/>
          <p:cNvSpPr/>
          <p:nvPr/>
        </p:nvSpPr>
        <p:spPr>
          <a:xfrm>
            <a:off x="1113220" y="3635875"/>
            <a:ext cx="1156547" cy="170878"/>
          </a:xfrm>
          <a:prstGeom prst="roundRect">
            <a:avLst/>
          </a:prstGeom>
          <a:solidFill>
            <a:schemeClr val="bg1"/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極限圧縮物性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測定</a:t>
            </a:r>
          </a:p>
        </p:txBody>
      </p:sp>
      <p:sp>
        <p:nvSpPr>
          <p:cNvPr id="82" name="角丸四角形 81"/>
          <p:cNvSpPr/>
          <p:nvPr/>
        </p:nvSpPr>
        <p:spPr>
          <a:xfrm>
            <a:off x="3820682" y="2841359"/>
            <a:ext cx="1043882" cy="380742"/>
          </a:xfrm>
          <a:prstGeom prst="roundRect">
            <a:avLst/>
          </a:prstGeom>
          <a:solidFill>
            <a:schemeClr val="bg1"/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マルチスケール地球シミュレータ</a:t>
            </a: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3" name="角丸四角形 82"/>
          <p:cNvSpPr/>
          <p:nvPr/>
        </p:nvSpPr>
        <p:spPr>
          <a:xfrm>
            <a:off x="4311699" y="4296416"/>
            <a:ext cx="830331" cy="330294"/>
          </a:xfrm>
          <a:prstGeom prst="roundRect">
            <a:avLst/>
          </a:prstGeom>
          <a:solidFill>
            <a:schemeClr val="bg1"/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anchor="ctr"/>
          <a:lstStyle/>
          <a:p>
            <a:pPr lvl="0" algn="ctr">
              <a:defRPr/>
            </a:pPr>
            <a:r>
              <a:rPr kumimoji="1" lang="zh-TW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同位体</a:t>
            </a:r>
            <a:r>
              <a:rPr lang="ja-JP" altLang="en-US" sz="1000">
                <a:solidFill>
                  <a:srgbClr val="40404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質量</a:t>
            </a:r>
            <a:endParaRPr kumimoji="1" lang="en-US" altLang="zh-TW" sz="10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分析顕微鏡</a:t>
            </a: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4" name="角丸四角形 83"/>
          <p:cNvSpPr/>
          <p:nvPr/>
        </p:nvSpPr>
        <p:spPr>
          <a:xfrm>
            <a:off x="5109059" y="3957474"/>
            <a:ext cx="978943" cy="358775"/>
          </a:xfrm>
          <a:prstGeom prst="roundRect">
            <a:avLst/>
          </a:prstGeom>
          <a:solidFill>
            <a:schemeClr val="bg1"/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ジオニュートリノ</a:t>
            </a: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熱源トモグラフィ</a:t>
            </a: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5" name="角丸四角形 84"/>
          <p:cNvSpPr/>
          <p:nvPr/>
        </p:nvSpPr>
        <p:spPr>
          <a:xfrm>
            <a:off x="5339189" y="3692683"/>
            <a:ext cx="756464" cy="179388"/>
          </a:xfrm>
          <a:prstGeom prst="roundRect">
            <a:avLst/>
          </a:prstGeom>
          <a:solidFill>
            <a:schemeClr val="bg1"/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超深度掘削</a:t>
            </a:r>
          </a:p>
        </p:txBody>
      </p:sp>
      <p:sp>
        <p:nvSpPr>
          <p:cNvPr id="86" name="角丸四角形 85"/>
          <p:cNvSpPr/>
          <p:nvPr/>
        </p:nvSpPr>
        <p:spPr>
          <a:xfrm>
            <a:off x="5267565" y="4577833"/>
            <a:ext cx="781784" cy="180975"/>
          </a:xfrm>
          <a:prstGeom prst="roundRect">
            <a:avLst/>
          </a:prstGeom>
          <a:solidFill>
            <a:schemeClr val="bg1"/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海陸新資源</a:t>
            </a:r>
          </a:p>
        </p:txBody>
      </p:sp>
      <p:sp>
        <p:nvSpPr>
          <p:cNvPr id="87" name="角丸四角形 86"/>
          <p:cNvSpPr/>
          <p:nvPr/>
        </p:nvSpPr>
        <p:spPr>
          <a:xfrm>
            <a:off x="5041039" y="4980375"/>
            <a:ext cx="792162" cy="360362"/>
          </a:xfrm>
          <a:prstGeom prst="roundRect">
            <a:avLst/>
          </a:prstGeom>
          <a:solidFill>
            <a:schemeClr val="bg1"/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新環境制御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廃棄物処理</a:t>
            </a: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8" name="角丸四角形 87"/>
          <p:cNvSpPr/>
          <p:nvPr/>
        </p:nvSpPr>
        <p:spPr>
          <a:xfrm>
            <a:off x="6277797" y="3381174"/>
            <a:ext cx="1232420" cy="360362"/>
          </a:xfrm>
          <a:prstGeom prst="roundRect">
            <a:avLst/>
          </a:prstGeom>
          <a:solidFill>
            <a:schemeClr val="bg1"/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惑星地質・構造探査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太陽系新資源</a:t>
            </a: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FB0297CA-FCFD-2740-AC62-5B0520A4802B}"/>
              </a:ext>
            </a:extLst>
          </p:cNvPr>
          <p:cNvGrpSpPr/>
          <p:nvPr/>
        </p:nvGrpSpPr>
        <p:grpSpPr>
          <a:xfrm>
            <a:off x="1470782" y="4818857"/>
            <a:ext cx="666849" cy="539750"/>
            <a:chOff x="3076282" y="4184650"/>
            <a:chExt cx="666849" cy="539750"/>
          </a:xfrm>
        </p:grpSpPr>
        <p:sp>
          <p:nvSpPr>
            <p:cNvPr id="91" name="円/楕円 90"/>
            <p:cNvSpPr>
              <a:spLocks noChangeArrowheads="1"/>
            </p:cNvSpPr>
            <p:nvPr/>
          </p:nvSpPr>
          <p:spPr bwMode="auto">
            <a:xfrm>
              <a:off x="3132138" y="4184650"/>
              <a:ext cx="539750" cy="539750"/>
            </a:xfrm>
            <a:prstGeom prst="ellipse">
              <a:avLst/>
            </a:prstGeom>
            <a:solidFill>
              <a:srgbClr val="660066"/>
            </a:solidFill>
            <a:ln>
              <a:noFill/>
            </a:ln>
            <a:effectLst>
              <a:outerShdw blurRad="50800" dist="38100" dir="5400000" algn="t" rotWithShape="0">
                <a:schemeClr val="tx1">
                  <a:alpha val="39999"/>
                </a:schemeClr>
              </a:outerShdw>
            </a:effectLst>
            <a:extLst>
              <a:ext uri="{91240B29-F687-4f45-9708-019B960494DF}">
                <a14:hiddenLine xmlns:a14="http://schemas.microsoft.com/office/drawing/2010/main" xmlns="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2592" name="テキスト ボックス 26"/>
            <p:cNvSpPr txBox="1">
              <a:spLocks noChangeArrowheads="1"/>
            </p:cNvSpPr>
            <p:nvPr/>
          </p:nvSpPr>
          <p:spPr bwMode="auto">
            <a:xfrm>
              <a:off x="3076282" y="4295417"/>
              <a:ext cx="666849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charset="0"/>
                  <a:ea typeface="ＭＳ Ｐゴシック" charset="0"/>
                </a:rPr>
                <a:t>構造</a:t>
              </a:r>
              <a:r>
                <a:rPr kumimoji="1" lang="en-US" altLang="ja-JP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charset="0"/>
                  <a:ea typeface="ＭＳ Ｐゴシック" charset="0"/>
                </a:rPr>
                <a:t>/</a:t>
              </a:r>
              <a:r>
                <a:rPr kumimoji="1" lang="ja-JP" altLang="en-US" sz="10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charset="0"/>
                  <a:ea typeface="ＭＳ Ｐゴシック" charset="0"/>
                </a:rPr>
                <a:t>物性と</a:t>
              </a:r>
              <a:endParaRPr kumimoji="1" lang="en-US" altLang="ja-JP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ＭＳ Ｐゴシック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charset="0"/>
                  <a:ea typeface="ＭＳ Ｐゴシック" charset="0"/>
                </a:rPr>
                <a:t>ダイナミクス</a:t>
              </a:r>
              <a:endPara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ＭＳ Ｐゴシック" charset="0"/>
              </a:endParaRPr>
            </a:p>
          </p:txBody>
        </p:sp>
      </p:grpSp>
      <p:sp>
        <p:nvSpPr>
          <p:cNvPr id="97" name="角丸四角形 96"/>
          <p:cNvSpPr>
            <a:spLocks noChangeArrowheads="1"/>
          </p:cNvSpPr>
          <p:nvPr/>
        </p:nvSpPr>
        <p:spPr bwMode="auto">
          <a:xfrm>
            <a:off x="8103954" y="2389832"/>
            <a:ext cx="1048613" cy="79836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2"/>
            </a:solidFill>
            <a:round/>
            <a:headEnd/>
            <a:tailEnd/>
          </a:ln>
          <a:effectLst>
            <a:outerShdw blurRad="50800" dist="38100" dir="5400000" algn="t" rotWithShape="0">
              <a:schemeClr val="tx1">
                <a:alpha val="39999"/>
              </a:schemeClr>
            </a:outerShdw>
          </a:effectLst>
        </p:spPr>
        <p:txBody>
          <a:bodyPr lIns="36000" tIns="0" rIns="3600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34" charset="-128"/>
                <a:cs typeface="+mn-cs"/>
              </a:rPr>
              <a:t>地球科学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34" charset="-128"/>
                <a:cs typeface="+mn-cs"/>
              </a:rPr>
              <a:t>惑星・天文学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34" charset="-128"/>
                <a:cs typeface="+mn-cs"/>
              </a:rPr>
              <a:t>生命科学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34" charset="-128"/>
                <a:cs typeface="+mn-cs"/>
              </a:rPr>
              <a:t>の融合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7C206155-ACAE-524C-95D3-35CBA40A88BC}"/>
              </a:ext>
            </a:extLst>
          </p:cNvPr>
          <p:cNvGrpSpPr/>
          <p:nvPr/>
        </p:nvGrpSpPr>
        <p:grpSpPr>
          <a:xfrm>
            <a:off x="3749217" y="3616326"/>
            <a:ext cx="539750" cy="539750"/>
            <a:chOff x="4211638" y="3609975"/>
            <a:chExt cx="539750" cy="539750"/>
          </a:xfrm>
        </p:grpSpPr>
        <p:sp>
          <p:nvSpPr>
            <p:cNvPr id="32" name="円/楕円 31"/>
            <p:cNvSpPr>
              <a:spLocks noChangeArrowheads="1"/>
            </p:cNvSpPr>
            <p:nvPr/>
          </p:nvSpPr>
          <p:spPr bwMode="auto">
            <a:xfrm>
              <a:off x="4211638" y="3609975"/>
              <a:ext cx="539750" cy="539750"/>
            </a:xfrm>
            <a:prstGeom prst="ellipse">
              <a:avLst/>
            </a:prstGeom>
            <a:solidFill>
              <a:srgbClr val="660066"/>
            </a:solidFill>
            <a:ln>
              <a:noFill/>
            </a:ln>
            <a:effectLst>
              <a:outerShdw blurRad="50800" dist="38100" dir="5400000" algn="t" rotWithShape="0">
                <a:schemeClr val="tx1">
                  <a:alpha val="39999"/>
                </a:schemeClr>
              </a:outerShdw>
            </a:effectLst>
            <a:extLst>
              <a:ext uri="{91240B29-F687-4f45-9708-019B960494DF}">
                <a14:hiddenLine xmlns:a14="http://schemas.microsoft.com/office/drawing/2010/main" xmlns="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2599" name="テキスト ボックス 26"/>
            <p:cNvSpPr txBox="1">
              <a:spLocks noChangeArrowheads="1"/>
            </p:cNvSpPr>
            <p:nvPr/>
          </p:nvSpPr>
          <p:spPr bwMode="auto">
            <a:xfrm>
              <a:off x="4233765" y="3744913"/>
              <a:ext cx="51296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charset="0"/>
                  <a:ea typeface="ＭＳ Ｐゴシック" charset="0"/>
                </a:rPr>
                <a:t>多圏</a:t>
              </a:r>
              <a:endParaRPr kumimoji="1" lang="en-US" altLang="ja-JP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ＭＳ Ｐゴシック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charset="0"/>
                  <a:ea typeface="ＭＳ Ｐゴシック" charset="0"/>
                </a:rPr>
                <a:t>相互作用</a:t>
              </a:r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07B73E0F-091A-F84D-B79F-DB49D6885DB8}"/>
              </a:ext>
            </a:extLst>
          </p:cNvPr>
          <p:cNvGrpSpPr/>
          <p:nvPr/>
        </p:nvGrpSpPr>
        <p:grpSpPr>
          <a:xfrm>
            <a:off x="2256234" y="4984856"/>
            <a:ext cx="539750" cy="539750"/>
            <a:chOff x="3703638" y="3868738"/>
            <a:chExt cx="539750" cy="539750"/>
          </a:xfrm>
        </p:grpSpPr>
        <p:sp>
          <p:nvSpPr>
            <p:cNvPr id="29" name="円/楕円 28"/>
            <p:cNvSpPr>
              <a:spLocks noChangeArrowheads="1"/>
            </p:cNvSpPr>
            <p:nvPr/>
          </p:nvSpPr>
          <p:spPr bwMode="auto">
            <a:xfrm>
              <a:off x="3703638" y="3868738"/>
              <a:ext cx="539750" cy="539750"/>
            </a:xfrm>
            <a:prstGeom prst="ellipse">
              <a:avLst/>
            </a:prstGeom>
            <a:solidFill>
              <a:srgbClr val="660066"/>
            </a:solidFill>
            <a:ln>
              <a:noFill/>
            </a:ln>
            <a:effectLst>
              <a:outerShdw blurRad="50800" dist="38100" dir="5400000" algn="t" rotWithShape="0">
                <a:schemeClr val="tx1">
                  <a:alpha val="39999"/>
                </a:schemeClr>
              </a:outerShdw>
            </a:effectLst>
            <a:extLst>
              <a:ext uri="{91240B29-F687-4f45-9708-019B960494DF}">
                <a14:hiddenLine xmlns:a14="http://schemas.microsoft.com/office/drawing/2010/main" xmlns="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2601" name="テキスト ボックス 26"/>
            <p:cNvSpPr txBox="1">
              <a:spLocks noChangeArrowheads="1"/>
            </p:cNvSpPr>
            <p:nvPr/>
          </p:nvSpPr>
          <p:spPr bwMode="auto">
            <a:xfrm>
              <a:off x="3716139" y="4003774"/>
              <a:ext cx="51296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charset="0"/>
                  <a:ea typeface="ＭＳ Ｐゴシック" charset="0"/>
                </a:rPr>
                <a:t>変動と</a:t>
              </a:r>
              <a:endParaRPr kumimoji="1" lang="en-US" altLang="ja-JP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ＭＳ Ｐゴシック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charset="0"/>
                  <a:ea typeface="ＭＳ Ｐゴシック" charset="0"/>
                </a:rPr>
                <a:t>自然災害</a:t>
              </a:r>
              <a:endPara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ＭＳ Ｐゴシック" charset="0"/>
              </a:endParaRPr>
            </a:p>
          </p:txBody>
        </p:sp>
      </p:grpSp>
      <p:sp>
        <p:nvSpPr>
          <p:cNvPr id="101" name="角丸四角形 100">
            <a:extLst>
              <a:ext uri="{FF2B5EF4-FFF2-40B4-BE49-F238E27FC236}">
                <a16:creationId xmlns:a16="http://schemas.microsoft.com/office/drawing/2014/main" id="{B9C2D356-8E8C-E742-AB6D-8953EE18599C}"/>
              </a:ext>
            </a:extLst>
          </p:cNvPr>
          <p:cNvSpPr/>
          <p:nvPr/>
        </p:nvSpPr>
        <p:spPr>
          <a:xfrm>
            <a:off x="1500762" y="4050985"/>
            <a:ext cx="1445441" cy="199092"/>
          </a:xfrm>
          <a:prstGeom prst="roundRect">
            <a:avLst/>
          </a:prstGeom>
          <a:solidFill>
            <a:schemeClr val="bg1"/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ＭＳ Ｐゴシック" charset="0"/>
                <a:ea typeface="ＭＳ Ｐゴシック" charset="0"/>
                <a:cs typeface="ＭＳ Ｐゴシック" charset="0"/>
              </a:rPr>
              <a:t>太平洋地球物理観測網</a:t>
            </a: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ＭＳ Ｐゴシック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2" name="テキスト ボックス 57">
            <a:extLst>
              <a:ext uri="{FF2B5EF4-FFF2-40B4-BE49-F238E27FC236}">
                <a16:creationId xmlns:a16="http://schemas.microsoft.com/office/drawing/2014/main" id="{8F1EB083-0B82-8F47-8D8F-486F6DEAF0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7123" y="5973524"/>
            <a:ext cx="4610236" cy="15388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itchFamily="34" charset="0"/>
                <a:ea typeface="ＭＳ Ｐゴシック" pitchFamily="50" charset="-128"/>
                <a:cs typeface="+mn-cs"/>
              </a:rPr>
              <a:t>境界条件的事象：</a:t>
            </a:r>
            <a:r>
              <a:rPr kumimoji="1" lang="ja-JP" altLang="en-US" sz="1000" b="1" i="1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itchFamily="34" charset="0"/>
                <a:ea typeface="ＭＳ Ｐゴシック" pitchFamily="50" charset="-128"/>
                <a:cs typeface="+mn-cs"/>
              </a:rPr>
              <a:t>　巨大地震、</a:t>
            </a:r>
            <a:r>
              <a:rPr kumimoji="1" lang="ja-JP" altLang="en-US" sz="1000" b="1" i="1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itchFamily="34" charset="0"/>
                <a:ea typeface="ＭＳ Ｐゴシック" pitchFamily="50" charset="-128"/>
              </a:rPr>
              <a:t>火山</a:t>
            </a:r>
            <a:r>
              <a:rPr kumimoji="1" lang="ja-JP" altLang="en-US" sz="1000" b="1" i="1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itchFamily="34" charset="0"/>
                <a:ea typeface="ＭＳ Ｐゴシック" pitchFamily="50" charset="-128"/>
                <a:cs typeface="+mn-cs"/>
              </a:rPr>
              <a:t>噴火、</a:t>
            </a:r>
            <a:r>
              <a:rPr kumimoji="1" lang="en-US" altLang="ja-JP" sz="1000" b="1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itchFamily="34" charset="0"/>
                <a:ea typeface="ＭＳ Ｐゴシック" pitchFamily="50" charset="-128"/>
                <a:cs typeface="+mn-cs"/>
              </a:rPr>
              <a:t>.....</a:t>
            </a:r>
            <a:r>
              <a:rPr kumimoji="1" lang="ja-JP" altLang="en-US" sz="1000" b="1" i="1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itchFamily="34" charset="0"/>
                <a:ea typeface="ＭＳ Ｐゴシック" pitchFamily="50" charset="-128"/>
                <a:cs typeface="+mn-cs"/>
              </a:rPr>
              <a:t>巨大カルデラ噴火</a:t>
            </a:r>
            <a:r>
              <a:rPr kumimoji="1" lang="ja-JP" altLang="en-US" sz="1000" b="1" i="1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itchFamily="34" charset="0"/>
                <a:ea typeface="ＭＳ Ｐゴシック" pitchFamily="50" charset="-128"/>
              </a:rPr>
              <a:t>、気候変動</a:t>
            </a:r>
            <a:r>
              <a:rPr kumimoji="1" lang="ja-JP" altLang="en-US" sz="1000" b="1" i="1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ＭＳ Ｐゴシック" pitchFamily="50" charset="-128"/>
              </a:rPr>
              <a:t> </a:t>
            </a:r>
            <a:r>
              <a:rPr kumimoji="1" lang="ja-JP" altLang="en-US" sz="1000" b="1" i="1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itchFamily="34" charset="0"/>
                <a:ea typeface="ＭＳ Ｐゴシック" pitchFamily="50" charset="-128"/>
                <a:cs typeface="+mn-cs"/>
              </a:rPr>
              <a:t>、隕石衝突</a:t>
            </a:r>
            <a:endParaRPr kumimoji="1" lang="ja-JP" altLang="en-US" sz="1000" b="1" i="1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itchFamily="34" charset="0"/>
              <a:ea typeface="ＭＳ Ｐゴシック" pitchFamily="50" charset="-128"/>
              <a:cs typeface="+mn-cs"/>
            </a:endParaRPr>
          </a:p>
        </p:txBody>
      </p:sp>
      <p:sp>
        <p:nvSpPr>
          <p:cNvPr id="66" name="角丸四角形 65"/>
          <p:cNvSpPr>
            <a:spLocks noChangeArrowheads="1"/>
          </p:cNvSpPr>
          <p:nvPr/>
        </p:nvSpPr>
        <p:spPr bwMode="auto">
          <a:xfrm>
            <a:off x="5890056" y="1304164"/>
            <a:ext cx="1869721" cy="51128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rgbClr val="04A8A4"/>
            </a:solidFill>
            <a:round/>
            <a:headEnd/>
            <a:tailEnd/>
          </a:ln>
          <a:effectLst>
            <a:outerShdw blurRad="50800" dist="38100" dir="5400000" algn="t" rotWithShape="0">
              <a:schemeClr val="tx1">
                <a:alpha val="39999"/>
              </a:schemeClr>
            </a:outerShdw>
          </a:effectLst>
        </p:spPr>
        <p:txBody>
          <a:bodyPr lIns="36000" tIns="0" rIns="3600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1" i="0" u="none" strike="noStrike" kern="1200" cap="none" spc="0" normalizeH="0" baseline="0" noProof="0">
                <a:ln>
                  <a:noFill/>
                </a:ln>
                <a:solidFill>
                  <a:srgbClr val="05E0DB">
                    <a:lumMod val="75000"/>
                  </a:srgbClr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地球の個性と普遍性</a:t>
            </a:r>
            <a:endParaRPr kumimoji="1" lang="ja-JP" altLang="en-US" sz="1000" b="1" i="0" u="none" strike="sng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5E0DB">
                    <a:lumMod val="75000"/>
                  </a:srgbClr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銀河史の中</a:t>
            </a:r>
            <a:r>
              <a:rPr kumimoji="1" lang="ja-JP" altLang="en-US" sz="1000" b="1" i="0" u="none" strike="noStrike" kern="1200" cap="none" spc="0" normalizeH="0" baseline="0" noProof="0">
                <a:ln>
                  <a:noFill/>
                </a:ln>
                <a:solidFill>
                  <a:srgbClr val="05E0DB">
                    <a:lumMod val="75000"/>
                  </a:srgbClr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の地球史</a:t>
            </a:r>
            <a:endParaRPr kumimoji="1" lang="en-US" altLang="ja-JP" sz="1000" b="1" i="0" u="none" strike="noStrike" kern="1200" cap="none" spc="0" normalizeH="0" baseline="0" noProof="0" dirty="0">
              <a:ln>
                <a:noFill/>
              </a:ln>
              <a:solidFill>
                <a:srgbClr val="05E0DB">
                  <a:lumMod val="75000"/>
                </a:srgbClr>
              </a:solidFill>
              <a:effectLst/>
              <a:uLnTx/>
              <a:uFillTx/>
              <a:latin typeface="Calibri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1" i="0" u="none" strike="noStrike" kern="1200" cap="none" spc="0" normalizeH="0" baseline="0" noProof="0">
                <a:ln>
                  <a:noFill/>
                </a:ln>
                <a:solidFill>
                  <a:srgbClr val="05E0DB">
                    <a:lumMod val="75000"/>
                  </a:srgbClr>
                </a:solidFill>
                <a:effectLst/>
                <a:uLnTx/>
                <a:uFillTx/>
                <a:latin typeface="Calibri" charset="0"/>
                <a:ea typeface="ＭＳ Ｐゴシック" charset="0"/>
              </a:rPr>
              <a:t>人類と</a:t>
            </a:r>
            <a:r>
              <a:rPr kumimoji="1" lang="ja-JP" altLang="en-US" sz="1000" b="1" i="0" u="none" strike="noStrike" kern="1200" cap="none" spc="0" normalizeH="0" baseline="0" noProof="0">
                <a:ln>
                  <a:noFill/>
                </a:ln>
                <a:solidFill>
                  <a:srgbClr val="05E0DB">
                    <a:lumMod val="75000"/>
                  </a:srgbClr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地球システムの未来</a:t>
            </a:r>
            <a:endParaRPr kumimoji="1" lang="ja-JP" altLang="en-US" sz="1000" b="1" i="0" u="none" strike="noStrike" kern="1200" cap="none" spc="0" normalizeH="0" baseline="0" noProof="0" dirty="0">
              <a:ln>
                <a:noFill/>
              </a:ln>
              <a:solidFill>
                <a:srgbClr val="05E0DB">
                  <a:lumMod val="75000"/>
                </a:srgbClr>
              </a:solidFill>
              <a:effectLst/>
              <a:uLnTx/>
              <a:uFillTx/>
              <a:latin typeface="Calibri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4CC655F2-F2B3-6B41-BDCE-CB8E258CB6CE}"/>
              </a:ext>
            </a:extLst>
          </p:cNvPr>
          <p:cNvGrpSpPr/>
          <p:nvPr/>
        </p:nvGrpSpPr>
        <p:grpSpPr>
          <a:xfrm>
            <a:off x="8046993" y="1693052"/>
            <a:ext cx="539750" cy="539750"/>
            <a:chOff x="7303294" y="1906549"/>
            <a:chExt cx="539750" cy="539750"/>
          </a:xfrm>
        </p:grpSpPr>
        <p:sp>
          <p:nvSpPr>
            <p:cNvPr id="38" name="円/楕円 37"/>
            <p:cNvSpPr>
              <a:spLocks noChangeArrowheads="1"/>
            </p:cNvSpPr>
            <p:nvPr/>
          </p:nvSpPr>
          <p:spPr bwMode="auto">
            <a:xfrm>
              <a:off x="7303294" y="1906549"/>
              <a:ext cx="539750" cy="539750"/>
            </a:xfrm>
            <a:prstGeom prst="ellipse">
              <a:avLst/>
            </a:prstGeom>
            <a:solidFill>
              <a:srgbClr val="660066"/>
            </a:solidFill>
            <a:ln>
              <a:noFill/>
            </a:ln>
            <a:effectLst>
              <a:outerShdw blurRad="50800" dist="38100" dir="5400000" algn="t" rotWithShape="0">
                <a:schemeClr val="tx1">
                  <a:alpha val="39999"/>
                </a:schemeClr>
              </a:outerShdw>
            </a:effectLst>
            <a:extLst>
              <a:ext uri="{91240B29-F687-4f45-9708-019B960494DF}">
                <a14:hiddenLine xmlns:a14="http://schemas.microsoft.com/office/drawing/2010/main" xmlns="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2554" name="テキスト ボックス 26"/>
            <p:cNvSpPr txBox="1">
              <a:spLocks noChangeArrowheads="1"/>
            </p:cNvSpPr>
            <p:nvPr/>
          </p:nvSpPr>
          <p:spPr bwMode="auto">
            <a:xfrm>
              <a:off x="7391253" y="2030645"/>
              <a:ext cx="40892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charset="0"/>
                  <a:ea typeface="ＭＳ Ｐゴシック" charset="0"/>
                </a:rPr>
                <a:t>「地球</a:t>
              </a:r>
              <a:endParaRPr kumimoji="1" lang="en-US" altLang="ja-JP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ＭＳ Ｐゴシック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charset="0"/>
                  <a:ea typeface="ＭＳ Ｐゴシック" charset="0"/>
                </a:rPr>
                <a:t>  </a:t>
              </a:r>
              <a:r>
                <a:rPr kumimoji="1" lang="ja-JP" altLang="en-US" sz="10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charset="0"/>
                  <a:ea typeface="ＭＳ Ｐゴシック" charset="0"/>
                </a:rPr>
                <a:t>認識」</a:t>
              </a:r>
              <a:endPara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ＭＳ Ｐゴシック" charset="0"/>
              </a:endParaRPr>
            </a:p>
          </p:txBody>
        </p:sp>
      </p:grpSp>
      <p:grpSp>
        <p:nvGrpSpPr>
          <p:cNvPr id="103" name="グループ化 102">
            <a:extLst>
              <a:ext uri="{FF2B5EF4-FFF2-40B4-BE49-F238E27FC236}">
                <a16:creationId xmlns:a16="http://schemas.microsoft.com/office/drawing/2014/main" id="{F1DF1ACA-8A0F-4D4E-B061-354331B61EEA}"/>
              </a:ext>
            </a:extLst>
          </p:cNvPr>
          <p:cNvGrpSpPr/>
          <p:nvPr/>
        </p:nvGrpSpPr>
        <p:grpSpPr>
          <a:xfrm>
            <a:off x="5004048" y="3105274"/>
            <a:ext cx="740587" cy="539750"/>
            <a:chOff x="4119951" y="3609975"/>
            <a:chExt cx="740587" cy="539750"/>
          </a:xfrm>
        </p:grpSpPr>
        <p:sp>
          <p:nvSpPr>
            <p:cNvPr id="104" name="円/楕円 103">
              <a:extLst>
                <a:ext uri="{FF2B5EF4-FFF2-40B4-BE49-F238E27FC236}">
                  <a16:creationId xmlns:a16="http://schemas.microsoft.com/office/drawing/2014/main" id="{E5AB52A8-7052-4841-AC84-94C13DFB09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1638" y="3609975"/>
              <a:ext cx="539750" cy="539750"/>
            </a:xfrm>
            <a:prstGeom prst="ellipse">
              <a:avLst/>
            </a:prstGeom>
            <a:solidFill>
              <a:srgbClr val="660066"/>
            </a:solidFill>
            <a:ln>
              <a:noFill/>
            </a:ln>
            <a:effectLst>
              <a:outerShdw blurRad="50800" dist="38100" dir="5400000" algn="t" rotWithShape="0">
                <a:schemeClr val="tx1">
                  <a:alpha val="39999"/>
                </a:schemeClr>
              </a:outerShdw>
            </a:effectLst>
            <a:extLst>
              <a:ext uri="{91240B29-F687-4f45-9708-019B960494DF}">
                <a14:hiddenLine xmlns:a14="http://schemas.microsoft.com/office/drawing/2010/main" xmlns="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5" name="テキスト ボックス 26">
              <a:extLst>
                <a:ext uri="{FF2B5EF4-FFF2-40B4-BE49-F238E27FC236}">
                  <a16:creationId xmlns:a16="http://schemas.microsoft.com/office/drawing/2014/main" id="{B330F681-1FC4-A344-951B-D4A97BFB06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19951" y="3744913"/>
              <a:ext cx="74058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charset="0"/>
                  <a:ea typeface="ＭＳ Ｐゴシック" charset="0"/>
                </a:rPr>
                <a:t>地球システム</a:t>
              </a:r>
              <a:endParaRPr kumimoji="1" lang="en-US" altLang="ja-JP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ＭＳ Ｐゴシック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charset="0"/>
                  <a:ea typeface="ＭＳ Ｐゴシック" charset="0"/>
                </a:rPr>
                <a:t>変動予測</a:t>
              </a:r>
              <a:endParaRPr kumimoji="1" lang="en-US" altLang="ja-JP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ＭＳ Ｐゴシック" charset="0"/>
              </a:endParaRPr>
            </a:p>
          </p:txBody>
        </p:sp>
      </p:grpSp>
      <p:sp>
        <p:nvSpPr>
          <p:cNvPr id="109" name="角丸四角形 108">
            <a:extLst>
              <a:ext uri="{FF2B5EF4-FFF2-40B4-BE49-F238E27FC236}">
                <a16:creationId xmlns:a16="http://schemas.microsoft.com/office/drawing/2014/main" id="{9B75F43B-BD96-4144-9C1F-E8CFDCAFDC1A}"/>
              </a:ext>
            </a:extLst>
          </p:cNvPr>
          <p:cNvSpPr/>
          <p:nvPr/>
        </p:nvSpPr>
        <p:spPr>
          <a:xfrm>
            <a:off x="537292" y="5353630"/>
            <a:ext cx="894423" cy="180975"/>
          </a:xfrm>
          <a:prstGeom prst="roundRect">
            <a:avLst/>
          </a:prstGeom>
          <a:solidFill>
            <a:schemeClr val="bg1"/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ＭＳ Ｐゴシック" charset="0"/>
                <a:ea typeface="ＭＳ Ｐゴシック" charset="0"/>
                <a:cs typeface="ＭＳ Ｐゴシック" charset="0"/>
              </a:rPr>
              <a:t>緊急地震速報</a:t>
            </a: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ＭＳ Ｐゴシック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0" name="角丸四角形 109">
            <a:extLst>
              <a:ext uri="{FF2B5EF4-FFF2-40B4-BE49-F238E27FC236}">
                <a16:creationId xmlns:a16="http://schemas.microsoft.com/office/drawing/2014/main" id="{DD47E131-CEDA-174E-9279-FA3B96E8FAAE}"/>
              </a:ext>
            </a:extLst>
          </p:cNvPr>
          <p:cNvSpPr/>
          <p:nvPr/>
        </p:nvSpPr>
        <p:spPr>
          <a:xfrm>
            <a:off x="1596188" y="5750364"/>
            <a:ext cx="1590134" cy="180975"/>
          </a:xfrm>
          <a:prstGeom prst="roundRect">
            <a:avLst/>
          </a:prstGeom>
          <a:solidFill>
            <a:schemeClr val="bg1"/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ＭＳ Ｐゴシック" charset="0"/>
                <a:ea typeface="ＭＳ Ｐゴシック" charset="0"/>
                <a:cs typeface="ＭＳ Ｐゴシック" charset="0"/>
              </a:rPr>
              <a:t>リアルタイム震動・津波予測</a:t>
            </a: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ＭＳ Ｐゴシック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3D1F4DCF-68BB-9046-A40A-50F3F45189CD}"/>
              </a:ext>
            </a:extLst>
          </p:cNvPr>
          <p:cNvGrpSpPr/>
          <p:nvPr/>
        </p:nvGrpSpPr>
        <p:grpSpPr>
          <a:xfrm>
            <a:off x="5580112" y="2232802"/>
            <a:ext cx="539750" cy="539750"/>
            <a:chOff x="6484924" y="2052349"/>
            <a:chExt cx="539750" cy="539750"/>
          </a:xfrm>
        </p:grpSpPr>
        <p:sp>
          <p:nvSpPr>
            <p:cNvPr id="113" name="円/楕円 112">
              <a:extLst>
                <a:ext uri="{FF2B5EF4-FFF2-40B4-BE49-F238E27FC236}">
                  <a16:creationId xmlns:a16="http://schemas.microsoft.com/office/drawing/2014/main" id="{6C6DE709-353A-804E-9080-CE78BA04AB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84924" y="2052349"/>
              <a:ext cx="539750" cy="539750"/>
            </a:xfrm>
            <a:prstGeom prst="ellipse">
              <a:avLst/>
            </a:prstGeom>
            <a:solidFill>
              <a:srgbClr val="660066"/>
            </a:solidFill>
            <a:ln>
              <a:noFill/>
            </a:ln>
            <a:effectLst>
              <a:outerShdw blurRad="50800" dist="38100" dir="5400000" algn="t" rotWithShape="0">
                <a:schemeClr val="tx1">
                  <a:alpha val="39999"/>
                </a:schemeClr>
              </a:outerShdw>
            </a:effectLst>
            <a:extLst>
              <a:ext uri="{91240B29-F687-4f45-9708-019B960494DF}">
                <a14:hiddenLine xmlns=""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" name="テキスト ボックス 26">
              <a:extLst>
                <a:ext uri="{FF2B5EF4-FFF2-40B4-BE49-F238E27FC236}">
                  <a16:creationId xmlns:a16="http://schemas.microsoft.com/office/drawing/2014/main" id="{1F8B87D3-10DE-6D46-8930-BFE42D9386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26562" y="2168236"/>
              <a:ext cx="25648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charset="0"/>
                  <a:ea typeface="ＭＳ Ｐゴシック" charset="0"/>
                </a:rPr>
                <a:t>系外</a:t>
              </a:r>
              <a:endParaRPr kumimoji="1" lang="en-US" altLang="ja-JP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ＭＳ Ｐゴシック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charset="0"/>
                  <a:ea typeface="ＭＳ Ｐゴシック" charset="0"/>
                </a:rPr>
                <a:t>惑星</a:t>
              </a:r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E91D83CA-77A0-4B45-A038-AE57026DBEC5}"/>
              </a:ext>
            </a:extLst>
          </p:cNvPr>
          <p:cNvGrpSpPr/>
          <p:nvPr/>
        </p:nvGrpSpPr>
        <p:grpSpPr>
          <a:xfrm>
            <a:off x="6140611" y="1912981"/>
            <a:ext cx="539750" cy="539750"/>
            <a:chOff x="5476862" y="2628611"/>
            <a:chExt cx="539750" cy="539750"/>
          </a:xfrm>
        </p:grpSpPr>
        <p:sp>
          <p:nvSpPr>
            <p:cNvPr id="115" name="円/楕円 114">
              <a:extLst>
                <a:ext uri="{FF2B5EF4-FFF2-40B4-BE49-F238E27FC236}">
                  <a16:creationId xmlns:a16="http://schemas.microsoft.com/office/drawing/2014/main" id="{12AA6A1A-8A06-5E45-9805-C3BAE0C45D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6862" y="2628611"/>
              <a:ext cx="539750" cy="539750"/>
            </a:xfrm>
            <a:prstGeom prst="ellipse">
              <a:avLst/>
            </a:prstGeom>
            <a:solidFill>
              <a:srgbClr val="660066"/>
            </a:solidFill>
            <a:ln>
              <a:noFill/>
            </a:ln>
            <a:effectLst>
              <a:outerShdw blurRad="50800" dist="38100" dir="5400000" algn="t" rotWithShape="0">
                <a:schemeClr val="tx1">
                  <a:alpha val="39999"/>
                </a:schemeClr>
              </a:outerShdw>
            </a:effectLst>
            <a:extLst>
              <a:ext uri="{91240B29-F687-4f45-9708-019B960494DF}">
                <a14:hiddenLine xmlns=""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6" name="テキスト ボックス 26">
              <a:extLst>
                <a:ext uri="{FF2B5EF4-FFF2-40B4-BE49-F238E27FC236}">
                  <a16:creationId xmlns:a16="http://schemas.microsoft.com/office/drawing/2014/main" id="{AA441F63-F308-B24D-B409-A2333302DA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27234" y="2763549"/>
              <a:ext cx="25648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charset="0"/>
                  <a:ea typeface="ＭＳ Ｐゴシック" charset="0"/>
                </a:rPr>
                <a:t>宇宙</a:t>
              </a:r>
              <a:endParaRPr kumimoji="1" lang="en-US" altLang="ja-JP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ＭＳ Ｐゴシック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charset="0"/>
                  <a:ea typeface="ＭＳ Ｐゴシック" charset="0"/>
                </a:rPr>
                <a:t>生命</a:t>
              </a:r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4E695B95-5F32-5B48-AA60-3A5FEC98FF19}"/>
              </a:ext>
            </a:extLst>
          </p:cNvPr>
          <p:cNvGrpSpPr/>
          <p:nvPr/>
        </p:nvGrpSpPr>
        <p:grpSpPr>
          <a:xfrm>
            <a:off x="1097002" y="2383521"/>
            <a:ext cx="7920674" cy="2325835"/>
            <a:chOff x="1097002" y="2383521"/>
            <a:chExt cx="7920674" cy="2325835"/>
          </a:xfrm>
        </p:grpSpPr>
        <p:grpSp>
          <p:nvGrpSpPr>
            <p:cNvPr id="90" name="グループ化 89">
              <a:extLst>
                <a:ext uri="{FF2B5EF4-FFF2-40B4-BE49-F238E27FC236}">
                  <a16:creationId xmlns:a16="http://schemas.microsoft.com/office/drawing/2014/main" id="{2B0906DF-A735-004D-B9E5-180924F98570}"/>
                </a:ext>
              </a:extLst>
            </p:cNvPr>
            <p:cNvGrpSpPr/>
            <p:nvPr/>
          </p:nvGrpSpPr>
          <p:grpSpPr>
            <a:xfrm rot="19886501">
              <a:off x="1097002" y="4142030"/>
              <a:ext cx="4729266" cy="567326"/>
              <a:chOff x="979200" y="2700000"/>
              <a:chExt cx="2275200" cy="1458000"/>
            </a:xfrm>
            <a:solidFill>
              <a:schemeClr val="accent5">
                <a:lumMod val="20000"/>
                <a:lumOff val="80000"/>
                <a:alpha val="50000"/>
              </a:schemeClr>
            </a:solidFill>
          </p:grpSpPr>
          <p:sp>
            <p:nvSpPr>
              <p:cNvPr id="99" name="下カーブ矢印 98">
                <a:extLst>
                  <a:ext uri="{FF2B5EF4-FFF2-40B4-BE49-F238E27FC236}">
                    <a16:creationId xmlns:a16="http://schemas.microsoft.com/office/drawing/2014/main" id="{12716F5D-459C-324D-9B28-783C5789B39C}"/>
                  </a:ext>
                </a:extLst>
              </p:cNvPr>
              <p:cNvSpPr/>
              <p:nvPr/>
            </p:nvSpPr>
            <p:spPr>
              <a:xfrm>
                <a:off x="979200" y="2700000"/>
                <a:ext cx="2275200" cy="729000"/>
              </a:xfrm>
              <a:prstGeom prst="curvedDownArrow">
                <a:avLst>
                  <a:gd name="adj1" fmla="val 25000"/>
                  <a:gd name="adj2" fmla="val 50000"/>
                  <a:gd name="adj3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0" name="下カーブ矢印 99">
                <a:extLst>
                  <a:ext uri="{FF2B5EF4-FFF2-40B4-BE49-F238E27FC236}">
                    <a16:creationId xmlns:a16="http://schemas.microsoft.com/office/drawing/2014/main" id="{D7BA7969-4202-FA45-9D50-D385003AE61E}"/>
                  </a:ext>
                </a:extLst>
              </p:cNvPr>
              <p:cNvSpPr/>
              <p:nvPr/>
            </p:nvSpPr>
            <p:spPr>
              <a:xfrm flipV="1">
                <a:off x="1576800" y="3429000"/>
                <a:ext cx="1677600" cy="729000"/>
              </a:xfrm>
              <a:prstGeom prst="curvedDownArrow">
                <a:avLst>
                  <a:gd name="adj1" fmla="val 25000"/>
                  <a:gd name="adj2" fmla="val 50000"/>
                  <a:gd name="adj3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92" name="下カーブ矢印 91">
              <a:extLst>
                <a:ext uri="{FF2B5EF4-FFF2-40B4-BE49-F238E27FC236}">
                  <a16:creationId xmlns:a16="http://schemas.microsoft.com/office/drawing/2014/main" id="{104C290F-6B92-E446-85C1-2FECC7B49837}"/>
                </a:ext>
              </a:extLst>
            </p:cNvPr>
            <p:cNvSpPr/>
            <p:nvPr/>
          </p:nvSpPr>
          <p:spPr>
            <a:xfrm rot="19886501">
              <a:off x="2111481" y="3570228"/>
              <a:ext cx="4729266" cy="283664"/>
            </a:xfrm>
            <a:prstGeom prst="curvedDownArrow">
              <a:avLst>
                <a:gd name="adj1" fmla="val 25000"/>
                <a:gd name="adj2" fmla="val 50000"/>
                <a:gd name="adj3" fmla="val 0"/>
              </a:avLst>
            </a:prstGeom>
            <a:solidFill>
              <a:schemeClr val="accent5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93" name="下カーブ矢印 92">
              <a:extLst>
                <a:ext uri="{FF2B5EF4-FFF2-40B4-BE49-F238E27FC236}">
                  <a16:creationId xmlns:a16="http://schemas.microsoft.com/office/drawing/2014/main" id="{11B67BE4-79DB-CA40-871C-C902582BBCD8}"/>
                </a:ext>
              </a:extLst>
            </p:cNvPr>
            <p:cNvSpPr/>
            <p:nvPr/>
          </p:nvSpPr>
          <p:spPr>
            <a:xfrm rot="19886501" flipV="1">
              <a:off x="3413700" y="3522463"/>
              <a:ext cx="3487085" cy="283664"/>
            </a:xfrm>
            <a:prstGeom prst="curvedDownArrow">
              <a:avLst>
                <a:gd name="adj1" fmla="val 25000"/>
                <a:gd name="adj2" fmla="val 50000"/>
                <a:gd name="adj3" fmla="val 0"/>
              </a:avLst>
            </a:prstGeom>
            <a:solidFill>
              <a:schemeClr val="accent5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94" name="下カーブ矢印 93">
              <a:extLst>
                <a:ext uri="{FF2B5EF4-FFF2-40B4-BE49-F238E27FC236}">
                  <a16:creationId xmlns:a16="http://schemas.microsoft.com/office/drawing/2014/main" id="{D89180AB-FDC1-8244-9DDD-FCC157858F3C}"/>
                </a:ext>
              </a:extLst>
            </p:cNvPr>
            <p:cNvSpPr/>
            <p:nvPr/>
          </p:nvSpPr>
          <p:spPr>
            <a:xfrm rot="19886501">
              <a:off x="3205849" y="2972067"/>
              <a:ext cx="4729266" cy="283664"/>
            </a:xfrm>
            <a:prstGeom prst="curvedDownArrow">
              <a:avLst>
                <a:gd name="adj1" fmla="val 25000"/>
                <a:gd name="adj2" fmla="val 50000"/>
                <a:gd name="adj3" fmla="val 0"/>
              </a:avLst>
            </a:prstGeom>
            <a:solidFill>
              <a:schemeClr val="accent5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95" name="下カーブ矢印 94">
              <a:extLst>
                <a:ext uri="{FF2B5EF4-FFF2-40B4-BE49-F238E27FC236}">
                  <a16:creationId xmlns:a16="http://schemas.microsoft.com/office/drawing/2014/main" id="{64DC7B2A-95B1-F24E-A2AD-B7E6542CD678}"/>
                </a:ext>
              </a:extLst>
            </p:cNvPr>
            <p:cNvSpPr/>
            <p:nvPr/>
          </p:nvSpPr>
          <p:spPr>
            <a:xfrm rot="19886501" flipV="1">
              <a:off x="4508068" y="2924302"/>
              <a:ext cx="3487085" cy="283664"/>
            </a:xfrm>
            <a:prstGeom prst="curvedDownArrow">
              <a:avLst>
                <a:gd name="adj1" fmla="val 25000"/>
                <a:gd name="adj2" fmla="val 50000"/>
                <a:gd name="adj3" fmla="val 0"/>
              </a:avLst>
            </a:prstGeom>
            <a:solidFill>
              <a:schemeClr val="accent5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96" name="下カーブ矢印 95">
              <a:extLst>
                <a:ext uri="{FF2B5EF4-FFF2-40B4-BE49-F238E27FC236}">
                  <a16:creationId xmlns:a16="http://schemas.microsoft.com/office/drawing/2014/main" id="{53CC2DC1-662B-2640-AE18-35D1D91EFFED}"/>
                </a:ext>
              </a:extLst>
            </p:cNvPr>
            <p:cNvSpPr/>
            <p:nvPr/>
          </p:nvSpPr>
          <p:spPr>
            <a:xfrm rot="19886501">
              <a:off x="4288410" y="2383521"/>
              <a:ext cx="4729266" cy="283664"/>
            </a:xfrm>
            <a:prstGeom prst="curvedDownArrow">
              <a:avLst>
                <a:gd name="adj1" fmla="val 25000"/>
                <a:gd name="adj2" fmla="val 123572"/>
                <a:gd name="adj3" fmla="val 29630"/>
              </a:avLst>
            </a:prstGeom>
            <a:solidFill>
              <a:schemeClr val="accent5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</p:grpSp>
      <p:sp>
        <p:nvSpPr>
          <p:cNvPr id="106" name="角丸四角形 105">
            <a:extLst>
              <a:ext uri="{FF2B5EF4-FFF2-40B4-BE49-F238E27FC236}">
                <a16:creationId xmlns:a16="http://schemas.microsoft.com/office/drawing/2014/main" id="{F3CAB630-F0AE-9E4B-9337-0CFA35FA9416}"/>
              </a:ext>
            </a:extLst>
          </p:cNvPr>
          <p:cNvSpPr/>
          <p:nvPr/>
        </p:nvSpPr>
        <p:spPr>
          <a:xfrm>
            <a:off x="536923" y="3380380"/>
            <a:ext cx="961646" cy="180975"/>
          </a:xfrm>
          <a:prstGeom prst="roundRect">
            <a:avLst/>
          </a:prstGeom>
          <a:solidFill>
            <a:schemeClr val="bg1"/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スーパーアース</a:t>
            </a: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07" name="角丸四角形 106">
            <a:extLst>
              <a:ext uri="{FF2B5EF4-FFF2-40B4-BE49-F238E27FC236}">
                <a16:creationId xmlns:a16="http://schemas.microsoft.com/office/drawing/2014/main" id="{114E4696-346F-934A-8C78-B22A013E57A3}"/>
              </a:ext>
            </a:extLst>
          </p:cNvPr>
          <p:cNvSpPr/>
          <p:nvPr/>
        </p:nvSpPr>
        <p:spPr>
          <a:xfrm>
            <a:off x="538787" y="5679625"/>
            <a:ext cx="719137" cy="180975"/>
          </a:xfrm>
          <a:prstGeom prst="roundRect">
            <a:avLst/>
          </a:prstGeom>
          <a:solidFill>
            <a:schemeClr val="bg1"/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ジオパーク</a:t>
            </a: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08" name="角丸四角形 107">
            <a:extLst>
              <a:ext uri="{FF2B5EF4-FFF2-40B4-BE49-F238E27FC236}">
                <a16:creationId xmlns:a16="http://schemas.microsoft.com/office/drawing/2014/main" id="{103BE9F3-6823-5144-9B17-A7620DCA1DFF}"/>
              </a:ext>
            </a:extLst>
          </p:cNvPr>
          <p:cNvSpPr/>
          <p:nvPr/>
        </p:nvSpPr>
        <p:spPr>
          <a:xfrm>
            <a:off x="7063701" y="5350581"/>
            <a:ext cx="1373034" cy="180975"/>
          </a:xfrm>
          <a:prstGeom prst="roundRect">
            <a:avLst/>
          </a:prstGeom>
          <a:solidFill>
            <a:schemeClr val="bg1"/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自然・災害：制御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/</a:t>
            </a: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共生</a:t>
            </a: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3656537" y="1646627"/>
            <a:ext cx="2254250" cy="49244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marL="93663" marR="0" lvl="0" indent="-936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75000"/>
              <a:buFont typeface="Wingdings" pitchFamily="2" charset="2"/>
              <a:buChar char="l"/>
              <a:tabLst/>
              <a:defRPr/>
            </a:pPr>
            <a:r>
              <a:rPr kumimoji="1" lang="ja-JP" altLang="en-US" sz="1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itchFamily="50" charset="-128"/>
              </a:rPr>
              <a:t>多圏相互作用と地球システム変動</a:t>
            </a:r>
            <a:endParaRPr kumimoji="1" lang="ja-JP" alt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itchFamily="50" charset="-128"/>
            </a:endParaRPr>
          </a:p>
          <a:p>
            <a:pPr marL="93663" marR="0" lvl="0" indent="-936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75000"/>
              <a:buFont typeface="Wingdings" pitchFamily="2" charset="2"/>
              <a:buChar char="l"/>
              <a:tabLst/>
              <a:defRPr/>
            </a:pP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itchFamily="50" charset="-128"/>
              <a:cs typeface="+mn-cs"/>
            </a:endParaRPr>
          </a:p>
          <a:p>
            <a:pPr marL="93663" marR="0" lvl="0" indent="-936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75000"/>
              <a:buFont typeface="Wingdings" pitchFamily="2" charset="2"/>
              <a:buChar char="l"/>
              <a:tabLst/>
              <a:defRPr/>
            </a:pP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itchFamily="50" charset="-128"/>
                <a:cs typeface="+mn-cs"/>
              </a:rPr>
              <a:t>海陸常時稠密変動</a:t>
            </a:r>
            <a:r>
              <a:rPr kumimoji="1" lang="ja-JP" altLang="en-US" sz="1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itchFamily="50" charset="-128"/>
                <a:cs typeface="+mn-cs"/>
              </a:rPr>
              <a:t>観測と高精度予測</a:t>
            </a:r>
            <a:endParaRPr kumimoji="1" lang="en-US" altLang="ja-JP" sz="1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itchFamily="50" charset="-128"/>
              <a:cs typeface="+mn-cs"/>
            </a:endParaRPr>
          </a:p>
        </p:txBody>
      </p:sp>
      <p:sp>
        <p:nvSpPr>
          <p:cNvPr id="111" name="角丸四角形 110">
            <a:extLst>
              <a:ext uri="{FF2B5EF4-FFF2-40B4-BE49-F238E27FC236}">
                <a16:creationId xmlns:a16="http://schemas.microsoft.com/office/drawing/2014/main" id="{062BD2AD-57FC-4E40-B68A-C57923309112}"/>
              </a:ext>
            </a:extLst>
          </p:cNvPr>
          <p:cNvSpPr/>
          <p:nvPr/>
        </p:nvSpPr>
        <p:spPr>
          <a:xfrm>
            <a:off x="3973711" y="4724045"/>
            <a:ext cx="1207135" cy="226960"/>
          </a:xfrm>
          <a:prstGeom prst="roundRect">
            <a:avLst/>
          </a:prstGeom>
          <a:solidFill>
            <a:schemeClr val="bg1"/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元素資源マッピング </a:t>
            </a: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12" name="角丸四角形 111">
            <a:extLst>
              <a:ext uri="{FF2B5EF4-FFF2-40B4-BE49-F238E27FC236}">
                <a16:creationId xmlns:a16="http://schemas.microsoft.com/office/drawing/2014/main" id="{FBA7E383-426D-E645-A6EE-6F464D343CB7}"/>
              </a:ext>
            </a:extLst>
          </p:cNvPr>
          <p:cNvSpPr/>
          <p:nvPr/>
        </p:nvSpPr>
        <p:spPr>
          <a:xfrm>
            <a:off x="1508466" y="4382391"/>
            <a:ext cx="797534" cy="318508"/>
          </a:xfrm>
          <a:prstGeom prst="roundRect">
            <a:avLst/>
          </a:prstGeom>
          <a:solidFill>
            <a:schemeClr val="bg1"/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ＭＳ Ｐゴシック" charset="0"/>
                <a:ea typeface="ＭＳ Ｐゴシック" charset="0"/>
                <a:cs typeface="ＭＳ Ｐゴシック" charset="0"/>
              </a:rPr>
              <a:t>光ファイバー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ＭＳ Ｐゴシック" charset="0"/>
              <a:ea typeface="ＭＳ Ｐゴシック" charset="0"/>
              <a:cs typeface="ＭＳ Ｐゴシック" charset="0"/>
            </a:endParaRPr>
          </a:p>
          <a:p>
            <a:pPr lvl="0" algn="ctr">
              <a:defRPr/>
            </a:pPr>
            <a:r>
              <a:rPr lang="ja-JP" altLang="en-US" sz="1000">
                <a:solidFill>
                  <a:srgbClr val="404040"/>
                </a:solidFill>
                <a:latin typeface="ＭＳ Ｐゴシック" charset="0"/>
                <a:ea typeface="ＭＳ Ｐゴシック" charset="0"/>
                <a:cs typeface="ＭＳ Ｐゴシック" charset="0"/>
              </a:rPr>
              <a:t>センシング </a:t>
            </a:r>
            <a:endParaRPr kumimoji="1" lang="ja-JP" altLang="en-US" sz="10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ＭＳ Ｐゴシック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240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5356</TotalTime>
  <Words>331</Words>
  <Application>Microsoft Macintosh PowerPoint</Application>
  <PresentationFormat>画面に合わせる (4:3)</PresentationFormat>
  <Paragraphs>93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Wingdings</vt:lpstr>
      <vt:lpstr>Office ​​テーマ</vt:lpstr>
      <vt:lpstr>4.固体地球科学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FJ-USER</dc:creator>
  <cp:lastModifiedBy>川勝均</cp:lastModifiedBy>
  <cp:revision>402</cp:revision>
  <cp:lastPrinted>2013-12-16T05:31:53Z</cp:lastPrinted>
  <dcterms:created xsi:type="dcterms:W3CDTF">2013-11-16T13:21:01Z</dcterms:created>
  <dcterms:modified xsi:type="dcterms:W3CDTF">2018-12-06T07:17:54Z</dcterms:modified>
</cp:coreProperties>
</file>