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63" r:id="rId4"/>
    <p:sldId id="264" r:id="rId5"/>
    <p:sldId id="262" r:id="rId6"/>
    <p:sldId id="272" r:id="rId7"/>
    <p:sldId id="269" r:id="rId8"/>
    <p:sldId id="267" r:id="rId9"/>
    <p:sldId id="259" r:id="rId10"/>
    <p:sldId id="274" r:id="rId11"/>
    <p:sldId id="275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96904-4D79-44A8-A433-B161DF77BC19}" type="datetimeFigureOut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7349E-15EA-4B0A-99C8-1D1582C160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8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 problem is its Size of sci.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2C28B-4516-427D-9477-A80157A8500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22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シンチの絵　ボアホール内シンチ                                          ボアホール内のシンチから</a:t>
            </a:r>
            <a:r>
              <a:rPr kumimoji="1" lang="en-US" altLang="ja-JP" dirty="0" smtClean="0"/>
              <a:t>sensitivity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/>
              <a:t>輪 </a:t>
            </a:r>
            <a:r>
              <a:rPr kumimoji="1" lang="en-US" altLang="ja-JP" dirty="0" smtClean="0"/>
              <a:t>tilt</a:t>
            </a:r>
            <a:endParaRPr kumimoji="1" lang="en-US" altLang="ja-JP" dirty="0" smtClean="0"/>
          </a:p>
          <a:p>
            <a:r>
              <a:rPr kumimoji="1" lang="en-US" altLang="ja-JP" dirty="0" smtClean="0"/>
              <a:t>Sensitivity</a:t>
            </a:r>
            <a:r>
              <a:rPr kumimoji="1" lang="ja-JP" altLang="en-US" dirty="0" smtClean="0"/>
              <a:t>の図の中にボアホールの絵（軸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31E0B-03B2-48AD-8CF4-9DC7CA629F8D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7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Aerial</a:t>
            </a:r>
            <a:r>
              <a:rPr kumimoji="1" lang="en-US" altLang="ja-JP" baseline="0" dirty="0" smtClean="0"/>
              <a:t> photograph                To test our detector and method, we performed test experiment at Yayoi well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349E-15EA-4B0A-99C8-1D1582C1602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14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ボアホール</a:t>
            </a:r>
            <a:r>
              <a:rPr kumimoji="1" lang="ja-JP" altLang="en-US" dirty="0" smtClean="0"/>
              <a:t>作って装置から</a:t>
            </a:r>
            <a:r>
              <a:rPr kumimoji="1" lang="ja-JP" altLang="en-US" dirty="0" smtClean="0"/>
              <a:t>輪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First of all we want to know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5E862-CE04-43B5-8DE7-69C8D374987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413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349E-15EA-4B0A-99C8-1D1582C1602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94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We measure PMT pulse height to distinguish </a:t>
            </a:r>
            <a:r>
              <a:rPr kumimoji="1" lang="en-US" altLang="ja-JP" dirty="0" err="1" smtClean="0"/>
              <a:t>muon</a:t>
            </a:r>
            <a:r>
              <a:rPr kumimoji="1" lang="en-US" altLang="ja-JP" dirty="0" smtClean="0"/>
              <a:t> and noise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67349E-15EA-4B0A-99C8-1D1582C1602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72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B1B95-986D-4CB5-9D9E-91E7331D9010}" type="datetime1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F11C-C403-4CA3-B121-C17A52F3F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2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BBE-8A39-4685-B4E5-A3E2D6464F10}" type="datetime1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F11C-C403-4CA3-B121-C17A52F3F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39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D872E-625F-4310-9466-1C859172F814}" type="datetime1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F11C-C403-4CA3-B121-C17A52F3F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318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C3DEC-D048-459D-89A1-EA8DDA7FB5C4}" type="datetime1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F11C-C403-4CA3-B121-C17A52F3F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813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32F3B-E59C-40E8-9FE0-D0BC3DAB242F}" type="datetime1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F11C-C403-4CA3-B121-C17A52F3F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49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C628-CB36-452A-9CCB-E52CDFCD23C4}" type="datetime1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F11C-C403-4CA3-B121-C17A52F3F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970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9AB32-A1FF-4D99-A5B1-DDA6DDC15A66}" type="datetime1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F11C-C403-4CA3-B121-C17A52F3F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78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267-9136-4E2E-A11B-443F7BB7AE01}" type="datetime1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F11C-C403-4CA3-B121-C17A52F3F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99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1DA31-8015-4898-AD24-8C86AE40C775}" type="datetime1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F11C-C403-4CA3-B121-C17A52F3F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88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5720-A234-44B2-B2B2-0D626D691A5D}" type="datetime1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F11C-C403-4CA3-B121-C17A52F3F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307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768F6-0BBB-45B3-B7CB-89CF7A5A7A9C}" type="datetime1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F11C-C403-4CA3-B121-C17A52F3F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03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0F559-71D2-47D9-ABC3-4722090AF1F9}" type="datetime1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5F11C-C403-4CA3-B121-C17A52F3F5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737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0.png"/><Relationship Id="rId3" Type="http://schemas.openxmlformats.org/officeDocument/2006/relationships/image" Target="../media/image240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15" Type="http://schemas.openxmlformats.org/officeDocument/2006/relationships/image" Target="../media/image270.png"/><Relationship Id="rId10" Type="http://schemas.openxmlformats.org/officeDocument/2006/relationships/image" Target="../media/image31.png"/><Relationship Id="rId14" Type="http://schemas.openxmlformats.org/officeDocument/2006/relationships/image" Target="../media/image26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70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5" Type="http://schemas.openxmlformats.org/officeDocument/2006/relationships/image" Target="../media/image10.png"/><Relationship Id="rId10" Type="http://schemas.openxmlformats.org/officeDocument/2006/relationships/image" Target="../media/image12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16939" y="401623"/>
            <a:ext cx="3212974" cy="2409731"/>
          </a:xfrm>
          <a:prstGeom prst="rect">
            <a:avLst/>
          </a:prstGeom>
        </p:spPr>
      </p:pic>
      <p:pic>
        <p:nvPicPr>
          <p:cNvPr id="6" name="コンテンツ プレースホルダー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" y="116632"/>
            <a:ext cx="3720098" cy="279007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95536" y="2679055"/>
            <a:ext cx="7772400" cy="1470025"/>
          </a:xfrm>
        </p:spPr>
        <p:txBody>
          <a:bodyPr/>
          <a:lstStyle/>
          <a:p>
            <a:r>
              <a:rPr kumimoji="1" lang="en-US" altLang="ja-JP" dirty="0" smtClean="0"/>
              <a:t>Borehole </a:t>
            </a:r>
            <a:r>
              <a:rPr kumimoji="1" lang="en-US" altLang="ja-JP" dirty="0" err="1" smtClean="0"/>
              <a:t>Muography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サブタイトル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115616" y="4005064"/>
                <a:ext cx="7344816" cy="2016224"/>
              </a:xfrm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. 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𝑁𝑎𝑘𝑎𝑑𝑎𝑐h𝑖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altLang="ja-JP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. 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𝑇𝑎𝑘𝑒𝑡𝑎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𝐾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. 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𝑂𝑚𝑢𝑟𝑎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ja-JP" b="0" i="1" smtClean="0">
                          <a:latin typeface="Cambria Math"/>
                        </a:rPr>
                        <m:t>, </m:t>
                      </m:r>
                      <m:r>
                        <a:rPr lang="en-US" altLang="ja-JP" b="0" i="1" smtClean="0">
                          <a:latin typeface="Cambria Math"/>
                        </a:rPr>
                        <m:t>𝑎𝑛𝑑</m:t>
                      </m:r>
                      <m:r>
                        <a:rPr lang="en-US" altLang="ja-JP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. 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𝑇𝑎𝑛𝑎𝑘𝑎</m:t>
                          </m:r>
                        </m:e>
                        <m:sup>
                          <m:r>
                            <a:rPr lang="en-US" altLang="ja-JP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kumimoji="1" lang="en-US" altLang="ja-JP" dirty="0" smtClean="0"/>
              </a:p>
              <a:p>
                <a:endParaRPr lang="en-US" altLang="ja-JP" dirty="0"/>
              </a:p>
              <a:p>
                <a:pPr algn="l"/>
                <a:r>
                  <a:rPr kumimoji="1" lang="en-US" altLang="ja-JP" baseline="30000" dirty="0" smtClean="0"/>
                  <a:t>1</a:t>
                </a:r>
                <a:r>
                  <a:rPr kumimoji="1" lang="en-US" altLang="ja-JP" dirty="0" smtClean="0"/>
                  <a:t>Earthquake Research Institute, the University of Tokyo, Japan</a:t>
                </a:r>
              </a:p>
              <a:p>
                <a:pPr algn="l"/>
                <a:r>
                  <a:rPr lang="en-US" altLang="ja-JP" baseline="30000" dirty="0" smtClean="0"/>
                  <a:t>2</a:t>
                </a:r>
                <a:r>
                  <a:rPr lang="en-US" altLang="ja-JP" dirty="0" smtClean="0"/>
                  <a:t>National Research Institute for Earth Science and Disaster Prevention, Japan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サブタイトル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115616" y="4005064"/>
                <a:ext cx="7344816" cy="2016224"/>
              </a:xfrm>
              <a:blipFill rotWithShape="1">
                <a:blip r:embed="rId4"/>
                <a:stretch>
                  <a:fillRect l="-9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5F11C-C403-4CA3-B121-C17A52F3F55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7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15" y="3955787"/>
            <a:ext cx="3960783" cy="241644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79" y="3989102"/>
            <a:ext cx="3870340" cy="23831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7473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Treatment of </a:t>
            </a:r>
            <a:r>
              <a:rPr lang="en-US" altLang="ja-JP" dirty="0" smtClean="0"/>
              <a:t>observation data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00818" y="1172609"/>
            <a:ext cx="8231621" cy="5421884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altLang="ja-JP" sz="2800" dirty="0" smtClean="0"/>
              <a:t>Data got by observation: </a:t>
            </a:r>
            <a:r>
              <a:rPr lang="en-US" altLang="ja-JP" sz="2400" dirty="0" err="1" smtClean="0"/>
              <a:t>Muon</a:t>
            </a:r>
            <a:r>
              <a:rPr lang="ja-JP" altLang="en-US" sz="2400" dirty="0" smtClean="0">
                <a:ea typeface="KaiTi" pitchFamily="49" charset="-122"/>
              </a:rPr>
              <a:t>＋</a:t>
            </a:r>
            <a:r>
              <a:rPr lang="en-US" altLang="ja-JP" sz="2400" b="1" dirty="0" smtClean="0">
                <a:solidFill>
                  <a:srgbClr val="FFC000"/>
                </a:solidFill>
                <a:ea typeface="KaiTi" pitchFamily="49" charset="-122"/>
              </a:rPr>
              <a:t>noise </a:t>
            </a:r>
            <a:r>
              <a:rPr lang="en-US" altLang="ja-JP" sz="2400" dirty="0" smtClean="0">
                <a:solidFill>
                  <a:srgbClr val="00B050"/>
                </a:solidFill>
                <a:ea typeface="KaiTi" pitchFamily="49" charset="-122"/>
              </a:rPr>
              <a:t>counting rate(/</a:t>
            </a:r>
            <a:r>
              <a:rPr lang="en-US" altLang="ja-JP" sz="2400" dirty="0">
                <a:solidFill>
                  <a:srgbClr val="00B050"/>
                </a:solidFill>
                <a:ea typeface="KaiTi" pitchFamily="49" charset="-122"/>
              </a:rPr>
              <a:t>s</a:t>
            </a:r>
            <a:r>
              <a:rPr lang="en-US" altLang="ja-JP" sz="2400" dirty="0" smtClean="0">
                <a:solidFill>
                  <a:srgbClr val="00B050"/>
                </a:solidFill>
                <a:ea typeface="KaiTi" pitchFamily="49" charset="-122"/>
              </a:rPr>
              <a:t>)</a:t>
            </a:r>
            <a:endParaRPr lang="en-US" altLang="ja-JP" sz="2400" dirty="0" smtClean="0">
              <a:ea typeface="KaiTi" pitchFamily="49" charset="-122"/>
            </a:endParaRPr>
          </a:p>
          <a:p>
            <a:pPr marL="0" indent="0">
              <a:buNone/>
            </a:pPr>
            <a:r>
              <a:rPr lang="en-US" altLang="ja-JP" sz="2800" b="1" dirty="0">
                <a:ea typeface="ＭＳ 明朝"/>
              </a:rPr>
              <a:t> </a:t>
            </a:r>
            <a:r>
              <a:rPr lang="en-US" altLang="ja-JP" sz="2800" b="1" dirty="0" smtClean="0">
                <a:ea typeface="ＭＳ 明朝"/>
              </a:rPr>
              <a:t>                                  </a:t>
            </a:r>
            <a:r>
              <a:rPr lang="ja-JP" altLang="en-US" sz="2800" b="1" dirty="0" smtClean="0">
                <a:ea typeface="ＭＳ 明朝"/>
              </a:rPr>
              <a:t>→</a:t>
            </a:r>
            <a:r>
              <a:rPr lang="en-US" altLang="ja-JP" sz="2800" b="1" dirty="0" smtClean="0">
                <a:ea typeface="ＭＳ 明朝"/>
              </a:rPr>
              <a:t>  </a:t>
            </a:r>
            <a:r>
              <a:rPr lang="en-US" altLang="ja-JP" sz="2800" b="1" dirty="0" smtClean="0">
                <a:solidFill>
                  <a:srgbClr val="7030A0"/>
                </a:solidFill>
                <a:ea typeface="ＭＳ 明朝"/>
              </a:rPr>
              <a:t>True </a:t>
            </a:r>
            <a:r>
              <a:rPr lang="en-US" altLang="ja-JP" sz="2800" b="1" dirty="0" err="1" smtClean="0">
                <a:solidFill>
                  <a:srgbClr val="7030A0"/>
                </a:solidFill>
                <a:ea typeface="ＭＳ 明朝"/>
              </a:rPr>
              <a:t>muon’s</a:t>
            </a:r>
            <a:r>
              <a:rPr lang="en-US" altLang="ja-JP" sz="2800" b="1" dirty="0" smtClean="0">
                <a:solidFill>
                  <a:srgbClr val="7030A0"/>
                </a:solidFill>
                <a:ea typeface="ＭＳ 明朝"/>
              </a:rPr>
              <a:t> counting rate (/s)</a:t>
            </a:r>
            <a:endParaRPr lang="en-US" altLang="ja-JP" sz="2800" b="1" dirty="0" smtClean="0">
              <a:ea typeface="ＭＳ 明朝"/>
            </a:endParaRPr>
          </a:p>
          <a:p>
            <a:pPr marL="0" indent="0">
              <a:buNone/>
            </a:pPr>
            <a:r>
              <a:rPr lang="ja-JP" altLang="en-US" sz="1800" dirty="0" smtClean="0">
                <a:latin typeface="ＭＳ 明朝"/>
                <a:ea typeface="ＭＳ 明朝"/>
              </a:rPr>
              <a:t>　　　　</a:t>
            </a:r>
            <a:endParaRPr lang="en-US" altLang="ja-JP" sz="1800" dirty="0" smtClean="0">
              <a:latin typeface="ＭＳ 明朝"/>
              <a:ea typeface="ＭＳ 明朝"/>
            </a:endParaRPr>
          </a:p>
          <a:p>
            <a:pPr marL="0" indent="0">
              <a:buNone/>
            </a:pPr>
            <a:r>
              <a:rPr lang="ja-JP" altLang="en-US" sz="1800" dirty="0" smtClean="0">
                <a:latin typeface="ＭＳ 明朝"/>
                <a:ea typeface="ＭＳ 明朝"/>
              </a:rPr>
              <a:t>　</a:t>
            </a:r>
            <a:r>
              <a:rPr lang="en-US" altLang="ja-JP" dirty="0" smtClean="0">
                <a:latin typeface="KaiTi" pitchFamily="49" charset="-122"/>
                <a:ea typeface="KaiTi" pitchFamily="49" charset="-122"/>
              </a:rPr>
              <a:t>Process1</a:t>
            </a:r>
            <a:r>
              <a:rPr lang="ja-JP" altLang="en-US" dirty="0" smtClean="0">
                <a:latin typeface="KaiTi" pitchFamily="49" charset="-122"/>
                <a:ea typeface="KaiTi" pitchFamily="49" charset="-122"/>
              </a:rPr>
              <a:t>　</a:t>
            </a:r>
            <a:r>
              <a:rPr lang="ja-JP" altLang="en-US" sz="1800" dirty="0" smtClean="0">
                <a:latin typeface="ＭＳ 明朝"/>
                <a:ea typeface="ＭＳ 明朝"/>
              </a:rPr>
              <a:t>　　　　　　　　　　　</a:t>
            </a:r>
            <a:r>
              <a:rPr lang="en-US" altLang="ja-JP" dirty="0" smtClean="0">
                <a:latin typeface="KaiTi" pitchFamily="49" charset="-122"/>
                <a:ea typeface="KaiTi" pitchFamily="49" charset="-122"/>
              </a:rPr>
              <a:t>Process2 </a:t>
            </a:r>
          </a:p>
          <a:p>
            <a:pPr marL="0" indent="0">
              <a:buNone/>
            </a:pPr>
            <a:r>
              <a:rPr lang="en-US" altLang="ja-JP" sz="2000" dirty="0" smtClean="0">
                <a:ea typeface="ＭＳ 明朝"/>
              </a:rPr>
              <a:t>Cut noise by energy loss </a:t>
            </a:r>
            <a:r>
              <a:rPr lang="en-US" altLang="ja-JP" sz="2000" dirty="0">
                <a:ea typeface="ＭＳ 明朝"/>
              </a:rPr>
              <a:t> </a:t>
            </a:r>
            <a:r>
              <a:rPr lang="en-US" altLang="ja-JP" sz="2000" dirty="0" smtClean="0">
                <a:ea typeface="ＭＳ 明朝"/>
              </a:rPr>
              <a:t>     </a:t>
            </a:r>
            <a:r>
              <a:rPr lang="ja-JP" altLang="en-US" sz="2000" dirty="0" smtClean="0">
                <a:latin typeface="ＭＳ 明朝"/>
                <a:ea typeface="ＭＳ 明朝"/>
              </a:rPr>
              <a:t>        </a:t>
            </a:r>
            <a:r>
              <a:rPr lang="en-US" altLang="ja-JP" sz="2000" dirty="0" smtClean="0">
                <a:ea typeface="ＭＳ 明朝"/>
              </a:rPr>
              <a:t>revise detection efficiency in 100</a:t>
            </a:r>
            <a:r>
              <a:rPr lang="ja-JP" altLang="en-US" sz="2000" dirty="0" smtClean="0">
                <a:ea typeface="ＭＳ 明朝"/>
              </a:rPr>
              <a:t>％</a:t>
            </a:r>
            <a:endParaRPr lang="en-US" altLang="ja-JP" sz="2000" dirty="0" smtClean="0">
              <a:ea typeface="ＭＳ 明朝"/>
            </a:endParaRPr>
          </a:p>
          <a:p>
            <a:pPr marL="0" indent="0">
              <a:buNone/>
            </a:pPr>
            <a:r>
              <a:rPr lang="en-US" altLang="ja-JP" sz="2000" dirty="0" smtClean="0">
                <a:ea typeface="ＭＳ 明朝"/>
              </a:rPr>
              <a:t>in the detector</a:t>
            </a:r>
          </a:p>
          <a:p>
            <a:pPr marL="0" indent="0">
              <a:buNone/>
            </a:pPr>
            <a:endParaRPr lang="en-US" altLang="ja-JP" dirty="0">
              <a:latin typeface="ＭＳ 明朝"/>
              <a:ea typeface="ＭＳ 明朝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8527186" y="6417975"/>
            <a:ext cx="581318" cy="467409"/>
          </a:xfrm>
          <a:prstGeom prst="rect">
            <a:avLst/>
          </a:prstGeom>
        </p:spPr>
        <p:txBody>
          <a:bodyPr/>
          <a:lstStyle/>
          <a:p>
            <a:fld id="{19DCE172-BC9E-47A9-8C50-24D522717449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755576" y="4795708"/>
            <a:ext cx="563488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1334279" y="4795708"/>
            <a:ext cx="2589649" cy="0"/>
          </a:xfrm>
          <a:prstGeom prst="straightConnector1">
            <a:avLst/>
          </a:prstGeom>
          <a:ln w="2540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>
            <a:off x="1334279" y="4138460"/>
            <a:ext cx="4065" cy="1782169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976931" y="4388921"/>
            <a:ext cx="131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 smtClean="0">
                <a:solidFill>
                  <a:srgbClr val="7030A0"/>
                </a:solidFill>
              </a:rPr>
              <a:t>Muon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79297" y="4388921"/>
            <a:ext cx="940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C000"/>
                </a:solidFill>
              </a:rPr>
              <a:t>Noise</a:t>
            </a:r>
            <a:endParaRPr kumimoji="1" lang="ja-JP" altLang="en-US" b="1" dirty="0">
              <a:solidFill>
                <a:srgbClr val="FFC00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5322888" y="4139980"/>
            <a:ext cx="0" cy="5432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5856039" y="5056397"/>
            <a:ext cx="0" cy="367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6388472" y="5422983"/>
            <a:ext cx="1" cy="233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6876256" y="5624411"/>
            <a:ext cx="0" cy="214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V="1">
            <a:off x="7426377" y="5722934"/>
            <a:ext cx="0" cy="182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V="1">
            <a:off x="7812000" y="5732944"/>
            <a:ext cx="0" cy="172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正方形/長方形 29"/>
          <p:cNvSpPr/>
          <p:nvPr/>
        </p:nvSpPr>
        <p:spPr>
          <a:xfrm>
            <a:off x="164279" y="4570508"/>
            <a:ext cx="159249" cy="776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4227315" y="4581658"/>
            <a:ext cx="151861" cy="9910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6994" y="4423775"/>
            <a:ext cx="461665" cy="10081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en-US" altLang="ja-JP" dirty="0" smtClean="0"/>
              <a:t>Counts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1763688" y="6212395"/>
            <a:ext cx="1296144" cy="159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/>
        </p:nvSpPr>
        <p:spPr>
          <a:xfrm>
            <a:off x="6060841" y="6215538"/>
            <a:ext cx="962720" cy="233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4158673" y="4005064"/>
                <a:ext cx="461665" cy="1859376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r>
                  <a:rPr kumimoji="1" lang="en-US" altLang="ja-JP" b="0" dirty="0" smtClean="0"/>
                  <a:t>Muon Events </a:t>
                </a:r>
                <a14:m>
                  <m:oMath xmlns:m="http://schemas.openxmlformats.org/officeDocument/2006/math">
                    <m:r>
                      <a:rPr kumimoji="1" lang="en-US" altLang="ja-JP" b="0" i="0" dirty="0" smtClean="0">
                        <a:latin typeface="Cambria Math"/>
                      </a:rPr>
                      <m:t>(/</m:t>
                    </m:r>
                    <m:r>
                      <m:rPr>
                        <m:sty m:val="p"/>
                      </m:rPr>
                      <a:rPr kumimoji="1" lang="en-US" altLang="ja-JP" b="0" i="0" dirty="0" smtClean="0">
                        <a:latin typeface="Cambria Math"/>
                      </a:rPr>
                      <m:t>s</m:t>
                    </m:r>
                  </m:oMath>
                </a14:m>
                <a:r>
                  <a:rPr kumimoji="1" lang="en-US" altLang="ja-JP" b="1" dirty="0" smtClean="0"/>
                  <a:t>)</a:t>
                </a:r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673" y="4005064"/>
                <a:ext cx="461665" cy="1859376"/>
              </a:xfrm>
              <a:prstGeom prst="rect">
                <a:avLst/>
              </a:prstGeom>
              <a:blipFill rotWithShape="1">
                <a:blip r:embed="rId5"/>
                <a:stretch>
                  <a:fillRect r="-10526" b="-52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5877582" y="6225161"/>
                <a:ext cx="12146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Depth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/>
                      </a:rPr>
                      <m:t>(</m:t>
                    </m:r>
                    <m:r>
                      <a:rPr kumimoji="1" lang="en-US" altLang="ja-JP" i="1" dirty="0" smtClean="0">
                        <a:latin typeface="Cambria Math"/>
                      </a:rPr>
                      <m:t>𝑚</m:t>
                    </m:r>
                    <m:r>
                      <a:rPr kumimoji="1" lang="en-US" altLang="ja-JP" i="1" dirty="0" smtClean="0"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582" y="6225161"/>
                <a:ext cx="1214698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4020" t="-8197" b="-245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/>
          <p:cNvSpPr txBox="1"/>
          <p:nvPr/>
        </p:nvSpPr>
        <p:spPr>
          <a:xfrm>
            <a:off x="699796" y="621239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0" dirty="0" smtClean="0"/>
              <a:t>             </a:t>
            </a:r>
            <a:r>
              <a:rPr lang="en-US" altLang="ja-JP" dirty="0" smtClean="0"/>
              <a:t>Pulse height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/>
        </p:nvSpPr>
        <p:spPr>
          <a:xfrm>
            <a:off x="539552" y="2686363"/>
            <a:ext cx="1872208" cy="43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正方形/長方形 56"/>
          <p:cNvSpPr/>
          <p:nvPr/>
        </p:nvSpPr>
        <p:spPr>
          <a:xfrm>
            <a:off x="5073764" y="2686363"/>
            <a:ext cx="1802491" cy="423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9" name="直線コネクタ 58"/>
          <p:cNvCxnSpPr/>
          <p:nvPr/>
        </p:nvCxnSpPr>
        <p:spPr>
          <a:xfrm>
            <a:off x="4034619" y="1628800"/>
            <a:ext cx="3777381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/>
          <p:cNvSpPr txBox="1"/>
          <p:nvPr/>
        </p:nvSpPr>
        <p:spPr>
          <a:xfrm>
            <a:off x="5498407" y="4061253"/>
            <a:ext cx="123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accent1"/>
                </a:solidFill>
              </a:rPr>
              <a:t>100</a:t>
            </a:r>
            <a:r>
              <a:rPr lang="ja-JP" altLang="en-US" b="1" dirty="0" smtClean="0">
                <a:solidFill>
                  <a:schemeClr val="accent1"/>
                </a:solidFill>
              </a:rPr>
              <a:t>％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1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764468" cy="57606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Existence</a:t>
            </a:r>
            <a:r>
              <a:rPr lang="en-US" altLang="ja-JP" dirty="0" smtClean="0"/>
              <a:t> of cavity</a:t>
            </a:r>
            <a:r>
              <a:rPr kumimoji="1" lang="ja-JP" altLang="en-US" dirty="0" smtClean="0"/>
              <a:t>　→　</a:t>
            </a:r>
            <a:r>
              <a:rPr lang="en-US" altLang="ja-JP" u="sng" dirty="0" smtClean="0">
                <a:solidFill>
                  <a:srgbClr val="FF0000"/>
                </a:solidFill>
              </a:rPr>
              <a:t>Density</a:t>
            </a:r>
            <a:r>
              <a:rPr lang="en-US" altLang="ja-JP" dirty="0" smtClean="0"/>
              <a:t> of cavity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8498904" y="6364176"/>
            <a:ext cx="609600" cy="521208"/>
          </a:xfrm>
          <a:prstGeom prst="rect">
            <a:avLst/>
          </a:prstGeom>
        </p:spPr>
        <p:txBody>
          <a:bodyPr/>
          <a:lstStyle/>
          <a:p>
            <a:fld id="{19DCE172-BC9E-47A9-8C50-24D522717449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828416"/>
            <a:ext cx="2088232" cy="1492437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3400086" y="5000060"/>
            <a:ext cx="307818" cy="1292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2977931" y="4806391"/>
            <a:ext cx="945998" cy="160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827584" y="5042793"/>
                <a:ext cx="720080" cy="428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𝜌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𝑐𝑎𝑣𝑖𝑡𝑦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042793"/>
                <a:ext cx="720080" cy="428259"/>
              </a:xfrm>
              <a:prstGeom prst="rect">
                <a:avLst/>
              </a:prstGeom>
              <a:blipFill rotWithShape="1">
                <a:blip r:embed="rId3"/>
                <a:stretch>
                  <a:fillRect r="-24576"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/>
          <p:cNvSpPr txBox="1"/>
          <p:nvPr/>
        </p:nvSpPr>
        <p:spPr>
          <a:xfrm>
            <a:off x="1259632" y="4509120"/>
            <a:ext cx="276549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Layer-Cavity Model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/>
              <p:cNvSpPr/>
              <p:nvPr/>
            </p:nvSpPr>
            <p:spPr>
              <a:xfrm>
                <a:off x="179512" y="3024352"/>
                <a:ext cx="6004953" cy="1340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ja-JP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4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</m:d>
                      <m:r>
                        <a:rPr lang="en-US" altLang="ja-JP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ja-JP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ja-JP" altLang="en-US" sz="24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en-US" altLang="ja-JP" sz="2400" i="1">
                                          <a:latin typeface="Cambria Math"/>
                                        </a:rPr>
                                        <m:t>𝑐𝑎𝑙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ja-JP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4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altLang="ja-JP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𝝆</m:t>
                                      </m:r>
                                    </m:e>
                                  </m:d>
                                  <m:r>
                                    <a:rPr lang="en-US" altLang="ja-JP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ja-JP" altLang="en-US" sz="24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4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en-US" altLang="ja-JP" sz="24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𝑜𝑏𝑠</m:t>
                                      </m:r>
                                    </m:sup>
                                  </m:sSub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24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ja-JP" altLang="en-US" sz="2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sz="24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4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4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b/>
                                        <m:sup>
                                          <m:r>
                                            <a:rPr lang="en-US" altLang="ja-JP" sz="24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𝑜𝑏𝑠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sz="2400" b="0" dirty="0" smtClean="0"/>
              </a:p>
            </p:txBody>
          </p:sp>
        </mc:Choice>
        <mc:Fallback xmlns="">
          <p:sp>
            <p:nvSpPr>
              <p:cNvPr id="26" name="正方形/長方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024352"/>
                <a:ext cx="6004953" cy="13407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986812" y="1124744"/>
                <a:ext cx="7545628" cy="1718676"/>
              </a:xfrm>
              <a:prstGeom prst="rect">
                <a:avLst/>
              </a:prstGeom>
              <a:ln w="38100"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</a:rPr>
                      <m:t>𝑖</m:t>
                    </m:r>
                    <m:r>
                      <a:rPr lang="en-US" altLang="ja-JP" sz="2400" b="0" i="1" smtClean="0">
                        <a:latin typeface="Cambria Math"/>
                      </a:rPr>
                      <m:t> </m:t>
                    </m:r>
                    <m:r>
                      <a:rPr lang="en-US" altLang="ja-JP" sz="240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altLang="ja-JP" sz="2400" i="1" dirty="0" smtClean="0">
                    <a:latin typeface="Cambria Math"/>
                  </a:rPr>
                  <a:t> </a:t>
                </a:r>
                <a:r>
                  <a:rPr lang="en-US" altLang="ja-JP" sz="2400" dirty="0" smtClean="0">
                    <a:latin typeface="Cambria Math"/>
                  </a:rPr>
                  <a:t>Observation point according to depth and direction</a:t>
                </a:r>
                <a:endParaRPr lang="en-US" altLang="ja-JP" sz="2400" i="1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ja-JP" altLang="en-US" sz="2400" i="1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ja-JP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b/>
                      <m:sup>
                        <m:r>
                          <a:rPr lang="en-US" altLang="ja-JP" sz="2400" i="1">
                            <a:latin typeface="Cambria Math"/>
                          </a:rPr>
                          <m:t>𝑐𝑎𝑙</m:t>
                        </m:r>
                      </m:sup>
                    </m:sSubSup>
                    <m:d>
                      <m:dPr>
                        <m:ctrlPr>
                          <a:rPr lang="en-US" altLang="ja-JP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/>
                          </a:rPr>
                          <m:t> </m:t>
                        </m:r>
                        <m:r>
                          <a:rPr lang="en-US" altLang="ja-JP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𝝆</m:t>
                        </m:r>
                      </m:e>
                    </m:d>
                    <m:r>
                      <a:rPr lang="en-US" altLang="ja-JP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ja-JP" altLang="en-US" sz="2400" i="1" smtClean="0">
                        <a:solidFill>
                          <a:schemeClr val="tx1"/>
                        </a:solidFill>
                        <a:latin typeface="Cambria Math"/>
                      </a:rPr>
                      <m:t>：</m:t>
                    </m:r>
                    <m:r>
                      <a:rPr lang="en-US" altLang="ja-JP" sz="2400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2400" dirty="0" smtClean="0">
                    <a:latin typeface="Cambria Math"/>
                  </a:rPr>
                  <a:t>Counting rate (</a:t>
                </a:r>
                <a:r>
                  <a:rPr lang="en-US" altLang="ja-JP" sz="2400" dirty="0" smtClean="0">
                    <a:solidFill>
                      <a:srgbClr val="00B050"/>
                    </a:solidFill>
                    <a:latin typeface="Cambria Math"/>
                  </a:rPr>
                  <a:t>Simulation</a:t>
                </a:r>
                <a:r>
                  <a:rPr lang="en-US" altLang="ja-JP" sz="2400" dirty="0" smtClean="0">
                    <a:latin typeface="Cambria Math"/>
                  </a:rPr>
                  <a:t>) in the point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𝑖</m:t>
                    </m:r>
                  </m:oMath>
                </a14:m>
                <a:endParaRPr lang="en-US" altLang="ja-JP" sz="2400" dirty="0"/>
              </a:p>
              <a:p>
                <a:r>
                  <a:rPr lang="en-US" altLang="ja-JP" sz="2400" dirty="0" smtClean="0">
                    <a:latin typeface="Cambria Math"/>
                  </a:rPr>
                  <a:t>                      under the density model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</m:oMath>
                </a14:m>
                <a:endParaRPr lang="en-US" altLang="ja-JP" sz="2400" dirty="0">
                  <a:solidFill>
                    <a:srgbClr val="00B05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ja-JP" altLang="en-US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  <m:sub/>
                      <m:sup>
                        <m:r>
                          <a:rPr lang="en-US" altLang="ja-JP" sz="24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𝑜𝑏𝑠</m:t>
                        </m:r>
                      </m:sup>
                    </m:sSubSup>
                  </m:oMath>
                </a14:m>
                <a:r>
                  <a:rPr lang="ja-JP" altLang="en-US" sz="2400" dirty="0" smtClean="0"/>
                  <a:t> ：</a:t>
                </a:r>
                <a:r>
                  <a:rPr lang="ja-JP" altLang="en-US" sz="2400" dirty="0"/>
                  <a:t> </a:t>
                </a:r>
                <a:r>
                  <a:rPr lang="en-US" altLang="ja-JP" sz="2400" dirty="0" smtClean="0"/>
                  <a:t>Counting rate (</a:t>
                </a:r>
                <a:r>
                  <a:rPr lang="en-US" altLang="ja-JP" sz="2400" dirty="0" smtClean="0">
                    <a:solidFill>
                      <a:srgbClr val="00B050"/>
                    </a:solidFill>
                  </a:rPr>
                  <a:t>Observation</a:t>
                </a:r>
                <a:r>
                  <a:rPr lang="en-US" altLang="ja-JP" sz="2400" dirty="0" smtClean="0"/>
                  <a:t>) in the point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/>
                      </a:rPr>
                      <m:t>𝑖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812" y="1124744"/>
                <a:ext cx="7545628" cy="1718676"/>
              </a:xfrm>
              <a:prstGeom prst="rect">
                <a:avLst/>
              </a:prstGeom>
              <a:blipFill rotWithShape="1">
                <a:blip r:embed="rId11"/>
                <a:stretch>
                  <a:fillRect t="-1742" b="-4530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/>
              <p:cNvSpPr/>
              <p:nvPr/>
            </p:nvSpPr>
            <p:spPr>
              <a:xfrm>
                <a:off x="5652120" y="3068960"/>
                <a:ext cx="343609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ja-JP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8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</m:d>
                      <m:r>
                        <a:rPr lang="ja-JP" altLang="en-US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a:rPr lang="en-US" altLang="ja-JP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𝒎𝒊𝒏𝒊𝒎𝒖𝒎</m:t>
                      </m:r>
                    </m:oMath>
                  </m:oMathPara>
                </a14:m>
                <a:endParaRPr lang="en-US" altLang="ja-JP" sz="28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</m:oMath>
                </a14:m>
                <a:r>
                  <a:rPr lang="en-US" altLang="ja-JP" sz="2800" dirty="0" smtClean="0"/>
                  <a:t> is optimum solution</a:t>
                </a:r>
                <a:endParaRPr lang="en-US" altLang="ja-JP" sz="2800" dirty="0"/>
              </a:p>
            </p:txBody>
          </p:sp>
        </mc:Choice>
        <mc:Fallback xmlns="">
          <p:sp>
            <p:nvSpPr>
              <p:cNvPr id="29" name="正方形/長方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068960"/>
                <a:ext cx="3436090" cy="954107"/>
              </a:xfrm>
              <a:prstGeom prst="rect">
                <a:avLst/>
              </a:prstGeom>
              <a:blipFill rotWithShape="1">
                <a:blip r:embed="rId12"/>
                <a:stretch>
                  <a:fillRect r="-1241" b="-1719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正方形/長方形 29"/>
              <p:cNvSpPr/>
              <p:nvPr/>
            </p:nvSpPr>
            <p:spPr>
              <a:xfrm>
                <a:off x="3347864" y="5050558"/>
                <a:ext cx="1047659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i="1">
                              <a:latin typeface="Cambria Math"/>
                            </a:rPr>
                            <m:t>ρ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/>
                            </a:rPr>
                            <m:t>𝑙𝑎𝑦𝑒𝑟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 1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0" name="正方形/長方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050558"/>
                <a:ext cx="1047659" cy="424283"/>
              </a:xfrm>
              <a:prstGeom prst="rect">
                <a:avLst/>
              </a:prstGeom>
              <a:blipFill rotWithShape="1">
                <a:blip r:embed="rId13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正方形/長方形 30"/>
              <p:cNvSpPr/>
              <p:nvPr/>
            </p:nvSpPr>
            <p:spPr>
              <a:xfrm>
                <a:off x="3379725" y="5402833"/>
                <a:ext cx="1047659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i="1">
                              <a:latin typeface="Cambria Math"/>
                            </a:rPr>
                            <m:t>ρ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/>
                            </a:rPr>
                            <m:t>𝑙𝑎𝑦𝑒𝑟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 2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1" name="正方形/長方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725" y="5402833"/>
                <a:ext cx="1047659" cy="424283"/>
              </a:xfrm>
              <a:prstGeom prst="rect">
                <a:avLst/>
              </a:prstGeom>
              <a:blipFill rotWithShape="1">
                <a:blip r:embed="rId1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3347864" y="5762873"/>
                <a:ext cx="1047659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ja-JP" sz="2000" i="1">
                              <a:latin typeface="Cambria Math"/>
                            </a:rPr>
                            <m:t>ρ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/>
                            </a:rPr>
                            <m:t>𝑙𝑎𝑦𝑒𝑟</m:t>
                          </m:r>
                          <m:r>
                            <a:rPr lang="en-US" altLang="ja-JP" sz="2000" b="0" i="1" smtClean="0">
                              <a:latin typeface="Cambria Math"/>
                            </a:rPr>
                            <m:t> 3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762873"/>
                <a:ext cx="1047659" cy="424283"/>
              </a:xfrm>
              <a:prstGeom prst="rect">
                <a:avLst/>
              </a:prstGeom>
              <a:blipFill rotWithShape="1">
                <a:blip r:embed="rId1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4067944" y="4618388"/>
                <a:ext cx="4865563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altLang="ja-JP" sz="20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𝑐𝑎𝑣𝑖𝑡𝑦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i="1">
                            <a:latin typeface="Cambria Math"/>
                          </a:rPr>
                          <m:t>ρ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𝑙𝑎𝑦𝑒𝑟</m:t>
                        </m:r>
                        <m:r>
                          <a:rPr lang="en-US" altLang="ja-JP" sz="2000" i="1">
                            <a:latin typeface="Cambria Math"/>
                          </a:rPr>
                          <m:t> 1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i="1">
                            <a:latin typeface="Cambria Math"/>
                          </a:rPr>
                          <m:t>ρ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𝑙𝑎𝑦𝑒𝑟</m:t>
                        </m:r>
                        <m:r>
                          <a:rPr lang="en-US" altLang="ja-JP" sz="2000" i="1">
                            <a:latin typeface="Cambria Math"/>
                          </a:rPr>
                          <m:t> 2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i="1">
                            <a:latin typeface="Cambria Math"/>
                          </a:rPr>
                          <m:t>ρ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𝑙𝑎𝑦𝑒𝑟</m:t>
                        </m:r>
                        <m:r>
                          <a:rPr lang="en-US" altLang="ja-JP" sz="2000" i="1">
                            <a:latin typeface="Cambria Math"/>
                          </a:rPr>
                          <m:t> 3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, </m:t>
                    </m:r>
                    <m:r>
                      <a:rPr lang="ja-JP" altLang="en-US" sz="2000" i="1">
                        <a:latin typeface="Cambria Math"/>
                      </a:rPr>
                      <m:t>・・・</m:t>
                    </m:r>
                    <m:r>
                      <a:rPr lang="en-US" altLang="ja-JP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618388"/>
                <a:ext cx="4865563" cy="424283"/>
              </a:xfrm>
              <a:prstGeom prst="rect">
                <a:avLst/>
              </a:prstGeom>
              <a:blipFill rotWithShape="1">
                <a:blip r:embed="rId16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/>
          <p:cNvSpPr txBox="1"/>
          <p:nvPr/>
        </p:nvSpPr>
        <p:spPr>
          <a:xfrm>
            <a:off x="3634509" y="6093296"/>
            <a:ext cx="266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・・・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608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93" y="2047198"/>
            <a:ext cx="3931011" cy="3167103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0" y="1026020"/>
            <a:ext cx="8388424" cy="58319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ja-JP" sz="38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Extension to the underground of MUOGRAPHY</a:t>
            </a:r>
            <a:endParaRPr lang="en-US" altLang="ja-JP" sz="38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en-US" altLang="ja-JP" sz="3800" b="1" dirty="0">
                <a:solidFill>
                  <a:srgbClr val="FF0000"/>
                </a:solidFill>
                <a:ea typeface="KaiTi" pitchFamily="49" charset="-122"/>
              </a:rPr>
              <a:t>Target : Fault zone structure</a:t>
            </a:r>
            <a:r>
              <a:rPr lang="ja-JP" altLang="en-US" sz="2800" b="1" dirty="0">
                <a:solidFill>
                  <a:srgbClr val="FF0000"/>
                </a:solidFill>
              </a:rPr>
              <a:t>　　　　　　　　　　　</a:t>
            </a:r>
            <a:endParaRPr lang="en-US" altLang="ja-JP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dirty="0"/>
              <a:t>－</a:t>
            </a:r>
            <a:r>
              <a:rPr lang="en-US" altLang="ja-JP" dirty="0"/>
              <a:t>position,</a:t>
            </a:r>
            <a:r>
              <a:rPr lang="ja-JP" altLang="en-US" dirty="0"/>
              <a:t> </a:t>
            </a:r>
            <a:r>
              <a:rPr lang="en-US" altLang="ja-JP" dirty="0"/>
              <a:t>strike,</a:t>
            </a:r>
            <a:r>
              <a:rPr lang="ja-JP" altLang="en-US" dirty="0"/>
              <a:t> </a:t>
            </a:r>
            <a:r>
              <a:rPr lang="en-US" altLang="ja-JP" dirty="0"/>
              <a:t>dip ,width, and density</a:t>
            </a:r>
          </a:p>
          <a:p>
            <a:pPr marL="0" indent="0">
              <a:buNone/>
            </a:pPr>
            <a:r>
              <a:rPr lang="ja-JP" altLang="en-US" dirty="0" smtClean="0"/>
              <a:t>→</a:t>
            </a:r>
            <a:r>
              <a:rPr lang="en-US" altLang="ja-JP" dirty="0" smtClean="0"/>
              <a:t>Prediction on seismic intensity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</a:endParaRPr>
          </a:p>
          <a:p>
            <a:endParaRPr lang="en-US" altLang="ja-JP" b="1" dirty="0" smtClean="0">
              <a:solidFill>
                <a:srgbClr val="FF0000"/>
              </a:solidFill>
            </a:endParaRPr>
          </a:p>
          <a:p>
            <a:endParaRPr lang="en-US" altLang="ja-JP" b="1" dirty="0" smtClean="0">
              <a:solidFill>
                <a:srgbClr val="FF0000"/>
              </a:solidFill>
            </a:endParaRPr>
          </a:p>
          <a:p>
            <a:endParaRPr lang="en-US" altLang="ja-JP" b="1" dirty="0">
              <a:solidFill>
                <a:srgbClr val="FF0000"/>
              </a:solidFill>
            </a:endParaRPr>
          </a:p>
          <a:p>
            <a:endParaRPr lang="en-US" altLang="ja-JP" b="1" dirty="0" smtClean="0">
              <a:solidFill>
                <a:srgbClr val="FF0000"/>
              </a:solidFill>
            </a:endParaRPr>
          </a:p>
          <a:p>
            <a:endParaRPr lang="en-US" altLang="ja-JP" b="1" dirty="0">
              <a:solidFill>
                <a:srgbClr val="FF0000"/>
              </a:solidFill>
            </a:endParaRPr>
          </a:p>
          <a:p>
            <a:endParaRPr lang="en-US" altLang="ja-JP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800" b="1" dirty="0" smtClean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sz="5100" b="1" dirty="0" smtClean="0">
                <a:solidFill>
                  <a:srgbClr val="00B050"/>
                </a:solidFill>
              </a:rPr>
              <a:t>BOREHOLE </a:t>
            </a:r>
            <a:r>
              <a:rPr lang="en-US" altLang="ja-JP" sz="5100" b="1" dirty="0" smtClean="0">
                <a:solidFill>
                  <a:srgbClr val="00B050"/>
                </a:solidFill>
              </a:rPr>
              <a:t>MUOGRAPHY</a:t>
            </a:r>
            <a:endParaRPr kumimoji="1" lang="en-US" altLang="ja-JP" sz="5100" b="1" dirty="0" smtClean="0">
              <a:solidFill>
                <a:srgbClr val="00B05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4248472" cy="1138138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Purpose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8460432" y="6436184"/>
            <a:ext cx="609600" cy="521208"/>
          </a:xfrm>
          <a:prstGeom prst="rect">
            <a:avLst/>
          </a:prstGeom>
        </p:spPr>
        <p:txBody>
          <a:bodyPr/>
          <a:lstStyle/>
          <a:p>
            <a:fld id="{19DCE172-BC9E-47A9-8C50-24D522717449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008" y="5301208"/>
            <a:ext cx="55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B0F0"/>
                </a:solidFill>
              </a:rPr>
              <a:t>There are </a:t>
            </a:r>
            <a:r>
              <a:rPr lang="en-US" altLang="ja-JP" sz="2400" b="1" u="sng" dirty="0" smtClean="0">
                <a:solidFill>
                  <a:srgbClr val="00B0F0"/>
                </a:solidFill>
              </a:rPr>
              <a:t>boreholes</a:t>
            </a:r>
            <a:r>
              <a:rPr lang="ja-JP" altLang="en-US" sz="2400" b="1" dirty="0">
                <a:solidFill>
                  <a:srgbClr val="00B0F0"/>
                </a:solidFill>
              </a:rPr>
              <a:t> </a:t>
            </a:r>
            <a:r>
              <a:rPr lang="en-US" altLang="ja-JP" sz="2400" b="1" dirty="0" smtClean="0">
                <a:solidFill>
                  <a:srgbClr val="00B0F0"/>
                </a:solidFill>
              </a:rPr>
              <a:t>near the fault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308304" y="2564904"/>
            <a:ext cx="1124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>
                <a:solidFill>
                  <a:srgbClr val="FFFF00"/>
                </a:solidFill>
              </a:rPr>
              <a:t>Fault</a:t>
            </a:r>
            <a:endParaRPr kumimoji="1" lang="ja-JP" altLang="en-US" sz="2800" b="1" dirty="0">
              <a:solidFill>
                <a:srgbClr val="FFFF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7092280" y="4365104"/>
            <a:ext cx="1232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00B050"/>
                </a:solidFill>
              </a:rPr>
              <a:t>Detector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-36512" y="2848868"/>
            <a:ext cx="6216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smtClean="0"/>
              <a:t>Typical surface detector cannot measure underground structures  </a:t>
            </a:r>
          </a:p>
          <a:p>
            <a:r>
              <a:rPr lang="en-US" altLang="ja-JP" sz="2400" b="1" dirty="0"/>
              <a:t>b</a:t>
            </a:r>
            <a:r>
              <a:rPr lang="en-US" altLang="ja-JP" sz="2400" b="1" dirty="0" smtClean="0"/>
              <a:t>ecause </a:t>
            </a:r>
            <a:r>
              <a:rPr lang="en-US" altLang="ja-JP" sz="2400" b="1" dirty="0" err="1" smtClean="0"/>
              <a:t>m</a:t>
            </a:r>
            <a:r>
              <a:rPr lang="en-US" altLang="ja-JP" sz="2400" b="1" dirty="0" err="1" smtClean="0"/>
              <a:t>uons</a:t>
            </a:r>
            <a:r>
              <a:rPr lang="en-US" altLang="ja-JP" sz="2400" b="1" dirty="0" smtClean="0"/>
              <a:t> </a:t>
            </a:r>
            <a:r>
              <a:rPr lang="en-US" altLang="ja-JP" sz="2400" b="1" dirty="0" smtClean="0"/>
              <a:t>only come from the sky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How do we measure underground structure?</a:t>
            </a:r>
            <a:endParaRPr lang="en-US" altLang="ja-JP" sz="2400" dirty="0"/>
          </a:p>
          <a:p>
            <a:r>
              <a:rPr lang="ja-JP" altLang="en-US" sz="2400" dirty="0" smtClean="0"/>
              <a:t>→</a:t>
            </a:r>
            <a:r>
              <a:rPr lang="en-US" altLang="ja-JP" sz="2400" dirty="0" smtClean="0"/>
              <a:t>Put a detector </a:t>
            </a:r>
            <a:r>
              <a:rPr lang="en-US" altLang="ja-JP" sz="2400" u="sng" dirty="0" smtClean="0"/>
              <a:t>into underground</a:t>
            </a:r>
            <a:endParaRPr lang="ja-JP" altLang="en-US" sz="2400" u="sng" dirty="0"/>
          </a:p>
        </p:txBody>
      </p:sp>
      <p:sp>
        <p:nvSpPr>
          <p:cNvPr id="10" name="円弧 9"/>
          <p:cNvSpPr/>
          <p:nvPr/>
        </p:nvSpPr>
        <p:spPr>
          <a:xfrm>
            <a:off x="5287870" y="620688"/>
            <a:ext cx="3644565" cy="1728192"/>
          </a:xfrm>
          <a:prstGeom prst="arc">
            <a:avLst/>
          </a:prstGeom>
          <a:ln w="254000">
            <a:solidFill>
              <a:srgbClr val="00B0F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88358" y="332656"/>
            <a:ext cx="1776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B0F0"/>
                </a:solidFill>
                <a:latin typeface="KaiTi" pitchFamily="49" charset="-122"/>
                <a:ea typeface="KaiTi" pitchFamily="49" charset="-122"/>
              </a:rPr>
              <a:t>Atmosphere</a:t>
            </a:r>
            <a:endParaRPr kumimoji="1" lang="ja-JP" altLang="en-US" sz="2400" b="1" dirty="0">
              <a:solidFill>
                <a:srgbClr val="00B0F0"/>
              </a:solidFill>
              <a:latin typeface="KaiTi" pitchFamily="49" charset="-122"/>
              <a:ea typeface="KaiTi" pitchFamily="49" charset="-122"/>
            </a:endParaRPr>
          </a:p>
        </p:txBody>
      </p:sp>
      <p:cxnSp>
        <p:nvCxnSpPr>
          <p:cNvPr id="13" name="直線コネクタ 12"/>
          <p:cNvCxnSpPr/>
          <p:nvPr/>
        </p:nvCxnSpPr>
        <p:spPr>
          <a:xfrm flipH="1">
            <a:off x="8419795" y="353551"/>
            <a:ext cx="544693" cy="5017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爆発 2 13"/>
          <p:cNvSpPr/>
          <p:nvPr/>
        </p:nvSpPr>
        <p:spPr>
          <a:xfrm>
            <a:off x="8101622" y="689488"/>
            <a:ext cx="590520" cy="36686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コネクタ 16"/>
          <p:cNvCxnSpPr/>
          <p:nvPr/>
        </p:nvCxnSpPr>
        <p:spPr>
          <a:xfrm flipH="1">
            <a:off x="7586972" y="872920"/>
            <a:ext cx="809910" cy="183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H="1">
            <a:off x="7991927" y="855288"/>
            <a:ext cx="427868" cy="341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8419795" y="872920"/>
            <a:ext cx="136915" cy="467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7694179" y="1196752"/>
            <a:ext cx="2977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7991927" y="119675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7586972" y="1391300"/>
            <a:ext cx="969739" cy="3050167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flipH="1">
            <a:off x="6180446" y="1026020"/>
            <a:ext cx="1451176" cy="2258964"/>
          </a:xfrm>
          <a:prstGeom prst="line">
            <a:avLst/>
          </a:prstGeom>
          <a:ln w="222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7334139" y="1196752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7991927" y="1484784"/>
            <a:ext cx="213934" cy="202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H="1">
            <a:off x="6799075" y="1020595"/>
            <a:ext cx="7878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8556710" y="1340768"/>
            <a:ext cx="407778" cy="986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フリーフォーム 46"/>
          <p:cNvSpPr/>
          <p:nvPr/>
        </p:nvSpPr>
        <p:spPr>
          <a:xfrm>
            <a:off x="6974100" y="1196752"/>
            <a:ext cx="812264" cy="144015"/>
          </a:xfrm>
          <a:custGeom>
            <a:avLst/>
            <a:gdLst>
              <a:gd name="connsiteX0" fmla="*/ 309489 w 309489"/>
              <a:gd name="connsiteY0" fmla="*/ 31626 h 273271"/>
              <a:gd name="connsiteX1" fmla="*/ 154744 w 309489"/>
              <a:gd name="connsiteY1" fmla="*/ 3491 h 273271"/>
              <a:gd name="connsiteX2" fmla="*/ 281354 w 309489"/>
              <a:gd name="connsiteY2" fmla="*/ 101965 h 273271"/>
              <a:gd name="connsiteX3" fmla="*/ 140677 w 309489"/>
              <a:gd name="connsiteY3" fmla="*/ 73829 h 273271"/>
              <a:gd name="connsiteX4" fmla="*/ 225083 w 309489"/>
              <a:gd name="connsiteY4" fmla="*/ 158236 h 273271"/>
              <a:gd name="connsiteX5" fmla="*/ 84406 w 309489"/>
              <a:gd name="connsiteY5" fmla="*/ 144168 h 273271"/>
              <a:gd name="connsiteX6" fmla="*/ 154744 w 309489"/>
              <a:gd name="connsiteY6" fmla="*/ 214506 h 273271"/>
              <a:gd name="connsiteX7" fmla="*/ 42203 w 309489"/>
              <a:gd name="connsiteY7" fmla="*/ 186371 h 273271"/>
              <a:gd name="connsiteX8" fmla="*/ 112541 w 309489"/>
              <a:gd name="connsiteY8" fmla="*/ 270777 h 273271"/>
              <a:gd name="connsiteX9" fmla="*/ 0 w 309489"/>
              <a:gd name="connsiteY9" fmla="*/ 242642 h 27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489" h="273271">
                <a:moveTo>
                  <a:pt x="309489" y="31626"/>
                </a:moveTo>
                <a:cubicBezTo>
                  <a:pt x="234461" y="11697"/>
                  <a:pt x="159433" y="-8232"/>
                  <a:pt x="154744" y="3491"/>
                </a:cubicBezTo>
                <a:cubicBezTo>
                  <a:pt x="150055" y="15214"/>
                  <a:pt x="283699" y="90242"/>
                  <a:pt x="281354" y="101965"/>
                </a:cubicBezTo>
                <a:cubicBezTo>
                  <a:pt x="279009" y="113688"/>
                  <a:pt x="150055" y="64451"/>
                  <a:pt x="140677" y="73829"/>
                </a:cubicBezTo>
                <a:cubicBezTo>
                  <a:pt x="131299" y="83207"/>
                  <a:pt x="234462" y="146513"/>
                  <a:pt x="225083" y="158236"/>
                </a:cubicBezTo>
                <a:cubicBezTo>
                  <a:pt x="215704" y="169959"/>
                  <a:pt x="96129" y="134790"/>
                  <a:pt x="84406" y="144168"/>
                </a:cubicBezTo>
                <a:cubicBezTo>
                  <a:pt x="72683" y="153546"/>
                  <a:pt x="161778" y="207472"/>
                  <a:pt x="154744" y="214506"/>
                </a:cubicBezTo>
                <a:cubicBezTo>
                  <a:pt x="147710" y="221540"/>
                  <a:pt x="49237" y="176993"/>
                  <a:pt x="42203" y="186371"/>
                </a:cubicBezTo>
                <a:cubicBezTo>
                  <a:pt x="35169" y="195750"/>
                  <a:pt x="119575" y="261399"/>
                  <a:pt x="112541" y="270777"/>
                </a:cubicBezTo>
                <a:cubicBezTo>
                  <a:pt x="105507" y="280156"/>
                  <a:pt x="52753" y="261399"/>
                  <a:pt x="0" y="242642"/>
                </a:cubicBezTo>
              </a:path>
            </a:pathLst>
          </a:cu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8658961" y="-171400"/>
            <a:ext cx="449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p</a:t>
            </a:r>
            <a:endParaRPr kumimoji="1" lang="ja-JP" altLang="en-US" sz="32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cxnSp>
        <p:nvCxnSpPr>
          <p:cNvPr id="54" name="直線コネクタ 53"/>
          <p:cNvCxnSpPr>
            <a:stCxn id="47" idx="9"/>
          </p:cNvCxnSpPr>
          <p:nvPr/>
        </p:nvCxnSpPr>
        <p:spPr>
          <a:xfrm flipH="1">
            <a:off x="6690009" y="1324625"/>
            <a:ext cx="284091" cy="66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>
            <a:stCxn id="47" idx="9"/>
          </p:cNvCxnSpPr>
          <p:nvPr/>
        </p:nvCxnSpPr>
        <p:spPr>
          <a:xfrm flipH="1">
            <a:off x="6690009" y="1324625"/>
            <a:ext cx="284091" cy="261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/>
          <p:cNvSpPr txBox="1"/>
          <p:nvPr/>
        </p:nvSpPr>
        <p:spPr>
          <a:xfrm>
            <a:off x="8196670" y="2132856"/>
            <a:ext cx="367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7030A0"/>
                </a:solidFill>
                <a:ea typeface="KaiTi" pitchFamily="49" charset="-122"/>
              </a:rPr>
              <a:t>μ</a:t>
            </a:r>
            <a:endParaRPr kumimoji="1" lang="ja-JP" altLang="en-US" sz="2800" b="1" dirty="0">
              <a:solidFill>
                <a:srgbClr val="7030A0"/>
              </a:solidFill>
              <a:ea typeface="KaiTi" pitchFamily="49" charset="-122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6653210" y="1609636"/>
            <a:ext cx="367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7030A0"/>
                </a:solidFill>
                <a:ea typeface="KaiTi" pitchFamily="49" charset="-122"/>
              </a:rPr>
              <a:t>μ</a:t>
            </a:r>
            <a:endParaRPr kumimoji="1" lang="ja-JP" altLang="en-US" sz="2800" b="1" dirty="0">
              <a:solidFill>
                <a:srgbClr val="7030A0"/>
              </a:solidFill>
              <a:ea typeface="KaiTi" pitchFamily="49" charset="-122"/>
            </a:endParaRPr>
          </a:p>
        </p:txBody>
      </p:sp>
      <p:cxnSp>
        <p:nvCxnSpPr>
          <p:cNvPr id="9" name="直線矢印コネクタ 8"/>
          <p:cNvCxnSpPr>
            <a:stCxn id="33" idx="2"/>
          </p:cNvCxnSpPr>
          <p:nvPr/>
        </p:nvCxnSpPr>
        <p:spPr>
          <a:xfrm flipH="1">
            <a:off x="2339752" y="5157192"/>
            <a:ext cx="732215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7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90" y="1051015"/>
            <a:ext cx="601841" cy="3625906"/>
          </a:xfrm>
          <a:prstGeom prst="rect">
            <a:avLst/>
          </a:prstGeom>
        </p:spPr>
      </p:pic>
      <p:sp>
        <p:nvSpPr>
          <p:cNvPr id="46" name="平行四辺形 45"/>
          <p:cNvSpPr/>
          <p:nvPr/>
        </p:nvSpPr>
        <p:spPr>
          <a:xfrm>
            <a:off x="379413" y="2446704"/>
            <a:ext cx="3976563" cy="2037460"/>
          </a:xfrm>
          <a:prstGeom prst="parallelogram">
            <a:avLst/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83735"/>
            <a:ext cx="8392347" cy="778098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Development of a new method </a:t>
            </a:r>
            <a:r>
              <a:rPr lang="ja-JP" altLang="en-US" sz="2800" dirty="0" smtClean="0"/>
              <a:t>＆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detector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2008" y="5013175"/>
            <a:ext cx="4355976" cy="1773913"/>
          </a:xfrm>
          <a:solidFill>
            <a:srgbClr val="92D050"/>
          </a:solidFill>
        </p:spPr>
        <p:txBody>
          <a:bodyPr>
            <a:normAutofit fontScale="70000" lnSpcReduction="20000"/>
          </a:bodyPr>
          <a:lstStyle/>
          <a:p>
            <a:r>
              <a:rPr lang="en-US" altLang="ja-JP" b="1" dirty="0" smtClean="0"/>
              <a:t>Traditional detector</a:t>
            </a:r>
          </a:p>
          <a:p>
            <a:pPr marL="0" indent="0">
              <a:buNone/>
            </a:pPr>
            <a:r>
              <a:rPr lang="en-US" altLang="ja-JP" b="1" dirty="0" smtClean="0"/>
              <a:t>1m×1m×1m</a:t>
            </a:r>
          </a:p>
          <a:p>
            <a:pPr marL="0" indent="0">
              <a:buNone/>
            </a:pPr>
            <a:r>
              <a:rPr lang="ja-JP" altLang="en-US" b="1" dirty="0" smtClean="0"/>
              <a:t>→</a:t>
            </a:r>
            <a:r>
              <a:rPr lang="en-US" altLang="ja-JP" b="1" dirty="0" smtClean="0"/>
              <a:t>CANNOT be put into the borehole</a:t>
            </a:r>
          </a:p>
          <a:p>
            <a:pPr marL="0" indent="0"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good angular resolution</a:t>
            </a:r>
            <a:r>
              <a:rPr lang="en-US" altLang="ja-JP" b="1" dirty="0" smtClean="0"/>
              <a:t> ~ 1°</a:t>
            </a:r>
            <a:endParaRPr lang="en-US" altLang="ja-JP" b="1" dirty="0" smtClean="0">
              <a:solidFill>
                <a:srgbClr val="FF0000"/>
              </a:solidFill>
            </a:endParaRPr>
          </a:p>
        </p:txBody>
      </p:sp>
      <p:sp>
        <p:nvSpPr>
          <p:cNvPr id="5" name="直方体 4"/>
          <p:cNvSpPr/>
          <p:nvPr/>
        </p:nvSpPr>
        <p:spPr>
          <a:xfrm>
            <a:off x="1664676" y="1622048"/>
            <a:ext cx="1501968" cy="215323"/>
          </a:xfrm>
          <a:prstGeom prst="cube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方体 5"/>
          <p:cNvSpPr/>
          <p:nvPr/>
        </p:nvSpPr>
        <p:spPr>
          <a:xfrm>
            <a:off x="1663569" y="1911286"/>
            <a:ext cx="1501968" cy="215323"/>
          </a:xfrm>
          <a:prstGeom prst="cube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直方体 6"/>
          <p:cNvSpPr/>
          <p:nvPr/>
        </p:nvSpPr>
        <p:spPr>
          <a:xfrm>
            <a:off x="1644813" y="2231381"/>
            <a:ext cx="1501968" cy="215323"/>
          </a:xfrm>
          <a:prstGeom prst="cube">
            <a:avLst/>
          </a:prstGeom>
          <a:solidFill>
            <a:schemeClr val="accent4">
              <a:lumMod val="5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直方体 7"/>
          <p:cNvSpPr/>
          <p:nvPr/>
        </p:nvSpPr>
        <p:spPr>
          <a:xfrm>
            <a:off x="1644813" y="2583869"/>
            <a:ext cx="1501968" cy="215323"/>
          </a:xfrm>
          <a:prstGeom prst="cube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直方体 8"/>
          <p:cNvSpPr/>
          <p:nvPr/>
        </p:nvSpPr>
        <p:spPr>
          <a:xfrm>
            <a:off x="1760127" y="1589133"/>
            <a:ext cx="211914" cy="1345768"/>
          </a:xfrm>
          <a:prstGeom prst="cube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方体 9"/>
          <p:cNvSpPr/>
          <p:nvPr/>
        </p:nvSpPr>
        <p:spPr>
          <a:xfrm>
            <a:off x="2123644" y="1575818"/>
            <a:ext cx="211914" cy="1345768"/>
          </a:xfrm>
          <a:prstGeom prst="cube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方体 10"/>
          <p:cNvSpPr/>
          <p:nvPr/>
        </p:nvSpPr>
        <p:spPr>
          <a:xfrm>
            <a:off x="2497621" y="1550194"/>
            <a:ext cx="211914" cy="1345768"/>
          </a:xfrm>
          <a:prstGeom prst="cube">
            <a:avLst/>
          </a:prstGeom>
          <a:solidFill>
            <a:schemeClr val="accent4">
              <a:lumMod val="40000"/>
              <a:lumOff val="60000"/>
              <a:alpha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方体 11"/>
          <p:cNvSpPr/>
          <p:nvPr/>
        </p:nvSpPr>
        <p:spPr>
          <a:xfrm>
            <a:off x="2854859" y="1543229"/>
            <a:ext cx="211914" cy="1345768"/>
          </a:xfrm>
          <a:prstGeom prst="cube">
            <a:avLst/>
          </a:prstGeom>
          <a:solidFill>
            <a:schemeClr val="accent4">
              <a:lumMod val="75000"/>
              <a:alpha val="83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639263" y="2921586"/>
            <a:ext cx="1516581" cy="1371641"/>
            <a:chOff x="1470460" y="1484784"/>
            <a:chExt cx="2061325" cy="1834809"/>
          </a:xfrm>
        </p:grpSpPr>
        <p:sp>
          <p:nvSpPr>
            <p:cNvPr id="18" name="直方体 17"/>
            <p:cNvSpPr/>
            <p:nvPr/>
          </p:nvSpPr>
          <p:spPr>
            <a:xfrm>
              <a:off x="1490323" y="1801975"/>
              <a:ext cx="2041462" cy="288032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直方体 18"/>
            <p:cNvSpPr/>
            <p:nvPr/>
          </p:nvSpPr>
          <p:spPr>
            <a:xfrm>
              <a:off x="1470460" y="2147947"/>
              <a:ext cx="2041462" cy="288032"/>
            </a:xfrm>
            <a:prstGeom prst="cube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直方体 19"/>
            <p:cNvSpPr/>
            <p:nvPr/>
          </p:nvSpPr>
          <p:spPr>
            <a:xfrm>
              <a:off x="1470460" y="2497728"/>
              <a:ext cx="2041462" cy="288032"/>
            </a:xfrm>
            <a:prstGeom prst="cube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直方体 20"/>
            <p:cNvSpPr/>
            <p:nvPr/>
          </p:nvSpPr>
          <p:spPr>
            <a:xfrm>
              <a:off x="1470460" y="2799486"/>
              <a:ext cx="2041462" cy="288032"/>
            </a:xfrm>
            <a:prstGeom prst="cube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直方体 21"/>
            <p:cNvSpPr/>
            <p:nvPr/>
          </p:nvSpPr>
          <p:spPr>
            <a:xfrm>
              <a:off x="1763688" y="1484784"/>
              <a:ext cx="288032" cy="1800200"/>
            </a:xfrm>
            <a:prstGeom prst="cube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直方体 22"/>
            <p:cNvSpPr/>
            <p:nvPr/>
          </p:nvSpPr>
          <p:spPr>
            <a:xfrm>
              <a:off x="2159770" y="1484784"/>
              <a:ext cx="288032" cy="1800200"/>
            </a:xfrm>
            <a:prstGeom prst="cube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直方体 23"/>
            <p:cNvSpPr/>
            <p:nvPr/>
          </p:nvSpPr>
          <p:spPr>
            <a:xfrm>
              <a:off x="2538894" y="1484784"/>
              <a:ext cx="288032" cy="1800200"/>
            </a:xfrm>
            <a:prstGeom prst="cub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直方体 24"/>
            <p:cNvSpPr/>
            <p:nvPr/>
          </p:nvSpPr>
          <p:spPr>
            <a:xfrm>
              <a:off x="2993930" y="1519393"/>
              <a:ext cx="288032" cy="1800200"/>
            </a:xfrm>
            <a:prstGeom prst="cube">
              <a:avLst/>
            </a:prstGeom>
            <a:solidFill>
              <a:schemeClr val="accent4">
                <a:lumMod val="40000"/>
                <a:lumOff val="60000"/>
                <a:alpha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14" name="直線矢印コネクタ 13"/>
          <p:cNvCxnSpPr/>
          <p:nvPr/>
        </p:nvCxnSpPr>
        <p:spPr>
          <a:xfrm flipV="1">
            <a:off x="295214" y="2018947"/>
            <a:ext cx="3196666" cy="210078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3347864" y="1622048"/>
            <a:ext cx="7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 smtClean="0">
                <a:solidFill>
                  <a:srgbClr val="7030A0"/>
                </a:solidFill>
              </a:rPr>
              <a:t>Muon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sp>
        <p:nvSpPr>
          <p:cNvPr id="16" name="爆発 2 15"/>
          <p:cNvSpPr/>
          <p:nvPr/>
        </p:nvSpPr>
        <p:spPr>
          <a:xfrm>
            <a:off x="1392775" y="3066347"/>
            <a:ext cx="334784" cy="350997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爆発 2 16"/>
          <p:cNvSpPr/>
          <p:nvPr/>
        </p:nvSpPr>
        <p:spPr>
          <a:xfrm>
            <a:off x="2709535" y="2231381"/>
            <a:ext cx="334784" cy="350997"/>
          </a:xfrm>
          <a:prstGeom prst="irregularSeal2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/>
        </p:nvSpPr>
        <p:spPr>
          <a:xfrm>
            <a:off x="2916346" y="3417345"/>
            <a:ext cx="405681" cy="10668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2911964" y="3262188"/>
            <a:ext cx="405681" cy="3067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23781" y="1837371"/>
            <a:ext cx="1225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Scintillator</a:t>
            </a:r>
            <a:endParaRPr kumimoji="1" lang="ja-JP" altLang="en-US" dirty="0"/>
          </a:p>
        </p:txBody>
      </p:sp>
      <p:cxnSp>
        <p:nvCxnSpPr>
          <p:cNvPr id="29" name="直線矢印コネクタ 28"/>
          <p:cNvCxnSpPr>
            <a:endCxn id="22" idx="1"/>
          </p:cNvCxnSpPr>
          <p:nvPr/>
        </p:nvCxnSpPr>
        <p:spPr>
          <a:xfrm>
            <a:off x="537974" y="2223078"/>
            <a:ext cx="396494" cy="75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8506876" y="6389829"/>
            <a:ext cx="45375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</a:rPr>
              <a:t>3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1425343" y="1660065"/>
            <a:ext cx="19863" cy="120390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1725131" y="1446816"/>
            <a:ext cx="1421650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2175453" y="1078512"/>
            <a:ext cx="52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1m</a:t>
            </a:r>
            <a:endParaRPr kumimoji="1" lang="ja-JP" altLang="en-US" sz="2000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960957" y="1991428"/>
            <a:ext cx="521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1m</a:t>
            </a:r>
            <a:endParaRPr kumimoji="1" lang="ja-JP" altLang="en-US" sz="2000" dirty="0"/>
          </a:p>
        </p:txBody>
      </p:sp>
      <p:cxnSp>
        <p:nvCxnSpPr>
          <p:cNvPr id="48" name="直線矢印コネクタ 47"/>
          <p:cNvCxnSpPr/>
          <p:nvPr/>
        </p:nvCxnSpPr>
        <p:spPr>
          <a:xfrm>
            <a:off x="2916346" y="3201839"/>
            <a:ext cx="405681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2854859" y="2872194"/>
            <a:ext cx="1025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～</a:t>
            </a:r>
            <a:r>
              <a:rPr lang="en-US" altLang="ja-JP" sz="1600" dirty="0" smtClean="0"/>
              <a:t>10 cm</a:t>
            </a:r>
            <a:endParaRPr kumimoji="1" lang="ja-JP" altLang="en-US" sz="1600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2584646" y="3890850"/>
            <a:ext cx="1465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Borehole</a:t>
            </a:r>
            <a:endParaRPr kumimoji="1" lang="ja-JP" altLang="en-US" sz="2000" dirty="0"/>
          </a:p>
        </p:txBody>
      </p:sp>
      <p:sp>
        <p:nvSpPr>
          <p:cNvPr id="52" name="コンテンツ プレースホルダー 2"/>
          <p:cNvSpPr txBox="1">
            <a:spLocks/>
          </p:cNvSpPr>
          <p:nvPr/>
        </p:nvSpPr>
        <p:spPr>
          <a:xfrm>
            <a:off x="4672761" y="4869160"/>
            <a:ext cx="4287867" cy="1917929"/>
          </a:xfrm>
          <a:prstGeom prst="rect">
            <a:avLst/>
          </a:prstGeom>
          <a:solidFill>
            <a:srgbClr val="92D050"/>
          </a:solidFill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1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1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1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b="1" dirty="0" smtClean="0"/>
              <a:t>・　</a:t>
            </a:r>
            <a:r>
              <a:rPr lang="en-US" altLang="ja-JP" sz="2000" b="1" dirty="0" smtClean="0"/>
              <a:t>New detector</a:t>
            </a:r>
          </a:p>
          <a:p>
            <a:pPr marL="0" indent="0">
              <a:buNone/>
            </a:pPr>
            <a:r>
              <a:rPr lang="en-US" altLang="ja-JP" sz="2000" b="1" dirty="0" smtClean="0">
                <a:solidFill>
                  <a:srgbClr val="FF0000"/>
                </a:solidFill>
              </a:rPr>
              <a:t>4cm×7cm×70cm</a:t>
            </a:r>
          </a:p>
          <a:p>
            <a:pPr marL="0" indent="0">
              <a:buNone/>
            </a:pPr>
            <a:r>
              <a:rPr lang="en-US" altLang="ja-JP" sz="2000" dirty="0" smtClean="0"/>
              <a:t>Angular resolution ~30°</a:t>
            </a:r>
          </a:p>
          <a:p>
            <a:pPr marL="0" indent="0">
              <a:buNone/>
            </a:pPr>
            <a:r>
              <a:rPr lang="en-US" altLang="ja-JP" sz="2000" b="1" dirty="0" smtClean="0">
                <a:solidFill>
                  <a:srgbClr val="FF0000"/>
                </a:solidFill>
              </a:rPr>
              <a:t>Need scanning in boreholes (rotation and up-down)</a:t>
            </a:r>
          </a:p>
        </p:txBody>
      </p:sp>
      <p:sp>
        <p:nvSpPr>
          <p:cNvPr id="54" name="平行四辺形 53"/>
          <p:cNvSpPr/>
          <p:nvPr/>
        </p:nvSpPr>
        <p:spPr>
          <a:xfrm>
            <a:off x="6732240" y="1664408"/>
            <a:ext cx="1152674" cy="2340656"/>
          </a:xfrm>
          <a:prstGeom prst="parallelogram">
            <a:avLst/>
          </a:prstGeom>
          <a:solidFill>
            <a:srgbClr val="00B0F0"/>
          </a:solidFill>
          <a:scene3d>
            <a:camera prst="orthographicFront">
              <a:rot lat="20418972" lon="14737655" rev="1058301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矢印コネクタ 54"/>
          <p:cNvCxnSpPr/>
          <p:nvPr/>
        </p:nvCxnSpPr>
        <p:spPr>
          <a:xfrm flipV="1">
            <a:off x="7318443" y="1733043"/>
            <a:ext cx="0" cy="12171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7318443" y="2950188"/>
            <a:ext cx="988927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V="1">
            <a:off x="7318443" y="2320500"/>
            <a:ext cx="847652" cy="62968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6894617" y="1196752"/>
            <a:ext cx="84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Zenith       </a:t>
            </a:r>
            <a:r>
              <a:rPr kumimoji="1" lang="en-US" altLang="ja-JP" b="1" i="1" dirty="0" smtClean="0"/>
              <a:t>Z</a:t>
            </a:r>
            <a:endParaRPr kumimoji="1" lang="ja-JP" altLang="en-US" b="1" i="1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307371" y="2806978"/>
            <a:ext cx="329642" cy="30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/>
              <a:t>X</a:t>
            </a:r>
            <a:endParaRPr kumimoji="1" lang="ja-JP" altLang="en-US" b="1" i="1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265762" y="2315293"/>
            <a:ext cx="306097" cy="301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i="1" dirty="0" smtClean="0"/>
              <a:t>Y</a:t>
            </a: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5399859" y="1158032"/>
            <a:ext cx="80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PMT</a:t>
            </a:r>
            <a:endParaRPr kumimoji="1" lang="ja-JP" altLang="en-US" sz="2000" b="1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575929" y="2133532"/>
            <a:ext cx="157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Only 2 coupled scintillators are used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67" name="直線矢印コネクタ 66"/>
          <p:cNvCxnSpPr/>
          <p:nvPr/>
        </p:nvCxnSpPr>
        <p:spPr>
          <a:xfrm flipV="1">
            <a:off x="5268764" y="2957633"/>
            <a:ext cx="1877791" cy="3778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4499992" y="980728"/>
            <a:ext cx="0" cy="5688632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矢印コネクタ 73"/>
          <p:cNvCxnSpPr/>
          <p:nvPr/>
        </p:nvCxnSpPr>
        <p:spPr>
          <a:xfrm flipV="1">
            <a:off x="5399859" y="4146736"/>
            <a:ext cx="523102" cy="187976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5399763" y="4273801"/>
                <a:ext cx="961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/>
                        </a:rPr>
                        <m:t>7</m:t>
                      </m:r>
                      <m:r>
                        <a:rPr kumimoji="1" lang="en-US" altLang="ja-JP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763" y="4273801"/>
                <a:ext cx="96147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テキスト ボックス 75"/>
          <p:cNvSpPr txBox="1"/>
          <p:nvPr/>
        </p:nvSpPr>
        <p:spPr>
          <a:xfrm>
            <a:off x="6453144" y="3945250"/>
            <a:ext cx="2655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We count when </a:t>
            </a:r>
            <a:r>
              <a:rPr lang="en-US" altLang="ja-JP" sz="2000" dirty="0" err="1" smtClean="0"/>
              <a:t>muons</a:t>
            </a:r>
            <a:r>
              <a:rPr lang="en-US" altLang="ja-JP" sz="2000" dirty="0" smtClean="0"/>
              <a:t> come common section</a:t>
            </a:r>
            <a:endParaRPr kumimoji="1" lang="ja-JP" altLang="en-US" sz="2000" dirty="0"/>
          </a:p>
        </p:txBody>
      </p:sp>
      <p:sp>
        <p:nvSpPr>
          <p:cNvPr id="6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58880" y="6448251"/>
            <a:ext cx="2133600" cy="365125"/>
          </a:xfrm>
        </p:spPr>
        <p:txBody>
          <a:bodyPr/>
          <a:lstStyle/>
          <a:p>
            <a:fld id="{BFA5F11C-C403-4CA3-B121-C17A52F3F55B}" type="slidenum">
              <a:rPr kumimoji="1" lang="ja-JP" altLang="en-US" smtClean="0"/>
              <a:t>3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正方形/長方形 26"/>
              <p:cNvSpPr/>
              <p:nvPr/>
            </p:nvSpPr>
            <p:spPr>
              <a:xfrm>
                <a:off x="4389133" y="2697015"/>
                <a:ext cx="7977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 smtClean="0">
                          <a:latin typeface="Cambria Math"/>
                        </a:rPr>
                        <m:t>7</m:t>
                      </m:r>
                      <m:r>
                        <a:rPr lang="en-US" altLang="ja-JP" b="0" i="1" dirty="0" smtClean="0">
                          <a:latin typeface="Cambria Math"/>
                        </a:rPr>
                        <m:t>0</m:t>
                      </m:r>
                      <m:r>
                        <a:rPr lang="en-US" altLang="ja-JP" i="1" dirty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33" y="2697015"/>
                <a:ext cx="79778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直線矢印コネクタ 70"/>
          <p:cNvCxnSpPr/>
          <p:nvPr/>
        </p:nvCxnSpPr>
        <p:spPr>
          <a:xfrm>
            <a:off x="5608900" y="3882674"/>
            <a:ext cx="271602" cy="208231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5323019" y="3581423"/>
                <a:ext cx="9614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4</m:t>
                      </m:r>
                      <m:r>
                        <a:rPr kumimoji="1" lang="en-US" altLang="ja-JP" i="1" dirty="0" smtClean="0">
                          <a:latin typeface="Cambria Math"/>
                        </a:rPr>
                        <m:t>𝑐𝑚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019" y="3581423"/>
                <a:ext cx="96147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334" y="2862995"/>
            <a:ext cx="1079986" cy="294226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5856" y="0"/>
            <a:ext cx="8229600" cy="536169"/>
          </a:xfrm>
        </p:spPr>
        <p:txBody>
          <a:bodyPr>
            <a:normAutofit fontScale="90000"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</a:rPr>
              <a:t>Sensitivity</a:t>
            </a:r>
            <a:r>
              <a:rPr lang="en-US" altLang="ja-JP" sz="3200" dirty="0" smtClean="0"/>
              <a:t> of the detector</a:t>
            </a:r>
            <a:endParaRPr kumimoji="1" lang="ja-JP" altLang="en-US" sz="3200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239149" y="969442"/>
            <a:ext cx="3423992" cy="2779021"/>
            <a:chOff x="262132" y="1491706"/>
            <a:chExt cx="3661796" cy="3488159"/>
          </a:xfrm>
        </p:grpSpPr>
        <p:grpSp>
          <p:nvGrpSpPr>
            <p:cNvPr id="25" name="グループ化 24"/>
            <p:cNvGrpSpPr/>
            <p:nvPr/>
          </p:nvGrpSpPr>
          <p:grpSpPr>
            <a:xfrm>
              <a:off x="262132" y="1491706"/>
              <a:ext cx="3661796" cy="3488159"/>
              <a:chOff x="262132" y="1491706"/>
              <a:chExt cx="3661796" cy="3488159"/>
            </a:xfrm>
          </p:grpSpPr>
          <p:pic>
            <p:nvPicPr>
              <p:cNvPr id="3" name="図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1282" y="1491706"/>
                <a:ext cx="3210428" cy="3488159"/>
              </a:xfrm>
              <a:prstGeom prst="rect">
                <a:avLst/>
              </a:prstGeom>
            </p:spPr>
          </p:pic>
          <p:sp>
            <p:nvSpPr>
              <p:cNvPr id="6" name="正方形/長方形 5"/>
              <p:cNvSpPr/>
              <p:nvPr/>
            </p:nvSpPr>
            <p:spPr>
              <a:xfrm>
                <a:off x="262132" y="1494164"/>
                <a:ext cx="565451" cy="339508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/>
              <p:cNvSpPr/>
              <p:nvPr/>
            </p:nvSpPr>
            <p:spPr>
              <a:xfrm>
                <a:off x="496158" y="4798630"/>
                <a:ext cx="3427770" cy="1812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/>
          </p:nvGrpSpPr>
          <p:grpSpPr>
            <a:xfrm>
              <a:off x="2150034" y="3566155"/>
              <a:ext cx="159332" cy="749994"/>
              <a:chOff x="1259632" y="5410233"/>
              <a:chExt cx="159332" cy="373732"/>
            </a:xfrm>
          </p:grpSpPr>
          <p:sp>
            <p:nvSpPr>
              <p:cNvPr id="23" name="正方形/長方形 22"/>
              <p:cNvSpPr/>
              <p:nvPr/>
            </p:nvSpPr>
            <p:spPr>
              <a:xfrm>
                <a:off x="1259632" y="5410233"/>
                <a:ext cx="72008" cy="3737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/>
              <p:cNvSpPr/>
              <p:nvPr/>
            </p:nvSpPr>
            <p:spPr>
              <a:xfrm>
                <a:off x="1346956" y="5410233"/>
                <a:ext cx="72008" cy="3737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1" name="テキスト ボックス 30"/>
            <p:cNvSpPr txBox="1"/>
            <p:nvPr/>
          </p:nvSpPr>
          <p:spPr>
            <a:xfrm>
              <a:off x="1747857" y="4305769"/>
              <a:ext cx="1080120" cy="463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Detector</a:t>
              </a:r>
              <a:endParaRPr kumimoji="1" lang="ja-JP" altLang="en-US" dirty="0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8280891" y="5825305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</a:rPr>
              <a:t>4</a:t>
            </a:r>
            <a:endParaRPr kumimoji="1" lang="ja-JP" altLang="en-US" sz="1400" b="1" dirty="0">
              <a:solidFill>
                <a:schemeClr val="bg1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187624" y="580332"/>
            <a:ext cx="1962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6"/>
                </a:solidFill>
              </a:rPr>
              <a:t>Zenith angle</a:t>
            </a:r>
            <a:endParaRPr kumimoji="1" lang="ja-JP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491880" y="5733256"/>
            <a:ext cx="529208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Using this detector as a probe, we count </a:t>
            </a:r>
            <a:r>
              <a:rPr kumimoji="1" lang="en-US" altLang="ja-JP" sz="2000" b="1" dirty="0" err="1" smtClean="0"/>
              <a:t>muons</a:t>
            </a:r>
            <a:r>
              <a:rPr kumimoji="1" lang="en-US" altLang="ja-JP" sz="2000" b="1" dirty="0" smtClean="0"/>
              <a:t>  as a function of depth and azimuthal angle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0" y="3984366"/>
            <a:ext cx="2800305" cy="275700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406220" y="563196"/>
            <a:ext cx="5774292" cy="19082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KaiTi" pitchFamily="49" charset="-122"/>
                <a:ea typeface="KaiTi" pitchFamily="49" charset="-122"/>
              </a:rPr>
              <a:t>　　</a:t>
            </a:r>
            <a:r>
              <a:rPr lang="en-US" altLang="ja-JP" sz="2400" b="1" dirty="0" smtClean="0">
                <a:latin typeface="KaiTi" pitchFamily="49" charset="-122"/>
                <a:ea typeface="KaiTi" pitchFamily="49" charset="-122"/>
              </a:rPr>
              <a:t>Two factors of </a:t>
            </a:r>
            <a:r>
              <a:rPr lang="en-US" altLang="ja-JP" sz="24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sensitivity</a:t>
            </a:r>
            <a:endParaRPr kumimoji="1" lang="en-US" altLang="ja-JP" sz="2400" b="1" dirty="0" smtClean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ja-JP" altLang="en-US" dirty="0" smtClean="0"/>
              <a:t>・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Shape of detector</a:t>
            </a:r>
          </a:p>
          <a:p>
            <a:r>
              <a:rPr lang="en-US" altLang="ja-JP" dirty="0" smtClean="0"/>
              <a:t>Most sensitive from perpendicular to the detector’s section</a:t>
            </a:r>
          </a:p>
          <a:p>
            <a:r>
              <a:rPr kumimoji="1" lang="ja-JP" altLang="en-US" dirty="0" smtClean="0"/>
              <a:t>・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Angular distribution of </a:t>
            </a:r>
            <a:r>
              <a:rPr lang="en-US" altLang="ja-JP" sz="2000" b="1" dirty="0" err="1" smtClean="0">
                <a:solidFill>
                  <a:srgbClr val="00B050"/>
                </a:solidFill>
              </a:rPr>
              <a:t>muons</a:t>
            </a:r>
            <a:endParaRPr kumimoji="1" lang="en-US" altLang="ja-JP" sz="2000" b="1" dirty="0" smtClean="0">
              <a:solidFill>
                <a:srgbClr val="00B050"/>
              </a:solidFill>
            </a:endParaRPr>
          </a:p>
          <a:p>
            <a:r>
              <a:rPr lang="en-US" altLang="ja-JP" dirty="0" smtClean="0"/>
              <a:t>Most of </a:t>
            </a:r>
            <a:r>
              <a:rPr lang="en-US" altLang="ja-JP" dirty="0" err="1" smtClean="0"/>
              <a:t>muons</a:t>
            </a:r>
            <a:r>
              <a:rPr lang="en-US" altLang="ja-JP" dirty="0" smtClean="0"/>
              <a:t> come from vertical directions</a:t>
            </a:r>
          </a:p>
          <a:p>
            <a:r>
              <a:rPr lang="en-US" altLang="ja-JP" dirty="0" smtClean="0"/>
              <a:t>Horizontal </a:t>
            </a:r>
            <a:r>
              <a:rPr lang="en-US" altLang="ja-JP" dirty="0" err="1" smtClean="0"/>
              <a:t>muons</a:t>
            </a:r>
            <a:r>
              <a:rPr lang="en-US" altLang="ja-JP" dirty="0" smtClean="0"/>
              <a:t> are a</a:t>
            </a:r>
            <a:r>
              <a:rPr kumimoji="1" lang="en-US" altLang="ja-JP" dirty="0" smtClean="0"/>
              <a:t>bsorbed by the ground </a:t>
            </a:r>
            <a:endParaRPr kumimoji="1" lang="ja-JP" altLang="en-US" dirty="0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060559" y="4750764"/>
            <a:ext cx="0" cy="772846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586924" y="4654877"/>
            <a:ext cx="168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7030A0"/>
                </a:solidFill>
              </a:rPr>
              <a:t>Perpendicular</a:t>
            </a:r>
          </a:p>
          <a:p>
            <a:r>
              <a:rPr lang="en-US" altLang="ja-JP" b="1" dirty="0" smtClean="0">
                <a:solidFill>
                  <a:srgbClr val="7030A0"/>
                </a:solidFill>
              </a:rPr>
              <a:t> to the section</a:t>
            </a:r>
            <a:endParaRPr kumimoji="1" lang="ja-JP" altLang="en-US" b="1" dirty="0">
              <a:solidFill>
                <a:srgbClr val="7030A0"/>
              </a:solidFill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>
            <a:off x="635653" y="1021923"/>
            <a:ext cx="1368794" cy="1809095"/>
          </a:xfrm>
          <a:prstGeom prst="straightConnector1">
            <a:avLst/>
          </a:prstGeom>
          <a:ln w="3492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55747" y="784776"/>
                <a:ext cx="804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/>
                        </a:rPr>
                        <m:t>36°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7" y="784776"/>
                <a:ext cx="804459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直線矢印コネクタ 36"/>
          <p:cNvCxnSpPr/>
          <p:nvPr/>
        </p:nvCxnSpPr>
        <p:spPr>
          <a:xfrm flipV="1">
            <a:off x="8209855" y="2990416"/>
            <a:ext cx="0" cy="1742513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 flipH="1">
            <a:off x="7415216" y="4744385"/>
            <a:ext cx="794639" cy="772847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V="1">
            <a:off x="8231072" y="4744384"/>
            <a:ext cx="857735" cy="1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7823866" y="2678771"/>
                <a:ext cx="814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866" y="2678771"/>
                <a:ext cx="814411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テキスト ボックス 46"/>
              <p:cNvSpPr txBox="1"/>
              <p:nvPr/>
            </p:nvSpPr>
            <p:spPr>
              <a:xfrm>
                <a:off x="7092280" y="5455973"/>
                <a:ext cx="814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>
          <p:sp>
            <p:nvSpPr>
              <p:cNvPr id="47" name="テキスト ボックス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5455973"/>
                <a:ext cx="814411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テキスト ボックス 49"/>
              <p:cNvSpPr txBox="1"/>
              <p:nvPr/>
            </p:nvSpPr>
            <p:spPr>
              <a:xfrm>
                <a:off x="8582125" y="4807707"/>
                <a:ext cx="814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𝒀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>
          <p:sp>
            <p:nvSpPr>
              <p:cNvPr id="50" name="テキスト ボックス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2125" y="4807707"/>
                <a:ext cx="814411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テキスト ボックス 50"/>
              <p:cNvSpPr txBox="1"/>
              <p:nvPr/>
            </p:nvSpPr>
            <p:spPr>
              <a:xfrm>
                <a:off x="197087" y="2113258"/>
                <a:ext cx="814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dirty="0" smtClean="0">
                          <a:latin typeface="Cambria Math"/>
                        </a:rPr>
                        <m:t>𝒁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51" name="テキスト ボックス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87" y="2113258"/>
                <a:ext cx="814411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/>
              <p:cNvSpPr txBox="1"/>
              <p:nvPr/>
            </p:nvSpPr>
            <p:spPr>
              <a:xfrm>
                <a:off x="1678894" y="3518526"/>
                <a:ext cx="814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52" name="テキスト ボックス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894" y="3518526"/>
                <a:ext cx="81441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/>
              <p:cNvSpPr txBox="1"/>
              <p:nvPr/>
            </p:nvSpPr>
            <p:spPr>
              <a:xfrm>
                <a:off x="184633" y="5363924"/>
                <a:ext cx="814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𝑿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53" name="テキスト ボックス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33" y="5363924"/>
                <a:ext cx="814411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/>
              <p:cNvSpPr txBox="1"/>
              <p:nvPr/>
            </p:nvSpPr>
            <p:spPr>
              <a:xfrm>
                <a:off x="1663093" y="6588060"/>
                <a:ext cx="8144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1" i="1" smtClean="0">
                          <a:latin typeface="Cambria Math"/>
                        </a:rPr>
                        <m:t>𝒀</m:t>
                      </m:r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54" name="テキスト ボックス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093" y="6588060"/>
                <a:ext cx="814411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/>
          <p:cNvSpPr txBox="1"/>
          <p:nvPr/>
        </p:nvSpPr>
        <p:spPr>
          <a:xfrm>
            <a:off x="1043608" y="3861048"/>
            <a:ext cx="21711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6"/>
                </a:solidFill>
              </a:rPr>
              <a:t>Azimuth angle</a:t>
            </a:r>
            <a:endParaRPr kumimoji="1" lang="ja-JP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672898" y="5661248"/>
            <a:ext cx="8046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47664" y="5579948"/>
            <a:ext cx="105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Detector</a:t>
            </a:r>
            <a:endParaRPr kumimoji="1" lang="ja-JP" altLang="en-US" dirty="0"/>
          </a:p>
        </p:txBody>
      </p:sp>
      <p:sp>
        <p:nvSpPr>
          <p:cNvPr id="3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48264" y="6525344"/>
            <a:ext cx="2133600" cy="365125"/>
          </a:xfrm>
        </p:spPr>
        <p:txBody>
          <a:bodyPr/>
          <a:lstStyle/>
          <a:p>
            <a:fld id="{BFA5F11C-C403-4CA3-B121-C17A52F3F55B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43" y="3454589"/>
            <a:ext cx="334648" cy="2016151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>
            <a:off x="3663141" y="2920918"/>
            <a:ext cx="0" cy="47515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3815541" y="2852936"/>
            <a:ext cx="0" cy="47515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4062151" y="2852936"/>
            <a:ext cx="0" cy="503593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4272741" y="2881371"/>
            <a:ext cx="0" cy="47515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4425141" y="2920918"/>
            <a:ext cx="0" cy="47515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4585427" y="2904818"/>
            <a:ext cx="0" cy="47515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735149" y="2564904"/>
            <a:ext cx="10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Muons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H="1">
            <a:off x="4242691" y="4462664"/>
            <a:ext cx="68322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4203099" y="4462664"/>
            <a:ext cx="168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7030A0"/>
                </a:solidFill>
              </a:rPr>
              <a:t>Perpendicular</a:t>
            </a:r>
          </a:p>
          <a:p>
            <a:r>
              <a:rPr lang="en-US" altLang="ja-JP" sz="1600" b="1" dirty="0" smtClean="0">
                <a:solidFill>
                  <a:srgbClr val="7030A0"/>
                </a:solidFill>
              </a:rPr>
              <a:t> to the section</a:t>
            </a:r>
            <a:endParaRPr kumimoji="1" lang="ja-JP" altLang="en-US" sz="1600" b="1" dirty="0">
              <a:solidFill>
                <a:srgbClr val="7030A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416079" y="2585557"/>
            <a:ext cx="1158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Borehole</a:t>
            </a:r>
            <a:endParaRPr kumimoji="1" lang="ja-JP" altLang="en-US" dirty="0"/>
          </a:p>
        </p:txBody>
      </p:sp>
      <p:cxnSp>
        <p:nvCxnSpPr>
          <p:cNvPr id="29" name="曲線コネクタ 28"/>
          <p:cNvCxnSpPr/>
          <p:nvPr/>
        </p:nvCxnSpPr>
        <p:spPr>
          <a:xfrm>
            <a:off x="6648721" y="3710699"/>
            <a:ext cx="527212" cy="307116"/>
          </a:xfrm>
          <a:prstGeom prst="curvedConnector3">
            <a:avLst>
              <a:gd name="adj1" fmla="val 7307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/>
          <p:nvPr/>
        </p:nvCxnSpPr>
        <p:spPr>
          <a:xfrm>
            <a:off x="6479112" y="3463460"/>
            <a:ext cx="18552" cy="151458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5752257" y="3887858"/>
            <a:ext cx="97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Change depth</a:t>
            </a:r>
            <a:endParaRPr kumimoji="1" lang="ja-JP" altLang="en-US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194283" y="3766131"/>
            <a:ext cx="97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Change angle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51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318" y="188640"/>
            <a:ext cx="8856984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b="1" dirty="0" smtClean="0"/>
              <a:t>Test observation </a:t>
            </a:r>
            <a:r>
              <a:rPr kumimoji="1" lang="en-US" altLang="ja-JP" dirty="0" smtClean="0"/>
              <a:t>at </a:t>
            </a:r>
            <a:r>
              <a:rPr kumimoji="1" lang="en-US" altLang="ja-JP" b="1" dirty="0" smtClean="0">
                <a:solidFill>
                  <a:schemeClr val="accent1"/>
                </a:solidFill>
              </a:rPr>
              <a:t>Yayoi well (borehole)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BFA5F11C-C403-4CA3-B121-C17A52F3F55B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5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5" y="2636912"/>
            <a:ext cx="5201951" cy="3628853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2339752" y="2775102"/>
            <a:ext cx="648072" cy="34906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V="1">
            <a:off x="308354" y="3717032"/>
            <a:ext cx="5003856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2527461" y="4247659"/>
            <a:ext cx="254506" cy="19133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B0F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614265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A</a:t>
            </a:r>
            <a:endParaRPr kumimoji="1" lang="ja-JP" altLang="en-US" sz="24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48064" y="614301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  <a:latin typeface="KaiTi" pitchFamily="49" charset="-122"/>
                <a:ea typeface="KaiTi" pitchFamily="49" charset="-122"/>
              </a:rPr>
              <a:t>B</a:t>
            </a:r>
            <a:endParaRPr kumimoji="1" lang="ja-JP" altLang="en-US" sz="2400" b="1" dirty="0">
              <a:solidFill>
                <a:srgbClr val="00B050"/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13" name="コンテンツ プレースホルダー 1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190" y="1628800"/>
            <a:ext cx="4011810" cy="3008857"/>
          </a:xfrm>
        </p:spPr>
      </p:pic>
      <p:sp>
        <p:nvSpPr>
          <p:cNvPr id="14" name="テキスト ボックス 13"/>
          <p:cNvSpPr txBox="1"/>
          <p:nvPr/>
        </p:nvSpPr>
        <p:spPr>
          <a:xfrm>
            <a:off x="-36512" y="471033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C</a:t>
            </a:r>
            <a:endParaRPr kumimoji="1" lang="ja-JP" altLang="en-US" sz="2400" b="1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810282" y="616923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D</a:t>
            </a:r>
            <a:endParaRPr kumimoji="1" lang="ja-JP" altLang="en-US" sz="2400" b="1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1918" y="1340768"/>
            <a:ext cx="452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Does the detector have an ability </a:t>
            </a:r>
          </a:p>
          <a:p>
            <a:r>
              <a:rPr kumimoji="1" lang="en-US" altLang="ja-JP" sz="2400" dirty="0" smtClean="0"/>
              <a:t>to measure the density deficit of </a:t>
            </a:r>
          </a:p>
          <a:p>
            <a:r>
              <a:rPr kumimoji="1" lang="en-US" altLang="ja-JP" sz="2400" b="1" dirty="0" smtClean="0">
                <a:solidFill>
                  <a:srgbClr val="FFC000"/>
                </a:solidFill>
              </a:rPr>
              <a:t>the low density area(Cavity)</a:t>
            </a:r>
            <a:r>
              <a:rPr kumimoji="1" lang="en-US" altLang="ja-JP" sz="2400" dirty="0" smtClean="0"/>
              <a:t> ?</a:t>
            </a:r>
            <a:endParaRPr kumimoji="1" lang="ja-JP" altLang="en-US" sz="2400" dirty="0"/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6156176" y="4149080"/>
            <a:ext cx="1944216" cy="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6804248" y="407707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20cm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1619672" y="2636912"/>
            <a:ext cx="360040" cy="1802080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5580112" y="5301208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2"/>
                </a:solidFill>
              </a:rPr>
              <a:t>Yayoi well</a:t>
            </a:r>
            <a:r>
              <a:rPr kumimoji="1" lang="en-US" altLang="ja-JP" sz="2000" dirty="0" smtClean="0"/>
              <a:t>, located in U Tokyo, was dug by Earthquake Research Institute </a:t>
            </a:r>
            <a:r>
              <a:rPr lang="en-US" altLang="ja-JP" sz="2000" dirty="0"/>
              <a:t>i</a:t>
            </a:r>
            <a:r>
              <a:rPr kumimoji="1" lang="en-US" altLang="ja-JP" sz="2000" dirty="0" smtClean="0"/>
              <a:t>n 1897.</a:t>
            </a:r>
            <a:endParaRPr kumimoji="1" lang="ja-JP" altLang="en-US" sz="2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84168" y="456453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70m in depth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2366929" y="3789040"/>
            <a:ext cx="648072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tx2"/>
                </a:solidFill>
              </a:rPr>
              <a:t>Well</a:t>
            </a:r>
            <a:endParaRPr kumimoji="1" lang="ja-JP" alt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3168352" cy="562074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Observation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19DCE172-BC9E-47A9-8C50-24D522717449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8" name="直方体 7"/>
          <p:cNvSpPr/>
          <p:nvPr/>
        </p:nvSpPr>
        <p:spPr>
          <a:xfrm>
            <a:off x="1187624" y="2924944"/>
            <a:ext cx="6768752" cy="3933056"/>
          </a:xfrm>
          <a:prstGeom prst="cub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7864" y="669144"/>
            <a:ext cx="3456385" cy="2592289"/>
          </a:xfrm>
        </p:spPr>
      </p:pic>
      <p:sp>
        <p:nvSpPr>
          <p:cNvPr id="9" name="正方形/長方形 8"/>
          <p:cNvSpPr/>
          <p:nvPr/>
        </p:nvSpPr>
        <p:spPr>
          <a:xfrm>
            <a:off x="4572000" y="2924944"/>
            <a:ext cx="720080" cy="3933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791546" y="6215241"/>
            <a:ext cx="216024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/>
          <p:cNvSpPr/>
          <p:nvPr/>
        </p:nvSpPr>
        <p:spPr>
          <a:xfrm>
            <a:off x="4716619" y="2620403"/>
            <a:ext cx="365879" cy="3594838"/>
          </a:xfrm>
          <a:custGeom>
            <a:avLst/>
            <a:gdLst>
              <a:gd name="connsiteX0" fmla="*/ 38261 w 365879"/>
              <a:gd name="connsiteY0" fmla="*/ 333812 h 3594838"/>
              <a:gd name="connsiteX1" fmla="*/ 24193 w 365879"/>
              <a:gd name="connsiteY1" fmla="*/ 3302095 h 3594838"/>
              <a:gd name="connsiteX2" fmla="*/ 319615 w 365879"/>
              <a:gd name="connsiteY2" fmla="*/ 3456840 h 3594838"/>
              <a:gd name="connsiteX3" fmla="*/ 319615 w 365879"/>
              <a:gd name="connsiteY3" fmla="*/ 3048877 h 3594838"/>
              <a:gd name="connsiteX4" fmla="*/ 361818 w 365879"/>
              <a:gd name="connsiteY4" fmla="*/ 263474 h 3594838"/>
              <a:gd name="connsiteX5" fmla="*/ 361818 w 365879"/>
              <a:gd name="connsiteY5" fmla="*/ 277542 h 359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879" h="3594838">
                <a:moveTo>
                  <a:pt x="38261" y="333812"/>
                </a:moveTo>
                <a:cubicBezTo>
                  <a:pt x="7781" y="1557701"/>
                  <a:pt x="-22699" y="2781590"/>
                  <a:pt x="24193" y="3302095"/>
                </a:cubicBezTo>
                <a:cubicBezTo>
                  <a:pt x="71085" y="3822600"/>
                  <a:pt x="270378" y="3499043"/>
                  <a:pt x="319615" y="3456840"/>
                </a:cubicBezTo>
                <a:cubicBezTo>
                  <a:pt x="368852" y="3414637"/>
                  <a:pt x="312581" y="3581105"/>
                  <a:pt x="319615" y="3048877"/>
                </a:cubicBezTo>
                <a:cubicBezTo>
                  <a:pt x="326649" y="2516649"/>
                  <a:pt x="354784" y="725363"/>
                  <a:pt x="361818" y="263474"/>
                </a:cubicBezTo>
                <a:cubicBezTo>
                  <a:pt x="368852" y="-198415"/>
                  <a:pt x="365335" y="39563"/>
                  <a:pt x="361818" y="277542"/>
                </a:cubicBez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1187624" y="6215241"/>
            <a:ext cx="5904656" cy="0"/>
          </a:xfrm>
          <a:prstGeom prst="line">
            <a:avLst/>
          </a:prstGeom>
          <a:ln w="222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187624" y="5445224"/>
            <a:ext cx="5904656" cy="0"/>
          </a:xfrm>
          <a:prstGeom prst="line">
            <a:avLst/>
          </a:prstGeom>
          <a:ln w="222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187624" y="4653136"/>
            <a:ext cx="5904656" cy="0"/>
          </a:xfrm>
          <a:prstGeom prst="line">
            <a:avLst/>
          </a:prstGeom>
          <a:ln w="2222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3563888" y="3933056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3563888" y="4725144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3538170" y="5495161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1907704" y="4891472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Interval : </a:t>
            </a:r>
            <a:r>
              <a:rPr kumimoji="1" lang="en-US" altLang="ja-JP" sz="2000" b="1" dirty="0" smtClean="0"/>
              <a:t>10m</a:t>
            </a:r>
            <a:endParaRPr kumimoji="1" lang="ja-JP" altLang="en-US" sz="2000" b="1" dirty="0"/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4139952" y="836712"/>
            <a:ext cx="2664296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4139952" y="836712"/>
            <a:ext cx="2816696" cy="129614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4139952" y="1376772"/>
            <a:ext cx="3096344" cy="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V="1">
            <a:off x="5382090" y="692696"/>
            <a:ext cx="0" cy="1224136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6394863" y="231031"/>
            <a:ext cx="184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4</a:t>
            </a:r>
            <a:r>
              <a:rPr lang="ja-JP" altLang="en-US" sz="2400" b="1" dirty="0"/>
              <a:t> </a:t>
            </a:r>
            <a:r>
              <a:rPr lang="en-US" altLang="ja-JP" sz="2400" b="1" dirty="0" smtClean="0"/>
              <a:t>directions</a:t>
            </a:r>
            <a:endParaRPr kumimoji="1" lang="ja-JP" altLang="en-US" sz="2400" b="1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220072" y="6381328"/>
            <a:ext cx="12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Detector</a:t>
            </a:r>
            <a:endParaRPr kumimoji="1" lang="ja-JP" altLang="en-US" sz="2000" b="1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35496" y="1052736"/>
            <a:ext cx="388843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Period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 </a:t>
            </a:r>
            <a:r>
              <a:rPr kumimoji="1" lang="ja-JP" altLang="en-US" sz="2000" dirty="0" smtClean="0"/>
              <a:t>： </a:t>
            </a:r>
            <a:r>
              <a:rPr lang="en-US" altLang="ja-JP" sz="2000" dirty="0" smtClean="0"/>
              <a:t>March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April, 2013</a:t>
            </a:r>
            <a:endParaRPr kumimoji="1" lang="en-US" altLang="ja-JP" sz="2000" dirty="0" smtClean="0"/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Points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ja-JP" altLang="en-US" sz="2000" dirty="0" smtClean="0"/>
              <a:t>： </a:t>
            </a:r>
            <a:endParaRPr lang="en-US" altLang="ja-JP" sz="2000" dirty="0" smtClean="0"/>
          </a:p>
          <a:p>
            <a:r>
              <a:rPr lang="en-US" altLang="ja-JP" sz="2000" dirty="0" smtClean="0"/>
              <a:t>Depth=10m</a:t>
            </a:r>
            <a:r>
              <a:rPr lang="ja-JP" altLang="en-US" sz="2000" dirty="0" smtClean="0"/>
              <a:t>～</a:t>
            </a:r>
            <a:r>
              <a:rPr lang="en-US" altLang="ja-JP" sz="2000" dirty="0" smtClean="0"/>
              <a:t>60m at 10m intervals</a:t>
            </a:r>
          </a:p>
          <a:p>
            <a:r>
              <a:rPr lang="en-US" altLang="ja-JP" sz="2000" dirty="0" smtClean="0"/>
              <a:t>4 directions at 45°intervals</a:t>
            </a:r>
          </a:p>
          <a:p>
            <a:r>
              <a:rPr kumimoji="1" lang="en-US" altLang="ja-JP" dirty="0"/>
              <a:t> </a:t>
            </a:r>
            <a:r>
              <a:rPr kumimoji="1" lang="en-US" altLang="ja-JP" dirty="0" smtClean="0"/>
              <a:t>                 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Time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 </a:t>
            </a:r>
            <a:r>
              <a:rPr lang="ja-JP" altLang="en-US" sz="2000" dirty="0" smtClean="0"/>
              <a:t>： </a:t>
            </a:r>
            <a:r>
              <a:rPr lang="en-US" altLang="ja-JP" sz="2000" dirty="0" smtClean="0"/>
              <a:t>about 24h at each point</a:t>
            </a:r>
            <a:endParaRPr kumimoji="1" lang="ja-JP" altLang="en-US" sz="2000" dirty="0"/>
          </a:p>
        </p:txBody>
      </p:sp>
      <p:sp>
        <p:nvSpPr>
          <p:cNvPr id="40" name="円柱 39"/>
          <p:cNvSpPr/>
          <p:nvPr/>
        </p:nvSpPr>
        <p:spPr>
          <a:xfrm>
            <a:off x="4824028" y="5855201"/>
            <a:ext cx="108012" cy="360040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柱 40"/>
          <p:cNvSpPr/>
          <p:nvPr/>
        </p:nvSpPr>
        <p:spPr>
          <a:xfrm>
            <a:off x="4824028" y="5495161"/>
            <a:ext cx="108012" cy="360040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柱 41"/>
          <p:cNvSpPr/>
          <p:nvPr/>
        </p:nvSpPr>
        <p:spPr>
          <a:xfrm>
            <a:off x="4824028" y="5153498"/>
            <a:ext cx="108012" cy="360040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柱 42"/>
          <p:cNvSpPr/>
          <p:nvPr/>
        </p:nvSpPr>
        <p:spPr>
          <a:xfrm>
            <a:off x="4824028" y="4793458"/>
            <a:ext cx="108012" cy="360040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柱 43"/>
          <p:cNvSpPr/>
          <p:nvPr/>
        </p:nvSpPr>
        <p:spPr>
          <a:xfrm>
            <a:off x="4824028" y="4437728"/>
            <a:ext cx="108012" cy="360040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柱 44"/>
          <p:cNvSpPr/>
          <p:nvPr/>
        </p:nvSpPr>
        <p:spPr>
          <a:xfrm>
            <a:off x="4824028" y="4077688"/>
            <a:ext cx="108012" cy="360040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柱 45"/>
          <p:cNvSpPr/>
          <p:nvPr/>
        </p:nvSpPr>
        <p:spPr>
          <a:xfrm>
            <a:off x="4824028" y="3753036"/>
            <a:ext cx="108012" cy="360040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柱 46"/>
          <p:cNvSpPr/>
          <p:nvPr/>
        </p:nvSpPr>
        <p:spPr>
          <a:xfrm>
            <a:off x="4842643" y="3392996"/>
            <a:ext cx="108012" cy="360040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柱 47"/>
          <p:cNvSpPr/>
          <p:nvPr/>
        </p:nvSpPr>
        <p:spPr>
          <a:xfrm>
            <a:off x="4824028" y="3032956"/>
            <a:ext cx="108012" cy="360040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柱 48"/>
          <p:cNvSpPr/>
          <p:nvPr/>
        </p:nvSpPr>
        <p:spPr>
          <a:xfrm>
            <a:off x="4824028" y="2689759"/>
            <a:ext cx="108012" cy="360040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262826" y="3501008"/>
            <a:ext cx="2805118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Rods for directional control</a:t>
            </a:r>
          </a:p>
        </p:txBody>
      </p:sp>
      <p:cxnSp>
        <p:nvCxnSpPr>
          <p:cNvPr id="52" name="直線矢印コネクタ 51"/>
          <p:cNvCxnSpPr/>
          <p:nvPr/>
        </p:nvCxnSpPr>
        <p:spPr>
          <a:xfrm>
            <a:off x="4029298" y="3717033"/>
            <a:ext cx="762248" cy="153307"/>
          </a:xfrm>
          <a:prstGeom prst="straightConnector1">
            <a:avLst/>
          </a:prstGeom>
          <a:ln w="4762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>
            <a:off x="4932040" y="5517232"/>
            <a:ext cx="742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Wire</a:t>
            </a:r>
            <a:endParaRPr kumimoji="1" lang="ja-JP" altLang="en-US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81056" y="116200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C000"/>
                </a:solidFill>
                <a:latin typeface="KaiTi" pitchFamily="49" charset="-122"/>
                <a:ea typeface="KaiTi" pitchFamily="49" charset="-122"/>
              </a:rPr>
              <a:t>C</a:t>
            </a:r>
            <a:endParaRPr kumimoji="1" lang="ja-JP" altLang="en-US" sz="2400" b="1" dirty="0">
              <a:solidFill>
                <a:srgbClr val="FFC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776628" y="59945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  <a:latin typeface="KaiTi" pitchFamily="49" charset="-122"/>
                <a:ea typeface="KaiTi" pitchFamily="49" charset="-122"/>
              </a:rPr>
              <a:t>A</a:t>
            </a:r>
            <a:endParaRPr kumimoji="1" lang="ja-JP" altLang="en-US" sz="2400" b="1" dirty="0">
              <a:solidFill>
                <a:srgbClr val="FF0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269200" y="33606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C000"/>
                </a:solidFill>
                <a:latin typeface="KaiTi" pitchFamily="49" charset="-122"/>
                <a:ea typeface="KaiTi" pitchFamily="49" charset="-122"/>
              </a:rPr>
              <a:t>D</a:t>
            </a:r>
            <a:endParaRPr kumimoji="1" lang="ja-JP" altLang="en-US" sz="2400" b="1" dirty="0">
              <a:solidFill>
                <a:srgbClr val="FFC000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956648" y="191683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  <a:latin typeface="KaiTi" pitchFamily="49" charset="-122"/>
                <a:ea typeface="KaiTi" pitchFamily="49" charset="-122"/>
              </a:rPr>
              <a:t>B</a:t>
            </a:r>
            <a:endParaRPr kumimoji="1" lang="ja-JP" altLang="en-US" sz="2400" b="1" dirty="0">
              <a:solidFill>
                <a:srgbClr val="00B050"/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56620" y="3357436"/>
            <a:ext cx="3455876" cy="2591907"/>
          </a:xfrm>
          <a:prstGeom prst="rect">
            <a:avLst/>
          </a:prstGeom>
        </p:spPr>
      </p:pic>
      <p:sp>
        <p:nvSpPr>
          <p:cNvPr id="6" name="右矢印 5"/>
          <p:cNvSpPr/>
          <p:nvPr/>
        </p:nvSpPr>
        <p:spPr>
          <a:xfrm flipH="1" flipV="1">
            <a:off x="5082498" y="6292566"/>
            <a:ext cx="2802060" cy="200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7812360" y="6237312"/>
            <a:ext cx="353955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8316226" y="2924944"/>
            <a:ext cx="72198" cy="3351931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8388424" y="436510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200cm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40352" y="6309320"/>
            <a:ext cx="7555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12cm</a:t>
            </a:r>
            <a:endParaRPr kumimoji="1" lang="ja-JP" altLang="en-US" dirty="0"/>
          </a:p>
        </p:txBody>
      </p:sp>
      <p:sp>
        <p:nvSpPr>
          <p:cNvPr id="5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4904" y="6525344"/>
            <a:ext cx="2133600" cy="365125"/>
          </a:xfrm>
        </p:spPr>
        <p:txBody>
          <a:bodyPr/>
          <a:lstStyle/>
          <a:p>
            <a:fld id="{BFA5F11C-C403-4CA3-B121-C17A52F3F55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21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3934182"/>
            <a:ext cx="3210373" cy="259116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388" y="0"/>
            <a:ext cx="9092612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Result</a:t>
            </a:r>
            <a:br>
              <a:rPr lang="en-US" altLang="ja-JP" dirty="0" smtClean="0"/>
            </a:br>
            <a:r>
              <a:rPr lang="en-US" altLang="ja-JP" sz="4000" dirty="0" smtClean="0"/>
              <a:t>Does detector know the </a:t>
            </a:r>
            <a:r>
              <a:rPr lang="en-US" altLang="ja-JP" sz="4000" dirty="0" smtClean="0">
                <a:solidFill>
                  <a:srgbClr val="FF0000"/>
                </a:solidFill>
              </a:rPr>
              <a:t>existence</a:t>
            </a:r>
            <a:r>
              <a:rPr lang="en-US" altLang="ja-JP" sz="4000" dirty="0" smtClean="0"/>
              <a:t> of cavity?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559423" y="1412776"/>
            <a:ext cx="7467600" cy="4657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ja-JP" b="1" dirty="0" smtClean="0"/>
              <a:t>Cavity exists in</a:t>
            </a:r>
            <a:r>
              <a:rPr lang="en-US" altLang="ja-JP" b="1" dirty="0" smtClean="0"/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the direction </a:t>
            </a:r>
            <a:r>
              <a:rPr lang="en-US" altLang="ja-JP" b="1" dirty="0" smtClean="0">
                <a:solidFill>
                  <a:srgbClr val="FF0000"/>
                </a:solidFill>
              </a:rPr>
              <a:t>A </a:t>
            </a:r>
            <a:r>
              <a:rPr lang="en-US" altLang="ja-JP" b="1" dirty="0" smtClean="0"/>
              <a:t>from well</a:t>
            </a:r>
            <a:endParaRPr lang="en-US" altLang="ja-JP" b="1" dirty="0" smtClean="0"/>
          </a:p>
          <a:p>
            <a:pPr marL="0" indent="0" algn="ctr">
              <a:buNone/>
            </a:pPr>
            <a:endParaRPr lang="en-US" altLang="ja-JP" sz="2800" b="1" dirty="0" smtClean="0"/>
          </a:p>
          <a:p>
            <a:pPr marL="0" indent="0" algn="ctr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Counting rate A</a:t>
            </a:r>
            <a:r>
              <a:rPr kumimoji="1" lang="ja-JP" altLang="en-US" dirty="0" smtClean="0"/>
              <a:t>　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＞</a:t>
            </a:r>
            <a:r>
              <a:rPr kumimoji="1" lang="ja-JP" altLang="en-US" dirty="0" smtClean="0"/>
              <a:t>　</a:t>
            </a:r>
            <a:r>
              <a:rPr lang="en-US" altLang="ja-JP" dirty="0" smtClean="0">
                <a:solidFill>
                  <a:srgbClr val="0033CC"/>
                </a:solidFill>
              </a:rPr>
              <a:t>Counting rate B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8388424" y="6364176"/>
            <a:ext cx="609600" cy="521208"/>
          </a:xfrm>
          <a:prstGeom prst="rect">
            <a:avLst/>
          </a:prstGeom>
        </p:spPr>
        <p:txBody>
          <a:bodyPr/>
          <a:lstStyle/>
          <a:p>
            <a:fld id="{19DCE172-BC9E-47A9-8C50-24D522717449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423714" y="3804305"/>
            <a:ext cx="3227109" cy="2044120"/>
            <a:chOff x="275576" y="3893056"/>
            <a:chExt cx="3227109" cy="2044120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119606" y="5290845"/>
              <a:ext cx="12241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Layer</a:t>
              </a:r>
            </a:p>
            <a:p>
              <a:r>
                <a:rPr kumimoji="1" lang="en-US" altLang="ja-JP" b="1" dirty="0" smtClean="0"/>
                <a:t>2.0g/cc</a:t>
              </a:r>
              <a:endParaRPr kumimoji="1" lang="ja-JP" altLang="en-US" b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22816" y="5221263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0070C0"/>
                  </a:solidFill>
                </a:rPr>
                <a:t>Cavity</a:t>
              </a:r>
            </a:p>
            <a:p>
              <a:r>
                <a:rPr lang="en-US" altLang="ja-JP" b="1" dirty="0" smtClean="0">
                  <a:solidFill>
                    <a:srgbClr val="0070C0"/>
                  </a:solidFill>
                </a:rPr>
                <a:t>0.3g/cc</a:t>
              </a:r>
              <a:endParaRPr kumimoji="1" lang="ja-JP" altLang="en-US" b="1" dirty="0">
                <a:solidFill>
                  <a:srgbClr val="0070C0"/>
                </a:solidFill>
              </a:endParaRPr>
            </a:p>
          </p:txBody>
        </p:sp>
        <p:cxnSp>
          <p:nvCxnSpPr>
            <p:cNvPr id="15" name="直線矢印コネクタ 14"/>
            <p:cNvCxnSpPr/>
            <p:nvPr/>
          </p:nvCxnSpPr>
          <p:spPr>
            <a:xfrm flipV="1">
              <a:off x="275576" y="4329100"/>
              <a:ext cx="2865522" cy="2735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3111271" y="4051543"/>
              <a:ext cx="3914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>
                  <a:solidFill>
                    <a:srgbClr val="FF0000"/>
                  </a:solidFill>
                </a:rPr>
                <a:t>A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>
              <a:off x="1090234" y="3893056"/>
              <a:ext cx="1044077" cy="1145657"/>
            </a:xfrm>
            <a:prstGeom prst="straightConnector1">
              <a:avLst/>
            </a:prstGeom>
            <a:ln w="25400">
              <a:solidFill>
                <a:srgbClr val="0033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2"/>
            <p:cNvSpPr txBox="1"/>
            <p:nvPr/>
          </p:nvSpPr>
          <p:spPr>
            <a:xfrm>
              <a:off x="2099282" y="4878638"/>
              <a:ext cx="39141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0033CC"/>
                  </a:solidFill>
                </a:rPr>
                <a:t>B</a:t>
              </a:r>
              <a:endParaRPr kumimoji="1" lang="ja-JP" altLang="en-US" sz="2000" b="1" dirty="0">
                <a:solidFill>
                  <a:srgbClr val="0033CC"/>
                </a:solidFill>
              </a:endParaRPr>
            </a:p>
          </p:txBody>
        </p:sp>
      </p:grpSp>
      <p:sp>
        <p:nvSpPr>
          <p:cNvPr id="17" name="正方形/長方形 16"/>
          <p:cNvSpPr/>
          <p:nvPr/>
        </p:nvSpPr>
        <p:spPr>
          <a:xfrm>
            <a:off x="1115616" y="2564904"/>
            <a:ext cx="6368071" cy="5040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3723796" y="3151393"/>
            <a:ext cx="5456716" cy="3373951"/>
            <a:chOff x="6892148" y="3398726"/>
            <a:chExt cx="5456716" cy="337395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5619" y="3398726"/>
              <a:ext cx="5373245" cy="329328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" name="テキスト ボックス 17"/>
            <p:cNvSpPr txBox="1"/>
            <p:nvPr/>
          </p:nvSpPr>
          <p:spPr>
            <a:xfrm>
              <a:off x="8301870" y="4989942"/>
              <a:ext cx="354293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800" b="1" dirty="0" smtClean="0">
                  <a:solidFill>
                    <a:srgbClr val="FF0000"/>
                  </a:solidFill>
                </a:rPr>
                <a:t>Cavity is detected</a:t>
              </a:r>
              <a:r>
                <a:rPr kumimoji="1" lang="ja-JP" altLang="en-US" sz="2800" b="1" dirty="0" smtClean="0">
                  <a:solidFill>
                    <a:srgbClr val="FF0000"/>
                  </a:solidFill>
                </a:rPr>
                <a:t>！</a:t>
              </a:r>
              <a:endParaRPr kumimoji="1" lang="ja-JP" altLang="en-US" sz="2800" b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テキスト ボックス 24"/>
                <p:cNvSpPr txBox="1"/>
                <p:nvPr/>
              </p:nvSpPr>
              <p:spPr>
                <a:xfrm>
                  <a:off x="8921797" y="6403345"/>
                  <a:ext cx="2029596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dirty="0" smtClean="0"/>
                    <a:t>Depth</a:t>
                  </a:r>
                  <a14:m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/>
                        </a:rPr>
                        <m:t>(</m:t>
                      </m:r>
                      <m:r>
                        <a:rPr kumimoji="1" lang="en-US" altLang="ja-JP" i="1" dirty="0" smtClean="0">
                          <a:latin typeface="Cambria Math"/>
                        </a:rPr>
                        <m:t>𝑚</m:t>
                      </m:r>
                      <m:r>
                        <a:rPr kumimoji="1" lang="en-US" altLang="ja-JP" i="1" dirty="0" smtClean="0">
                          <a:latin typeface="Cambria Math"/>
                        </a:rPr>
                        <m:t>)</m:t>
                      </m:r>
                    </m:oMath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5" name="テキスト ボックス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1797" y="6403345"/>
                  <a:ext cx="2029596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333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テキスト ボックス 25"/>
                <p:cNvSpPr txBox="1"/>
                <p:nvPr/>
              </p:nvSpPr>
              <p:spPr>
                <a:xfrm>
                  <a:off x="6892148" y="4060640"/>
                  <a:ext cx="461665" cy="11309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vert="vert270"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en-US" altLang="ja-JP" i="1" dirty="0" smtClean="0">
                          <a:latin typeface="Cambria Math"/>
                        </a:rPr>
                        <m:t>𝐴</m:t>
                      </m:r>
                      <m:r>
                        <a:rPr kumimoji="1" lang="en-US" altLang="ja-JP" i="1" dirty="0" smtClean="0">
                          <a:latin typeface="Cambria Math"/>
                        </a:rPr>
                        <m:t>/</m:t>
                      </m:r>
                      <m:r>
                        <a:rPr kumimoji="1" lang="en-US" altLang="ja-JP" i="1" dirty="0" smtClean="0">
                          <a:latin typeface="Cambria Math"/>
                        </a:rPr>
                        <m:t>𝐵</m:t>
                      </m:r>
                      <m:r>
                        <a:rPr kumimoji="1" lang="en-US" altLang="ja-JP" i="1" dirty="0" smtClean="0">
                          <a:latin typeface="Cambria Math"/>
                        </a:rPr>
                        <m:t> </m:t>
                      </m:r>
                    </m:oMath>
                  </a14:m>
                  <a:r>
                    <a:rPr kumimoji="1" lang="en-US" altLang="ja-JP" dirty="0" smtClean="0"/>
                    <a:t>Ratio</a:t>
                  </a:r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26" name="テキスト ボックス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2148" y="4060640"/>
                  <a:ext cx="461665" cy="11309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2162" r="-921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下矢印 6"/>
          <p:cNvSpPr/>
          <p:nvPr/>
        </p:nvSpPr>
        <p:spPr>
          <a:xfrm>
            <a:off x="3680484" y="2023940"/>
            <a:ext cx="111152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04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2494018" y="6465078"/>
                <a:ext cx="22322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000" b="1" dirty="0" smtClean="0"/>
                  <a:t>Depth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latin typeface="Cambria Math"/>
                      </a:rPr>
                      <m:t>(</m:t>
                    </m:r>
                    <m:r>
                      <a:rPr kumimoji="1" lang="en-US" altLang="ja-JP" sz="2000" b="1" i="1" smtClean="0">
                        <a:latin typeface="Cambria Math"/>
                      </a:rPr>
                      <m:t>𝒎</m:t>
                    </m:r>
                    <m:r>
                      <a:rPr kumimoji="1" lang="en-US" altLang="ja-JP" sz="2000" b="1" i="1" smtClean="0">
                        <a:latin typeface="Cambria Math"/>
                      </a:rPr>
                      <m:t>)</m:t>
                    </m:r>
                  </m:oMath>
                </a14:m>
                <a:endParaRPr kumimoji="1" lang="ja-JP" altLang="en-US" sz="2000" b="1" dirty="0"/>
              </a:p>
            </p:txBody>
          </p:sp>
        </mc:Choice>
        <mc:Fallback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018" y="6465078"/>
                <a:ext cx="2232248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2732" t="-7692" b="-276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30" y="2825769"/>
            <a:ext cx="5992062" cy="3662017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378470" y="2825769"/>
            <a:ext cx="519453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 smtClean="0"/>
              <a:t>3.0</a:t>
            </a:r>
          </a:p>
          <a:p>
            <a:endParaRPr lang="en-US" altLang="ja-JP" sz="1600" b="1" dirty="0"/>
          </a:p>
          <a:p>
            <a:r>
              <a:rPr kumimoji="1" lang="en-US" altLang="ja-JP" sz="1600" b="1" dirty="0" smtClean="0"/>
              <a:t>2.5</a:t>
            </a:r>
          </a:p>
          <a:p>
            <a:endParaRPr lang="en-US" altLang="ja-JP" sz="1600" b="1" dirty="0"/>
          </a:p>
          <a:p>
            <a:r>
              <a:rPr kumimoji="1" lang="en-US" altLang="ja-JP" sz="1600" b="1" dirty="0" smtClean="0"/>
              <a:t>2.0</a:t>
            </a:r>
          </a:p>
          <a:p>
            <a:endParaRPr lang="en-US" altLang="ja-JP" sz="1600" b="1" dirty="0"/>
          </a:p>
          <a:p>
            <a:r>
              <a:rPr kumimoji="1" lang="en-US" altLang="ja-JP" sz="1600" b="1" dirty="0" smtClean="0"/>
              <a:t>1.5</a:t>
            </a:r>
          </a:p>
          <a:p>
            <a:endParaRPr lang="en-US" altLang="ja-JP" sz="1600" b="1" dirty="0"/>
          </a:p>
          <a:p>
            <a:r>
              <a:rPr kumimoji="1" lang="en-US" altLang="ja-JP" sz="1600" b="1" dirty="0" smtClean="0"/>
              <a:t>1.0</a:t>
            </a:r>
          </a:p>
          <a:p>
            <a:endParaRPr lang="en-US" altLang="ja-JP" sz="1600" b="1" dirty="0"/>
          </a:p>
          <a:p>
            <a:r>
              <a:rPr kumimoji="1" lang="en-US" altLang="ja-JP" sz="1600" b="1" dirty="0" smtClean="0"/>
              <a:t>0.5</a:t>
            </a:r>
          </a:p>
          <a:p>
            <a:endParaRPr lang="en-US" altLang="ja-JP" sz="1600" b="1" dirty="0"/>
          </a:p>
          <a:p>
            <a:r>
              <a:rPr kumimoji="1" lang="en-US" altLang="ja-JP" sz="1600" b="1" dirty="0" smtClean="0"/>
              <a:t>  0</a:t>
            </a:r>
            <a:endParaRPr kumimoji="1" lang="ja-JP" altLang="en-US" sz="1600" b="1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Analysis Result</a:t>
            </a:r>
            <a:r>
              <a:rPr lang="ja-JP" altLang="en-US" dirty="0" smtClean="0"/>
              <a:t>：</a:t>
            </a:r>
            <a:r>
              <a:rPr lang="en-US" altLang="ja-JP" dirty="0" smtClean="0">
                <a:solidFill>
                  <a:srgbClr val="7030A0"/>
                </a:solidFill>
              </a:rPr>
              <a:t>Density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3247" y="1052736"/>
            <a:ext cx="4604842" cy="1180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dirty="0" smtClean="0"/>
              <a:t>Estimating density of </a:t>
            </a:r>
            <a:r>
              <a:rPr lang="en-US" altLang="ja-JP" b="1" dirty="0" smtClean="0">
                <a:solidFill>
                  <a:srgbClr val="FF0000"/>
                </a:solidFill>
              </a:rPr>
              <a:t>layers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and </a:t>
            </a:r>
            <a:r>
              <a:rPr lang="en-US" altLang="ja-JP" b="1" dirty="0" smtClean="0">
                <a:solidFill>
                  <a:schemeClr val="tx2"/>
                </a:solidFill>
              </a:rPr>
              <a:t>cavity</a:t>
            </a:r>
            <a:r>
              <a:rPr lang="en-US" altLang="ja-JP" dirty="0" smtClean="0"/>
              <a:t> simultaneously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8570912" y="6292168"/>
            <a:ext cx="609600" cy="521208"/>
          </a:xfrm>
          <a:prstGeom prst="rect">
            <a:avLst/>
          </a:prstGeom>
        </p:spPr>
        <p:txBody>
          <a:bodyPr/>
          <a:lstStyle/>
          <a:p>
            <a:fld id="{19DCE172-BC9E-47A9-8C50-24D522717449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234862"/>
            <a:ext cx="3372321" cy="2410162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8460432" y="16915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10m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460432" y="22768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10m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60432" y="29156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10m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652120" y="105019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5</a:t>
            </a:r>
            <a:r>
              <a:rPr kumimoji="1" lang="en-US" altLang="ja-JP" dirty="0" smtClean="0"/>
              <a:t>0m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031144" y="1618329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6</a:t>
            </a:r>
            <a:r>
              <a:rPr kumimoji="1" lang="en-US" altLang="ja-JP" sz="1400" dirty="0" smtClean="0"/>
              <a:t>0°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1321" y="3308861"/>
            <a:ext cx="115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Layers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98530" y="5373216"/>
            <a:ext cx="243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70C0"/>
                </a:solidFill>
              </a:rPr>
              <a:t>Cavity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(60°) 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36096" y="1743199"/>
            <a:ext cx="106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70C0"/>
                </a:solidFill>
              </a:rPr>
              <a:t>Cavity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351568" y="6309320"/>
            <a:ext cx="1080120" cy="178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827584" y="6095746"/>
            <a:ext cx="56886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0             10            20            30            40            50            60</a:t>
            </a:r>
            <a:endParaRPr kumimoji="1" lang="ja-JP" alt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-68198" y="3284984"/>
                <a:ext cx="492443" cy="19794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vert270" wrap="square" rtlCol="0">
                <a:spAutoFit/>
              </a:bodyPr>
              <a:lstStyle/>
              <a:p>
                <a:r>
                  <a:rPr kumimoji="1" lang="en-US" altLang="ja-JP" sz="2000" b="1" dirty="0" smtClean="0"/>
                  <a:t>Density </a:t>
                </a:r>
                <a14:m>
                  <m:oMath xmlns:m="http://schemas.openxmlformats.org/officeDocument/2006/math">
                    <m:r>
                      <a:rPr kumimoji="1" lang="en-US" altLang="ja-JP" sz="2000" b="1" i="1" smtClean="0">
                        <a:latin typeface="Cambria Math"/>
                      </a:rPr>
                      <m:t>(</m:t>
                    </m:r>
                    <m:r>
                      <a:rPr kumimoji="1" lang="en-US" altLang="ja-JP" sz="2000" b="1" i="1" smtClean="0">
                        <a:latin typeface="Cambria Math"/>
                      </a:rPr>
                      <m:t>𝒈</m:t>
                    </m:r>
                    <m:r>
                      <a:rPr kumimoji="1" lang="en-US" altLang="ja-JP" sz="2000" b="1" i="1" smtClean="0">
                        <a:latin typeface="Cambria Math"/>
                      </a:rPr>
                      <m:t>/</m:t>
                    </m:r>
                    <m:r>
                      <a:rPr kumimoji="1" lang="en-US" altLang="ja-JP" sz="2000" b="1" i="1" smtClean="0">
                        <a:latin typeface="Cambria Math"/>
                      </a:rPr>
                      <m:t>𝒄𝒄</m:t>
                    </m:r>
                  </m:oMath>
                </a14:m>
                <a:r>
                  <a:rPr kumimoji="1" lang="en-US" altLang="ja-JP" sz="2000" b="1" dirty="0" smtClean="0"/>
                  <a:t>)</a:t>
                </a:r>
                <a:endParaRPr kumimoji="1" lang="ja-JP" altLang="en-US" sz="2000" b="1" dirty="0"/>
              </a:p>
            </p:txBody>
          </p:sp>
        </mc:Choice>
        <mc:Fallback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198" y="3284984"/>
                <a:ext cx="492443" cy="1979477"/>
              </a:xfrm>
              <a:prstGeom prst="rect">
                <a:avLst/>
              </a:prstGeom>
              <a:blipFill rotWithShape="1">
                <a:blip r:embed="rId6"/>
                <a:stretch>
                  <a:fillRect r="-11111" b="-5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6500805" y="24153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Layer 2</a:t>
            </a:r>
            <a:endParaRPr kumimoji="1" lang="ja-JP" altLang="en-US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正方形/長方形 22"/>
              <p:cNvSpPr/>
              <p:nvPr/>
            </p:nvSpPr>
            <p:spPr>
              <a:xfrm>
                <a:off x="4932040" y="4744526"/>
                <a:ext cx="4492785" cy="1132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ja-JP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</m:d>
                      <m:r>
                        <a:rPr lang="en-US" altLang="ja-JP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sz="20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n-US" altLang="ja-JP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ja-JP" altLang="en-US" sz="20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en-US" altLang="ja-JP" sz="2000" i="1">
                                          <a:latin typeface="Cambria Math"/>
                                        </a:rPr>
                                        <m:t>𝑐𝑎𝑙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altLang="ja-JP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</a:rPr>
                                        <m:t> </m:t>
                                      </m:r>
                                      <m:r>
                                        <a:rPr lang="en-US" altLang="ja-JP" sz="20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𝝆</m:t>
                                      </m:r>
                                    </m:e>
                                  </m:d>
                                  <m:r>
                                    <a:rPr lang="en-US" altLang="ja-JP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ja-JP" altLang="en-US" sz="20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0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altLang="ja-JP" sz="2000" b="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b/>
                                    <m:sup>
                                      <m:r>
                                        <a:rPr lang="en-US" altLang="ja-JP" sz="2000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𝑜𝑏𝑠</m:t>
                                      </m:r>
                                    </m:sup>
                                  </m:sSub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20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ja-JP" altLang="en-US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ja-JP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ja-JP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ja-JP" sz="2000" i="1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  <m:sub/>
                                        <m:sup>
                                          <m:r>
                                            <a:rPr lang="en-US" altLang="ja-JP" sz="20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𝑜𝑏𝑠</m:t>
                                          </m:r>
                                        </m:sup>
                                      </m:sSubSup>
                                    </m:e>
                                  </m:rad>
                                </m:den>
                              </m:f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sz="2000" b="0" dirty="0" smtClean="0"/>
              </a:p>
            </p:txBody>
          </p:sp>
        </mc:Choice>
        <mc:Fallback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744526"/>
                <a:ext cx="4492785" cy="11327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正方形/長方形 23"/>
              <p:cNvSpPr/>
              <p:nvPr/>
            </p:nvSpPr>
            <p:spPr>
              <a:xfrm>
                <a:off x="358135" y="2299138"/>
                <a:ext cx="4865563" cy="4242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𝝆</m:t>
                    </m:r>
                    <m:r>
                      <a:rPr lang="en-US" altLang="ja-JP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=(</m:t>
                    </m:r>
                    <m:sSub>
                      <m:sSubPr>
                        <m:ctrlPr>
                          <a:rPr lang="en-US" altLang="ja-JP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altLang="ja-JP" sz="2000" b="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𝑐𝑎𝑣𝑖𝑡𝑦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i="1">
                            <a:latin typeface="Cambria Math"/>
                          </a:rPr>
                          <m:t>ρ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𝑙𝑎𝑦𝑒𝑟</m:t>
                        </m:r>
                        <m:r>
                          <a:rPr lang="en-US" altLang="ja-JP" sz="2000" i="1">
                            <a:latin typeface="Cambria Math"/>
                          </a:rPr>
                          <m:t> 1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i="1">
                            <a:latin typeface="Cambria Math"/>
                          </a:rPr>
                          <m:t>ρ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𝑙𝑎𝑦𝑒𝑟</m:t>
                        </m:r>
                        <m:r>
                          <a:rPr lang="en-US" altLang="ja-JP" sz="2000" i="1">
                            <a:latin typeface="Cambria Math"/>
                          </a:rPr>
                          <m:t> 2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ja-JP" sz="2000" i="1">
                            <a:latin typeface="Cambria Math"/>
                          </a:rPr>
                          <m:t>ρ</m:t>
                        </m:r>
                      </m:e>
                      <m:sub>
                        <m:r>
                          <a:rPr lang="en-US" altLang="ja-JP" sz="2000" i="1">
                            <a:latin typeface="Cambria Math"/>
                          </a:rPr>
                          <m:t>𝑙𝑎𝑦𝑒𝑟</m:t>
                        </m:r>
                        <m:r>
                          <a:rPr lang="en-US" altLang="ja-JP" sz="2000" i="1">
                            <a:latin typeface="Cambria Math"/>
                          </a:rPr>
                          <m:t> 3</m:t>
                        </m:r>
                      </m:sub>
                    </m:sSub>
                    <m:r>
                      <a:rPr lang="en-US" altLang="ja-JP" sz="2000" b="0" i="1" smtClean="0">
                        <a:latin typeface="Cambria Math"/>
                      </a:rPr>
                      <m:t>, </m:t>
                    </m:r>
                    <m:r>
                      <a:rPr lang="ja-JP" altLang="en-US" sz="2000" i="1">
                        <a:latin typeface="Cambria Math"/>
                      </a:rPr>
                      <m:t>・・・</m:t>
                    </m:r>
                    <m:r>
                      <a:rPr lang="en-US" altLang="ja-JP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ja-JP" sz="2000" dirty="0" smtClean="0">
                    <a:solidFill>
                      <a:schemeClr val="tx1"/>
                    </a:solidFill>
                  </a:rPr>
                  <a:t> </a:t>
                </a:r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5" y="2299138"/>
                <a:ext cx="4865563" cy="424283"/>
              </a:xfrm>
              <a:prstGeom prst="rect">
                <a:avLst/>
              </a:prstGeom>
              <a:blipFill rotWithShape="1">
                <a:blip r:embed="rId8"/>
                <a:stretch>
                  <a:fillRect l="-125" b="-85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/>
          <p:cNvSpPr txBox="1"/>
          <p:nvPr/>
        </p:nvSpPr>
        <p:spPr>
          <a:xfrm>
            <a:off x="1071803" y="3933056"/>
            <a:ext cx="127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30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0°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935899" y="4077072"/>
            <a:ext cx="127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36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0°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55624" y="4077072"/>
            <a:ext cx="127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36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0°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719720" y="4077072"/>
            <a:ext cx="127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36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0°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583816" y="3975447"/>
            <a:ext cx="127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36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0°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308459" y="4047455"/>
            <a:ext cx="1279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</a:rPr>
              <a:t>36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0°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782388" y="183001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Layer 1</a:t>
            </a:r>
            <a:endParaRPr kumimoji="1" lang="ja-JP" altLang="en-US" sz="24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71258" y="291235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Layer 3</a:t>
            </a:r>
            <a:endParaRPr kumimoji="1" lang="ja-JP" altLang="en-US" sz="24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71258" y="593998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Using all 24 data points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40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en-US" altLang="ja-JP" dirty="0"/>
              <a:t>W</a:t>
            </a:r>
            <a:r>
              <a:rPr lang="en-US" altLang="ja-JP" dirty="0" smtClean="0"/>
              <a:t>e </a:t>
            </a:r>
            <a:r>
              <a:rPr lang="en-US" altLang="ja-JP" dirty="0" smtClean="0"/>
              <a:t>developed a new method and a detector</a:t>
            </a:r>
          </a:p>
          <a:p>
            <a:pPr marL="0" indent="0">
              <a:buNone/>
            </a:pPr>
            <a:r>
              <a:rPr lang="en-US" altLang="ja-JP" dirty="0" smtClean="0"/>
              <a:t>to </a:t>
            </a:r>
            <a:r>
              <a:rPr lang="en-US" altLang="ja-JP" dirty="0"/>
              <a:t>measure </a:t>
            </a:r>
            <a:r>
              <a:rPr lang="en-US" altLang="ja-JP" dirty="0" smtClean="0"/>
              <a:t>the seismic fault zone from boreholes</a:t>
            </a:r>
          </a:p>
          <a:p>
            <a:pPr marL="0" indent="0">
              <a:buNone/>
            </a:pPr>
            <a:endParaRPr lang="en-US" altLang="ja-JP" dirty="0" smtClean="0"/>
          </a:p>
          <a:p>
            <a:r>
              <a:rPr kumimoji="1" lang="en-US" altLang="ja-JP" dirty="0" smtClean="0"/>
              <a:t>Test observation at Yayoi well</a:t>
            </a:r>
          </a:p>
          <a:p>
            <a:pPr lvl="1"/>
            <a:r>
              <a:rPr lang="en-US" altLang="ja-JP" dirty="0" smtClean="0"/>
              <a:t>We </a:t>
            </a:r>
            <a:r>
              <a:rPr lang="en-US" altLang="ja-JP" dirty="0" smtClean="0">
                <a:solidFill>
                  <a:srgbClr val="FF0000"/>
                </a:solidFill>
              </a:rPr>
              <a:t>measured density deficit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Existence of cavity</a:t>
            </a:r>
          </a:p>
          <a:p>
            <a:pPr lvl="2"/>
            <a:r>
              <a:rPr lang="en-US" altLang="ja-JP" dirty="0" smtClean="0"/>
              <a:t>Density of cavity and layers</a:t>
            </a:r>
          </a:p>
          <a:p>
            <a:pPr lvl="1"/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FA5F11C-C403-4CA3-B121-C17A52F3F55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95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14073</TotalTime>
  <Words>728</Words>
  <Application>Microsoft Office PowerPoint</Application>
  <PresentationFormat>画面に合わせる (4:3)</PresentationFormat>
  <Paragraphs>233</Paragraphs>
  <Slides>11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​​テーマ</vt:lpstr>
      <vt:lpstr>Borehole Muography</vt:lpstr>
      <vt:lpstr>Purpose</vt:lpstr>
      <vt:lpstr>Development of a new method ＆ detector</vt:lpstr>
      <vt:lpstr>Sensitivity of the detector</vt:lpstr>
      <vt:lpstr>Test observation at Yayoi well (borehole)</vt:lpstr>
      <vt:lpstr>Observation</vt:lpstr>
      <vt:lpstr>Result Does detector know the existence of cavity?</vt:lpstr>
      <vt:lpstr>Analysis Result：Density</vt:lpstr>
      <vt:lpstr>Summary</vt:lpstr>
      <vt:lpstr>Treatment of observation data</vt:lpstr>
      <vt:lpstr>Existence of cavity　→　Density of cavity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murg</dc:creator>
  <cp:lastModifiedBy>murg</cp:lastModifiedBy>
  <cp:revision>90</cp:revision>
  <dcterms:created xsi:type="dcterms:W3CDTF">2013-07-09T11:25:29Z</dcterms:created>
  <dcterms:modified xsi:type="dcterms:W3CDTF">2013-07-26T06:28:45Z</dcterms:modified>
</cp:coreProperties>
</file>