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778" r:id="rId2"/>
    <p:sldMasterId id="2147483785" r:id="rId3"/>
    <p:sldMasterId id="2147483788" r:id="rId4"/>
  </p:sldMasterIdLst>
  <p:notesMasterIdLst>
    <p:notesMasterId r:id="rId27"/>
  </p:notesMasterIdLst>
  <p:handoutMasterIdLst>
    <p:handoutMasterId r:id="rId28"/>
  </p:handoutMasterIdLst>
  <p:sldIdLst>
    <p:sldId id="504" r:id="rId5"/>
    <p:sldId id="431" r:id="rId6"/>
    <p:sldId id="489" r:id="rId7"/>
    <p:sldId id="505" r:id="rId8"/>
    <p:sldId id="506" r:id="rId9"/>
    <p:sldId id="508" r:id="rId10"/>
    <p:sldId id="499" r:id="rId11"/>
    <p:sldId id="510" r:id="rId12"/>
    <p:sldId id="511" r:id="rId13"/>
    <p:sldId id="512" r:id="rId14"/>
    <p:sldId id="490" r:id="rId15"/>
    <p:sldId id="461" r:id="rId16"/>
    <p:sldId id="293" r:id="rId17"/>
    <p:sldId id="517" r:id="rId18"/>
    <p:sldId id="519" r:id="rId19"/>
    <p:sldId id="475" r:id="rId20"/>
    <p:sldId id="411" r:id="rId21"/>
    <p:sldId id="522" r:id="rId22"/>
    <p:sldId id="457" r:id="rId23"/>
    <p:sldId id="412" r:id="rId24"/>
    <p:sldId id="521" r:id="rId25"/>
    <p:sldId id="52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D4608"/>
    <a:srgbClr val="ED0000"/>
    <a:srgbClr val="03BA0F"/>
    <a:srgbClr val="06D214"/>
    <a:srgbClr val="09EB1A"/>
    <a:srgbClr val="FF8187"/>
    <a:srgbClr val="08A415"/>
    <a:srgbClr val="A4710A"/>
    <a:srgbClr val="A4D6E3"/>
    <a:srgbClr val="D1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747" autoAdjust="0"/>
  </p:normalViewPr>
  <p:slideViewPr>
    <p:cSldViewPr snapToGrid="0" snapToObjects="1">
      <p:cViewPr>
        <p:scale>
          <a:sx n="94" d="100"/>
          <a:sy n="94" d="100"/>
        </p:scale>
        <p:origin x="-744" y="-32"/>
      </p:cViewPr>
      <p:guideLst>
        <p:guide orient="horz" pos="2160"/>
        <p:guide pos="2880"/>
      </p:guideLst>
    </p:cSldViewPr>
  </p:slideViewPr>
  <p:notesTextViewPr>
    <p:cViewPr>
      <p:scale>
        <a:sx n="100" d="100"/>
        <a:sy n="100" d="100"/>
      </p:scale>
      <p:origin x="0" y="0"/>
    </p:cViewPr>
  </p:notesTextViewPr>
  <p:sorterViewPr>
    <p:cViewPr>
      <p:scale>
        <a:sx n="85" d="100"/>
        <a:sy n="85" d="100"/>
      </p:scale>
      <p:origin x="0" y="76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file:///C:\1-WFM\5-meteorites_chond\Chondrites-attributes(Scott_'07).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
          <c:y val="0.216203674540682"/>
          <c:w val="0.824795474185359"/>
          <c:h val="0.783148162729659"/>
        </c:manualLayout>
      </c:layout>
      <c:pie3DChart>
        <c:varyColors val="1"/>
        <c:ser>
          <c:idx val="0"/>
          <c:order val="0"/>
          <c:explosion val="38"/>
          <c:dLbls>
            <c:dLbl>
              <c:idx val="0"/>
              <c:spPr/>
              <c:txPr>
                <a:bodyPr/>
                <a:lstStyle/>
                <a:p>
                  <a:pPr>
                    <a:defRPr sz="2000">
                      <a:latin typeface="Arial" pitchFamily="34" charset="0"/>
                      <a:cs typeface="Arial" pitchFamily="34" charset="0"/>
                    </a:defRPr>
                  </a:pPr>
                  <a:endParaRPr lang="en-US"/>
                </a:p>
              </c:txPr>
              <c:showLegendKey val="0"/>
              <c:showVal val="0"/>
              <c:showCatName val="1"/>
              <c:showSerName val="0"/>
              <c:showPercent val="0"/>
              <c:showBubbleSize val="0"/>
            </c:dLbl>
            <c:dLbl>
              <c:idx val="1"/>
              <c:layout>
                <c:manualLayout>
                  <c:x val="0.0687632327209099"/>
                  <c:y val="-0.116630212890055"/>
                </c:manualLayout>
              </c:layout>
              <c:spPr/>
              <c:txPr>
                <a:bodyPr/>
                <a:lstStyle/>
                <a:p>
                  <a:pPr>
                    <a:defRPr sz="2000">
                      <a:latin typeface="Arial" pitchFamily="34" charset="0"/>
                      <a:cs typeface="Arial" pitchFamily="34" charset="0"/>
                    </a:defRPr>
                  </a:pPr>
                  <a:endParaRPr lang="en-US"/>
                </a:p>
              </c:txPr>
              <c:showLegendKey val="0"/>
              <c:showVal val="0"/>
              <c:showCatName val="1"/>
              <c:showSerName val="0"/>
              <c:showPercent val="0"/>
              <c:showBubbleSize val="0"/>
            </c:dLbl>
            <c:dLbl>
              <c:idx val="2"/>
              <c:layout>
                <c:manualLayout>
                  <c:x val="-0.0432799650043744"/>
                  <c:y val="-0.0127351268591426"/>
                </c:manualLayout>
              </c:layout>
              <c:tx>
                <c:rich>
                  <a:bodyPr/>
                  <a:lstStyle/>
                  <a:p>
                    <a:pPr>
                      <a:defRPr sz="2000">
                        <a:latin typeface="Arial" pitchFamily="34" charset="0"/>
                        <a:cs typeface="Arial" pitchFamily="34" charset="0"/>
                      </a:defRPr>
                    </a:pPr>
                    <a:r>
                      <a:rPr lang="en-US" sz="2000" dirty="0" err="1" smtClean="0"/>
                      <a:t>Achondrites</a:t>
                    </a:r>
                    <a:r>
                      <a:rPr lang="en-US" sz="2000" dirty="0" smtClean="0"/>
                      <a:t> ~9%</a:t>
                    </a:r>
                    <a:endParaRPr lang="en-US" sz="2000" dirty="0"/>
                  </a:p>
                </c:rich>
              </c:tx>
              <c:spPr/>
              <c:showLegendKey val="0"/>
              <c:showVal val="0"/>
              <c:showCatName val="1"/>
              <c:showSerName val="0"/>
              <c:showPercent val="0"/>
              <c:showBubbleSize val="0"/>
            </c:dLbl>
            <c:dLbl>
              <c:idx val="3"/>
              <c:layout/>
              <c:tx>
                <c:rich>
                  <a:bodyPr/>
                  <a:lstStyle/>
                  <a:p>
                    <a:pPr>
                      <a:defRPr sz="2000">
                        <a:latin typeface="Arial" pitchFamily="34" charset="0"/>
                        <a:cs typeface="Arial" pitchFamily="34" charset="0"/>
                      </a:defRPr>
                    </a:pPr>
                    <a:r>
                      <a:rPr lang="en-US" sz="2000" dirty="0" smtClean="0"/>
                      <a:t>Carbonaceous Chondrites ~4%</a:t>
                    </a:r>
                    <a:endParaRPr lang="en-US" sz="2000" dirty="0"/>
                  </a:p>
                </c:rich>
              </c:tx>
              <c:spPr/>
              <c:showLegendKey val="0"/>
              <c:showVal val="0"/>
              <c:showCatName val="1"/>
              <c:showSerName val="0"/>
              <c:showPercent val="0"/>
              <c:showBubbleSize val="0"/>
            </c:dLbl>
            <c:dLbl>
              <c:idx val="4"/>
              <c:layout/>
              <c:tx>
                <c:rich>
                  <a:bodyPr/>
                  <a:lstStyle/>
                  <a:p>
                    <a:pPr>
                      <a:defRPr sz="2000">
                        <a:latin typeface="Arial" pitchFamily="34" charset="0"/>
                        <a:cs typeface="Arial" pitchFamily="34" charset="0"/>
                      </a:defRPr>
                    </a:pPr>
                    <a:r>
                      <a:rPr lang="en-US" sz="2000" err="1"/>
                      <a:t>Enstatite</a:t>
                    </a:r>
                    <a:r>
                      <a:rPr lang="en-US" sz="2000"/>
                      <a:t> </a:t>
                    </a:r>
                    <a:r>
                      <a:rPr lang="en-US" sz="2000" smtClean="0"/>
                      <a:t>Chondrites ~2%</a:t>
                    </a:r>
                    <a:endParaRPr lang="en-US" sz="2000" dirty="0"/>
                  </a:p>
                </c:rich>
              </c:tx>
              <c:spPr/>
              <c:showLegendKey val="0"/>
              <c:showVal val="0"/>
              <c:showCatName val="1"/>
              <c:showSerName val="0"/>
              <c:showPercent val="0"/>
              <c:showBubbleSize val="0"/>
            </c:dLbl>
            <c:dLbl>
              <c:idx val="5"/>
              <c:layout>
                <c:manualLayout>
                  <c:x val="0.135297811699918"/>
                  <c:y val="-0.247660498687664"/>
                </c:manualLayout>
              </c:layout>
              <c:tx>
                <c:rich>
                  <a:bodyPr/>
                  <a:lstStyle/>
                  <a:p>
                    <a:pPr>
                      <a:defRPr sz="2800" b="0">
                        <a:latin typeface="Arial" pitchFamily="34" charset="0"/>
                        <a:cs typeface="Arial" pitchFamily="34" charset="0"/>
                      </a:defRPr>
                    </a:pPr>
                    <a:r>
                      <a:rPr lang="en-US" sz="2800" b="0" dirty="0" smtClean="0"/>
                      <a:t>Ordinary </a:t>
                    </a:r>
                    <a:r>
                      <a:rPr lang="en-US" sz="2800" b="0" dirty="0" err="1" smtClean="0"/>
                      <a:t>Chondrites</a:t>
                    </a:r>
                    <a:r>
                      <a:rPr lang="en-US" sz="2800" b="0" dirty="0" smtClean="0"/>
                      <a:t> 80%</a:t>
                    </a:r>
                    <a:endParaRPr lang="en-US" sz="2800" b="0" dirty="0"/>
                  </a:p>
                </c:rich>
              </c:tx>
              <c:spPr/>
              <c:showLegendKey val="0"/>
              <c:showVal val="0"/>
              <c:showCatName val="1"/>
              <c:showSerName val="0"/>
              <c:showPercent val="0"/>
              <c:showBubbleSize val="0"/>
            </c:dLbl>
            <c:txPr>
              <a:bodyPr/>
              <a:lstStyle/>
              <a:p>
                <a:pPr>
                  <a:defRPr sz="2400">
                    <a:latin typeface="Arial" pitchFamily="34" charset="0"/>
                    <a:cs typeface="Arial" pitchFamily="34" charset="0"/>
                  </a:defRPr>
                </a:pPr>
                <a:endParaRPr lang="en-US"/>
              </a:p>
            </c:txPr>
            <c:showLegendKey val="0"/>
            <c:showVal val="0"/>
            <c:showCatName val="1"/>
            <c:showSerName val="0"/>
            <c:showPercent val="0"/>
            <c:showBubbleSize val="0"/>
            <c:showLeaderLines val="1"/>
          </c:dLbls>
          <c:cat>
            <c:strRef>
              <c:f>stats!$B$26:$B$31</c:f>
              <c:strCache>
                <c:ptCount val="6"/>
                <c:pt idx="0">
                  <c:v>Iron meteorites</c:v>
                </c:pt>
                <c:pt idx="1">
                  <c:v>Stony Iron meteorites</c:v>
                </c:pt>
                <c:pt idx="2">
                  <c:v>Achondrites</c:v>
                </c:pt>
                <c:pt idx="3">
                  <c:v>Carbonaceous Chondrites</c:v>
                </c:pt>
                <c:pt idx="4">
                  <c:v>Enstatite Chondrites</c:v>
                </c:pt>
                <c:pt idx="5">
                  <c:v>Oridnary Chondrites</c:v>
                </c:pt>
              </c:strCache>
            </c:strRef>
          </c:cat>
          <c:val>
            <c:numRef>
              <c:f>stats!$C$26:$C$31</c:f>
              <c:numCache>
                <c:formatCode>0.00%</c:formatCode>
                <c:ptCount val="6"/>
                <c:pt idx="0">
                  <c:v>0.041</c:v>
                </c:pt>
                <c:pt idx="1">
                  <c:v>0.011</c:v>
                </c:pt>
                <c:pt idx="2">
                  <c:v>0.087</c:v>
                </c:pt>
                <c:pt idx="3">
                  <c:v>0.043</c:v>
                </c:pt>
                <c:pt idx="4">
                  <c:v>0.016</c:v>
                </c:pt>
                <c:pt idx="5">
                  <c:v>0.802</c:v>
                </c:pt>
              </c:numCache>
            </c:numRef>
          </c:val>
        </c:ser>
        <c:dLbls>
          <c:showLegendKey val="0"/>
          <c:showVal val="0"/>
          <c:showCatName val="1"/>
          <c:showSerName val="0"/>
          <c:showPercent val="0"/>
          <c:showBubbleSize val="0"/>
          <c:showLeaderLines val="1"/>
        </c:dLbls>
      </c:pie3DChart>
      <c:spPr>
        <a:noFill/>
        <a:ln w="0">
          <a:noFill/>
        </a:ln>
        <a:effectLst/>
      </c:spPr>
    </c:plotArea>
    <c:plotVisOnly val="1"/>
    <c:dispBlanksAs val="gap"/>
    <c:showDLblsOverMax val="0"/>
  </c:chart>
  <c:spPr>
    <a:noFill/>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drawing1.xml><?xml version="1.0" encoding="utf-8"?>
<c:userShapes xmlns:c="http://schemas.openxmlformats.org/drawingml/2006/chart">
  <cdr:relSizeAnchor xmlns:cdr="http://schemas.openxmlformats.org/drawingml/2006/chartDrawing">
    <cdr:from>
      <cdr:x>0.04489</cdr:x>
      <cdr:y>0.03429</cdr:y>
    </cdr:from>
    <cdr:to>
      <cdr:x>0.57153</cdr:x>
      <cdr:y>0.14309</cdr:y>
    </cdr:to>
    <cdr:sp macro="" textlink="">
      <cdr:nvSpPr>
        <cdr:cNvPr id="3" name="TextBox 2"/>
        <cdr:cNvSpPr txBox="1"/>
      </cdr:nvSpPr>
      <cdr:spPr>
        <a:xfrm xmlns:a="http://schemas.openxmlformats.org/drawingml/2006/main">
          <a:off x="418171" y="261290"/>
          <a:ext cx="4905888" cy="8290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smtClean="0">
              <a:latin typeface="Arial" pitchFamily="34" charset="0"/>
              <a:cs typeface="Arial" pitchFamily="34" charset="0"/>
            </a:rPr>
            <a:t>Meteorite: Fall statistics</a:t>
          </a:r>
        </a:p>
        <a:p xmlns:a="http://schemas.openxmlformats.org/drawingml/2006/main">
          <a:r>
            <a:rPr lang="en-US" sz="1800" dirty="0" smtClean="0">
              <a:latin typeface="Arial" pitchFamily="34" charset="0"/>
              <a:cs typeface="Arial" pitchFamily="34" charset="0"/>
            </a:rPr>
            <a:t>(</a:t>
          </a:r>
          <a:r>
            <a:rPr lang="en-US" sz="1800" dirty="0" err="1" smtClean="0">
              <a:latin typeface="Arial" pitchFamily="34" charset="0"/>
              <a:cs typeface="Arial" pitchFamily="34" charset="0"/>
            </a:rPr>
            <a:t>n</a:t>
          </a:r>
          <a:r>
            <a:rPr lang="en-US" sz="1800" dirty="0" smtClean="0">
              <a:latin typeface="Arial" pitchFamily="34" charset="0"/>
              <a:cs typeface="Arial" pitchFamily="34" charset="0"/>
            </a:rPr>
            <a:t>=1101)	</a:t>
          </a:r>
          <a:r>
            <a:rPr lang="en-US" sz="1800" i="1" dirty="0" smtClean="0">
              <a:latin typeface="Arial" pitchFamily="34" charset="0"/>
              <a:cs typeface="Arial" pitchFamily="34" charset="0"/>
            </a:rPr>
            <a:t>(back to ~980 AD)</a:t>
          </a:r>
          <a:endParaRPr lang="en-US" sz="1800" i="1"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DDBEE4-74A9-FF4F-B86A-4DA6D6AE7FB2}" type="datetimeFigureOut">
              <a:rPr lang="en-US" smtClean="0"/>
              <a:pPr/>
              <a:t>7/23/13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023191-DB06-5848-8389-EB4846028233}" type="slidenum">
              <a:rPr lang="en-US" smtClean="0"/>
              <a:pPr/>
              <a:t>‹#›</a:t>
            </a:fld>
            <a:endParaRPr lang="en-US"/>
          </a:p>
        </p:txBody>
      </p:sp>
    </p:spTree>
    <p:extLst>
      <p:ext uri="{BB962C8B-B14F-4D97-AF65-F5344CB8AC3E}">
        <p14:creationId xmlns:p14="http://schemas.microsoft.com/office/powerpoint/2010/main" val="49644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73AB52-CC81-2B4E-A135-29566F24FC95}" type="datetimeFigureOut">
              <a:rPr lang="en-US" smtClean="0"/>
              <a:pPr/>
              <a:t>7/23/13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651184-382E-C240-BCE4-73D196CE83D5}" type="slidenum">
              <a:rPr lang="en-US" smtClean="0"/>
              <a:pPr/>
              <a:t>‹#›</a:t>
            </a:fld>
            <a:endParaRPr lang="en-US"/>
          </a:p>
        </p:txBody>
      </p:sp>
    </p:spTree>
    <p:extLst>
      <p:ext uri="{BB962C8B-B14F-4D97-AF65-F5344CB8AC3E}">
        <p14:creationId xmlns:p14="http://schemas.microsoft.com/office/powerpoint/2010/main" val="24658892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860D098-F3AD-7849-8541-C87CB81DE161}" type="slidenum">
              <a:rPr lang="en-US">
                <a:solidFill>
                  <a:prstClr val="black"/>
                </a:solidFill>
              </a:rPr>
              <a:pPr/>
              <a:t>1</a:t>
            </a:fld>
            <a:endParaRPr lang="en-US">
              <a:solidFill>
                <a:prstClr val="black"/>
              </a:solidFill>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A2999C3-EBA4-8E48-906E-949FDD172B77}" type="slidenum">
              <a:rPr lang="en-US">
                <a:solidFill>
                  <a:prstClr val="black"/>
                </a:solidFill>
              </a:rPr>
              <a:pPr/>
              <a:t>2</a:t>
            </a:fld>
            <a:endParaRPr lang="en-US">
              <a:solidFill>
                <a:prstClr val="black"/>
              </a:solidFill>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49067FA-0F02-6A41-9E39-FC13883923B3}" type="slidenum">
              <a:rPr lang="en-US">
                <a:solidFill>
                  <a:prstClr val="black"/>
                </a:solidFill>
                <a:latin typeface="Calibri"/>
              </a:rPr>
              <a:pPr/>
              <a:t>4</a:t>
            </a:fld>
            <a:endParaRPr lang="en-US">
              <a:solidFill>
                <a:prstClr val="black"/>
              </a:solidFill>
              <a:latin typeface="Calibri"/>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308211D-EE0D-B34D-BAF9-6E5F8501F9DB}" type="slidenum">
              <a:rPr lang="en-US">
                <a:solidFill>
                  <a:prstClr val="black"/>
                </a:solidFill>
                <a:latin typeface="Calibri"/>
              </a:rPr>
              <a:pPr/>
              <a:t>5</a:t>
            </a:fld>
            <a:endParaRPr lang="en-US">
              <a:solidFill>
                <a:prstClr val="black"/>
              </a:solidFill>
              <a:latin typeface="Calibri"/>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FC15623-69C8-E449-95E0-1F5F7DC7F75E}" type="slidenum">
              <a:rPr lang="en-US">
                <a:solidFill>
                  <a:prstClr val="black"/>
                </a:solidFill>
                <a:latin typeface="Calibri"/>
              </a:rPr>
              <a:pPr/>
              <a:t>6</a:t>
            </a:fld>
            <a:endParaRPr lang="en-US">
              <a:solidFill>
                <a:prstClr val="black"/>
              </a:solidFill>
              <a:latin typeface="Calibri"/>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86E13C3-B6C7-DC4C-A4E4-7A919BCC67C3}" type="slidenum">
              <a:rPr lang="en-US">
                <a:solidFill>
                  <a:prstClr val="black"/>
                </a:solidFill>
                <a:latin typeface="Calibri"/>
              </a:rPr>
              <a:pPr/>
              <a:t>9</a:t>
            </a:fld>
            <a:endParaRPr lang="en-US">
              <a:solidFill>
                <a:prstClr val="black"/>
              </a:solidFill>
              <a:latin typeface="Calibri"/>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A1B157-6575-8149-BED7-6CE2C280C7F2}" type="slidenum">
              <a:rPr lang="en-US">
                <a:solidFill>
                  <a:prstClr val="black"/>
                </a:solidFill>
                <a:latin typeface="Calibri"/>
              </a:rPr>
              <a:pPr/>
              <a:t>10</a:t>
            </a:fld>
            <a:endParaRPr lang="en-US">
              <a:solidFill>
                <a:prstClr val="black"/>
              </a:solidFill>
              <a:latin typeface="Calibri"/>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3F51AC6-234F-0F40-8B12-19BCA4F8BF28}" type="slidenum">
              <a:rPr lang="en-US">
                <a:solidFill>
                  <a:prstClr val="black"/>
                </a:solidFill>
              </a:rPr>
              <a:pPr/>
              <a:t>13</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the decrease of flux from each tile in the refined regional model. The bottom 5 tiles are covered by sedimentary rock and the upper crust is not be able to be refined. Thus, the signals remain the same. The signal from all the 15 tiles and central tile both decrease by about 10% </a:t>
            </a:r>
            <a:endParaRPr lang="en-US" dirty="0"/>
          </a:p>
        </p:txBody>
      </p:sp>
      <p:sp>
        <p:nvSpPr>
          <p:cNvPr id="4" name="Slide Number Placeholder 3"/>
          <p:cNvSpPr>
            <a:spLocks noGrp="1"/>
          </p:cNvSpPr>
          <p:nvPr>
            <p:ph type="sldNum" sz="quarter" idx="10"/>
          </p:nvPr>
        </p:nvSpPr>
        <p:spPr/>
        <p:txBody>
          <a:bodyPr/>
          <a:lstStyle/>
          <a:p>
            <a:fld id="{4918A9AE-BC46-435B-9ED8-5FF95E0861BC}" type="slidenum">
              <a:rPr lang="en-US" smtClean="0"/>
              <a:pPr/>
              <a:t>20</a:t>
            </a:fld>
            <a:endParaRPr lang="en-US"/>
          </a:p>
        </p:txBody>
      </p:sp>
    </p:spTree>
    <p:extLst>
      <p:ext uri="{BB962C8B-B14F-4D97-AF65-F5344CB8AC3E}">
        <p14:creationId xmlns:p14="http://schemas.microsoft.com/office/powerpoint/2010/main" val="3645843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FC87C11-6077-FC49-AA5A-3D9EC40B409F}"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6"/>
          <p:cNvSpPr>
            <a:spLocks noGrp="1" noChangeArrowheads="1"/>
          </p:cNvSpPr>
          <p:nvPr>
            <p:ph type="sldNum" sz="quarter" idx="12"/>
          </p:nvPr>
        </p:nvSpPr>
        <p:spPr/>
        <p:txBody>
          <a:bodyPr/>
          <a:lstStyle>
            <a:lvl1pPr>
              <a:defRPr/>
            </a:lvl1pPr>
          </a:lstStyle>
          <a:p>
            <a:pPr>
              <a:defRPr/>
            </a:pPr>
            <a:fld id="{086A01AD-1268-6F43-94C1-3634C323755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94992382"/>
      </p:ext>
    </p:extLst>
  </p:cSld>
  <p:clrMapOvr>
    <a:masterClrMapping/>
  </p:clrMapOvr>
  <p:transition xmlns:p14="http://schemas.microsoft.com/office/powerpoint/2010/mai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0D65026-2AB2-5F40-A362-4F1FAE9B8ED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45031965"/>
      </p:ext>
    </p:extLst>
  </p:cSld>
  <p:clrMapOvr>
    <a:masterClrMapping/>
  </p:clrMapOvr>
  <p:transition xmlns:p14="http://schemas.microsoft.com/office/powerpoint/2010/mai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E64C6856-51FA-D84C-8F69-D91B6105B0AB}" type="datetime1">
              <a:rPr lang="en-US"/>
              <a:pPr>
                <a:defRPr/>
              </a:pPr>
              <a:t>7/23/13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93A06C40-8E13-A444-9431-2F622D4D73E7}" type="slidenum">
              <a:rPr lang="en-US"/>
              <a:pPr>
                <a:defRPr/>
              </a:pPr>
              <a:t>‹#›</a:t>
            </a:fld>
            <a:endParaRPr lang="en-US"/>
          </a:p>
        </p:txBody>
      </p:sp>
    </p:spTree>
    <p:extLst>
      <p:ext uri="{BB962C8B-B14F-4D97-AF65-F5344CB8AC3E}">
        <p14:creationId xmlns:p14="http://schemas.microsoft.com/office/powerpoint/2010/main" val="43435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4B5BAAF-BB2C-7547-B99C-392F137613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318281"/>
      </p:ext>
    </p:extLst>
  </p:cSld>
  <p:clrMapOvr>
    <a:masterClrMapping/>
  </p:clrMapOvr>
  <p:transition xmlns:p14="http://schemas.microsoft.com/office/powerpoint/2010/mai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71E46-3D87-964A-9934-21453D9225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046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E4F78-58C5-A040-88C4-54188D62A7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793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AC9301-626E-5B41-8B98-C424A4FD5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347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0AB22-CE9B-5341-8ECF-C031D68E5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809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7D2AF4-401F-EA47-AE41-945307E0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916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F7F6B6-8FC1-9C4D-8D68-9D19A97DEB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729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37EA7B8-A5EA-4B44-9BCC-CB228EE846A9}"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16CDD-6B9D-AC45-A71A-6C8D60EFC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27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4F99E7-AB4E-5C46-9387-1036588090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810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3EEFB-5C11-A34D-A733-B27B9FC25B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612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E35417-36D1-AD48-BDED-C45BF5AC7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893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CAADF-482D-624F-96A9-7FC7C11185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718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28360F-7617-4F43-9F87-B5FD377D3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107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E28DFB-D24E-4D40-BB42-9A37612FA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042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EBBC4FB-5051-F74C-904E-5B8DDA379F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563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B9F29B1-CFC2-BF4E-8E9F-47833BDB87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927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FBE557-50AF-5147-94B7-8255D511C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77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20AF1B4-798C-7F4B-BEAF-DC8C93D9ECEB}"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F660F3-906B-3B47-8962-1E2627B25480}"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0D65026-2AB2-5F40-A362-4F1FAE9B8EDE}" type="slidenum">
              <a:rPr lang="en-US">
                <a:solidFill>
                  <a:srgbClr val="000000"/>
                </a:solidFill>
              </a:rPr>
              <a:pPr>
                <a:defRPr/>
              </a:pPr>
              <a:t>‹#›</a:t>
            </a:fld>
            <a:endParaRPr lang="en-US">
              <a:solidFill>
                <a:srgbClr val="000000"/>
              </a:solidFill>
            </a:endParaRPr>
          </a:p>
        </p:txBody>
      </p:sp>
    </p:spTree>
  </p:cSld>
  <p:clrMapOvr>
    <a:masterClrMapping/>
  </p:clrMapOvr>
  <p:transition xmlns:p14="http://schemas.microsoft.com/office/powerpoint/2010/mai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4FC87C11-6077-FC49-AA5A-3D9EC40B409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20316671"/>
      </p:ext>
    </p:extLst>
  </p:cSld>
  <p:clrMapOvr>
    <a:masterClrMapping/>
  </p:clrMapOvr>
  <p:transition xmlns:p14="http://schemas.microsoft.com/office/powerpoint/2010/mai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437EA7B8-A5EA-4B44-9BCC-CB228EE846A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72875580"/>
      </p:ext>
    </p:extLst>
  </p:cSld>
  <p:clrMapOvr>
    <a:masterClrMapping/>
  </p:clrMapOvr>
  <p:transition xmlns:p14="http://schemas.microsoft.com/office/powerpoint/2010/mai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C20AF1B4-798C-7F4B-BEAF-DC8C93D9ECE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9942470"/>
      </p:ext>
    </p:extLst>
  </p:cSld>
  <p:clrMapOvr>
    <a:masterClrMapping/>
  </p:clrMapOvr>
  <p:transition xmlns:p14="http://schemas.microsoft.com/office/powerpoint/2010/mai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CFF660F3-906B-3B47-8962-1E2627B254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81635097"/>
      </p:ext>
    </p:extLst>
  </p:cSld>
  <p:clrMapOvr>
    <a:masterClrMapping/>
  </p:clrMapOvr>
  <p:transition xmlns:p14="http://schemas.microsoft.com/office/powerpoint/2010/main"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0105AC11-9C61-CE46-B7FD-44D6A4A8B3E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3" r:id="rId2"/>
    <p:sldLayoutId id="2147483675" r:id="rId3"/>
    <p:sldLayoutId id="2147483676" r:id="rId4"/>
    <p:sldLayoutId id="2147483704" r:id="rId5"/>
  </p:sldLayoutIdLst>
  <p:transition xmlns:p14="http://schemas.microsoft.com/office/powerpoint/2010/mai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0105AC11-9C61-CE46-B7FD-44D6A4A8B3ED}" type="slidenum">
              <a:rPr lang="en-US">
                <a:solidFill>
                  <a:srgbClr val="000000"/>
                </a:solidFill>
                <a:latin typeface="Arial"/>
                <a:ea typeface="ＭＳ Ｐゴシック"/>
                <a:cs typeface="ＭＳ Ｐゴシック"/>
              </a:rPr>
              <a:pPr defTabSz="914400" eaLnBrk="0" fontAlgn="base" hangingPunct="0">
                <a:spcBef>
                  <a:spcPct val="0"/>
                </a:spcBef>
                <a:spcAft>
                  <a:spcPct val="0"/>
                </a:spcAft>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79576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transition xmlns:p14="http://schemas.microsoft.com/office/powerpoint/2010/mai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A992AD2B-C27B-AF49-AA4D-D268B1196FF6}" type="datetime1">
              <a:rPr lang="en-US"/>
              <a:pPr defTabSz="914400">
                <a:defRPr/>
              </a:pPr>
              <a:t>7/23/13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0324B282-615D-3142-BD38-C1A584EF6701}" type="slidenum">
              <a:rPr lang="en-US"/>
              <a:pPr defTabSz="914400">
                <a:defRPr/>
              </a:pPr>
              <a:t>‹#›</a:t>
            </a:fld>
            <a:endParaRPr lang="en-US"/>
          </a:p>
        </p:txBody>
      </p:sp>
    </p:spTree>
    <p:extLst>
      <p:ext uri="{BB962C8B-B14F-4D97-AF65-F5344CB8AC3E}">
        <p14:creationId xmlns:p14="http://schemas.microsoft.com/office/powerpoint/2010/main" val="3294622795"/>
      </p:ext>
    </p:extLst>
  </p:cSld>
  <p:clrMap bg1="lt1" tx1="dk1" bg2="lt2" tx2="dk2" accent1="accent1" accent2="accent2" accent3="accent3" accent4="accent4" accent5="accent5" accent6="accent6" hlink="hlink" folHlink="folHlink"/>
  <p:sldLayoutIdLst>
    <p:sldLayoutId id="2147483786" r:id="rId1"/>
    <p:sldLayoutId id="2147483787"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21E5AF5D-4EDA-CC4B-A466-22DD56FFC0F3}"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05376644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hyperlink" Target="http://arxiv.org/abs/1301.0365" TargetMode="External"/><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 Id="rId3" Type="http://schemas.openxmlformats.org/officeDocument/2006/relationships/hyperlink" Target="http://arxiv.org/abs/1301.036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srcRect/>
          <a:stretch>
            <a:fillRect/>
          </a:stretch>
        </p:blipFill>
        <p:spPr bwMode="auto">
          <a:xfrm>
            <a:off x="4848769" y="2245657"/>
            <a:ext cx="4886869" cy="4586943"/>
          </a:xfrm>
          <a:prstGeom prst="rect">
            <a:avLst/>
          </a:prstGeom>
          <a:noFill/>
          <a:ln w="9525">
            <a:noFill/>
            <a:miter lim="800000"/>
            <a:headEnd/>
            <a:tailEnd/>
          </a:ln>
        </p:spPr>
      </p:pic>
      <p:pic>
        <p:nvPicPr>
          <p:cNvPr id="25602" name="Picture 9" descr="nsf4c"/>
          <p:cNvPicPr>
            <a:picLocks noChangeAspect="1" noChangeArrowheads="1"/>
          </p:cNvPicPr>
          <p:nvPr/>
        </p:nvPicPr>
        <p:blipFill>
          <a:blip r:embed="rId4"/>
          <a:srcRect/>
          <a:stretch>
            <a:fillRect/>
          </a:stretch>
        </p:blipFill>
        <p:spPr bwMode="auto">
          <a:xfrm>
            <a:off x="37719" y="5827180"/>
            <a:ext cx="994140" cy="994140"/>
          </a:xfrm>
          <a:prstGeom prst="rect">
            <a:avLst/>
          </a:prstGeom>
          <a:noFill/>
          <a:ln w="9525">
            <a:noFill/>
            <a:miter lim="800000"/>
            <a:headEnd/>
            <a:tailEnd/>
          </a:ln>
        </p:spPr>
      </p:pic>
      <p:sp>
        <p:nvSpPr>
          <p:cNvPr id="25604" name="Rectangle 3"/>
          <p:cNvSpPr>
            <a:spLocks noChangeArrowheads="1"/>
          </p:cNvSpPr>
          <p:nvPr/>
        </p:nvSpPr>
        <p:spPr bwMode="auto">
          <a:xfrm>
            <a:off x="-43786" y="190500"/>
            <a:ext cx="9319162"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rPr>
              <a:t>Geoneutrinos: Earth composition, heat production and deep structures</a:t>
            </a:r>
          </a:p>
        </p:txBody>
      </p:sp>
      <p:pic>
        <p:nvPicPr>
          <p:cNvPr id="25605" name="Picture 4" descr="informal"/>
          <p:cNvPicPr>
            <a:picLocks noChangeAspect="1" noChangeArrowheads="1"/>
          </p:cNvPicPr>
          <p:nvPr/>
        </p:nvPicPr>
        <p:blipFill>
          <a:blip r:embed="rId5"/>
          <a:srcRect/>
          <a:stretch>
            <a:fillRect/>
          </a:stretch>
        </p:blipFill>
        <p:spPr bwMode="auto">
          <a:xfrm>
            <a:off x="1109124" y="5840410"/>
            <a:ext cx="990600" cy="977900"/>
          </a:xfrm>
          <a:prstGeom prst="rect">
            <a:avLst/>
          </a:prstGeom>
          <a:noFill/>
          <a:ln w="9525">
            <a:noFill/>
            <a:miter lim="800000"/>
            <a:headEnd/>
            <a:tailEnd/>
          </a:ln>
        </p:spPr>
      </p:pic>
      <p:pic>
        <p:nvPicPr>
          <p:cNvPr id="10" name="Picture 9" descr="hpu_logo.jpg"/>
          <p:cNvPicPr>
            <a:picLocks noChangeAspect="1"/>
          </p:cNvPicPr>
          <p:nvPr/>
        </p:nvPicPr>
        <p:blipFill>
          <a:blip r:embed="rId6"/>
          <a:stretch>
            <a:fillRect/>
          </a:stretch>
        </p:blipFill>
        <p:spPr>
          <a:xfrm>
            <a:off x="2991043" y="6040614"/>
            <a:ext cx="817385" cy="817385"/>
          </a:xfrm>
          <a:prstGeom prst="rect">
            <a:avLst/>
          </a:prstGeom>
        </p:spPr>
      </p:pic>
      <p:pic>
        <p:nvPicPr>
          <p:cNvPr id="11" name="Picture 10" descr="image.jpeg"/>
          <p:cNvPicPr>
            <a:picLocks noChangeAspect="1"/>
          </p:cNvPicPr>
          <p:nvPr/>
        </p:nvPicPr>
        <p:blipFill>
          <a:blip r:embed="rId7"/>
          <a:stretch>
            <a:fillRect/>
          </a:stretch>
        </p:blipFill>
        <p:spPr>
          <a:xfrm>
            <a:off x="4561583" y="5864254"/>
            <a:ext cx="739380" cy="1035847"/>
          </a:xfrm>
          <a:prstGeom prst="rect">
            <a:avLst/>
          </a:prstGeom>
        </p:spPr>
      </p:pic>
      <p:sp>
        <p:nvSpPr>
          <p:cNvPr id="25610" name="TextBox 12"/>
          <p:cNvSpPr txBox="1">
            <a:spLocks noChangeArrowheads="1"/>
          </p:cNvSpPr>
          <p:nvPr/>
        </p:nvSpPr>
        <p:spPr bwMode="auto">
          <a:xfrm>
            <a:off x="140967" y="1737604"/>
            <a:ext cx="7742114" cy="3477875"/>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2000" u="sng" dirty="0" smtClean="0">
                <a:solidFill>
                  <a:srgbClr val="000000"/>
                </a:solidFill>
              </a:rPr>
              <a:t>Bill McDonough</a:t>
            </a:r>
            <a:r>
              <a:rPr lang="en-US" sz="2000" dirty="0" smtClean="0">
                <a:solidFill>
                  <a:srgbClr val="000000"/>
                </a:solidFill>
              </a:rPr>
              <a:t>, *</a:t>
            </a:r>
            <a:r>
              <a:rPr lang="en-US" sz="2000" u="sng" dirty="0" smtClean="0">
                <a:solidFill>
                  <a:srgbClr val="000000"/>
                </a:solidFill>
              </a:rPr>
              <a:t>Yu Huang </a:t>
            </a:r>
            <a:r>
              <a:rPr lang="en-US" sz="2000" baseline="30000" dirty="0" smtClean="0">
                <a:solidFill>
                  <a:srgbClr val="000000"/>
                </a:solidFill>
              </a:rPr>
              <a:t>+</a:t>
            </a:r>
            <a:r>
              <a:rPr lang="en-US" sz="2000" u="sng" dirty="0" err="1" smtClean="0">
                <a:solidFill>
                  <a:srgbClr val="000000"/>
                </a:solidFill>
              </a:rPr>
              <a:t>Ondřej</a:t>
            </a:r>
            <a:r>
              <a:rPr lang="en-US" sz="2000" u="sng" dirty="0" smtClean="0">
                <a:solidFill>
                  <a:srgbClr val="000000"/>
                </a:solidFill>
              </a:rPr>
              <a:t> </a:t>
            </a:r>
            <a:r>
              <a:rPr lang="en-US" sz="2000" u="sng" dirty="0" err="1" smtClean="0">
                <a:solidFill>
                  <a:srgbClr val="000000"/>
                </a:solidFill>
              </a:rPr>
              <a:t>Šrámek</a:t>
            </a:r>
            <a:r>
              <a:rPr lang="en-US" sz="2000" dirty="0" smtClean="0">
                <a:solidFill>
                  <a:srgbClr val="000000"/>
                </a:solidFill>
              </a:rPr>
              <a:t> and </a:t>
            </a:r>
            <a:r>
              <a:rPr lang="en-US" sz="2000" u="sng" dirty="0" smtClean="0">
                <a:solidFill>
                  <a:srgbClr val="000000"/>
                </a:solidFill>
              </a:rPr>
              <a:t>Roberta Rudnick</a:t>
            </a:r>
          </a:p>
          <a:p>
            <a:pPr defTabSz="914400" eaLnBrk="0" fontAlgn="base" hangingPunct="0">
              <a:spcBef>
                <a:spcPct val="0"/>
              </a:spcBef>
              <a:spcAft>
                <a:spcPct val="0"/>
              </a:spcAft>
            </a:pPr>
            <a:r>
              <a:rPr lang="en-US" sz="2000" i="1" dirty="0" smtClean="0">
                <a:solidFill>
                  <a:srgbClr val="000000"/>
                </a:solidFill>
              </a:rPr>
              <a:t>Geology, U Maryland</a:t>
            </a:r>
          </a:p>
          <a:p>
            <a:pPr defTabSz="914400" eaLnBrk="0" fontAlgn="base" hangingPunct="0">
              <a:spcBef>
                <a:spcPct val="0"/>
              </a:spcBef>
              <a:spcAft>
                <a:spcPct val="0"/>
              </a:spcAft>
            </a:pPr>
            <a:endParaRPr lang="en-US" sz="2000" dirty="0" smtClean="0">
              <a:solidFill>
                <a:srgbClr val="000000"/>
              </a:solidFill>
            </a:endParaRPr>
          </a:p>
          <a:p>
            <a:pPr defTabSz="914400" eaLnBrk="0" fontAlgn="base" hangingPunct="0">
              <a:spcBef>
                <a:spcPct val="0"/>
              </a:spcBef>
              <a:spcAft>
                <a:spcPct val="0"/>
              </a:spcAft>
            </a:pPr>
            <a:r>
              <a:rPr lang="en-US" sz="2000" u="sng" dirty="0" smtClean="0">
                <a:solidFill>
                  <a:srgbClr val="000000"/>
                </a:solidFill>
              </a:rPr>
              <a:t>Steve Dye</a:t>
            </a:r>
            <a:r>
              <a:rPr lang="en-US" sz="2000" dirty="0" smtClean="0">
                <a:solidFill>
                  <a:srgbClr val="000000"/>
                </a:solidFill>
              </a:rPr>
              <a:t>, </a:t>
            </a:r>
            <a:r>
              <a:rPr lang="en-US" sz="2000" i="1" dirty="0" smtClean="0">
                <a:solidFill>
                  <a:srgbClr val="000000"/>
                </a:solidFill>
              </a:rPr>
              <a:t>Natural Science,</a:t>
            </a:r>
          </a:p>
          <a:p>
            <a:pPr defTabSz="914400" eaLnBrk="0" fontAlgn="base" hangingPunct="0">
              <a:spcBef>
                <a:spcPct val="0"/>
              </a:spcBef>
              <a:spcAft>
                <a:spcPct val="0"/>
              </a:spcAft>
            </a:pPr>
            <a:r>
              <a:rPr lang="en-US" sz="2000" i="1" dirty="0" smtClean="0">
                <a:solidFill>
                  <a:srgbClr val="000000"/>
                </a:solidFill>
              </a:rPr>
              <a:t>Hawaii Pacific U and Physics, U Hawaii</a:t>
            </a:r>
          </a:p>
          <a:p>
            <a:pPr defTabSz="914400" eaLnBrk="0" fontAlgn="base" hangingPunct="0">
              <a:spcBef>
                <a:spcPct val="0"/>
              </a:spcBef>
              <a:spcAft>
                <a:spcPct val="0"/>
              </a:spcAft>
            </a:pPr>
            <a:endParaRPr lang="en-US" sz="2000" dirty="0" smtClean="0">
              <a:solidFill>
                <a:srgbClr val="000000"/>
              </a:solidFill>
            </a:endParaRPr>
          </a:p>
          <a:p>
            <a:pPr defTabSz="914400" eaLnBrk="0" fontAlgn="base" hangingPunct="0">
              <a:spcBef>
                <a:spcPct val="0"/>
              </a:spcBef>
              <a:spcAft>
                <a:spcPct val="0"/>
              </a:spcAft>
            </a:pPr>
            <a:r>
              <a:rPr lang="en-US" sz="2000" u="sng" dirty="0" err="1" smtClean="0">
                <a:solidFill>
                  <a:srgbClr val="000000"/>
                </a:solidFill>
              </a:rPr>
              <a:t>Shijie</a:t>
            </a:r>
            <a:r>
              <a:rPr lang="en-US" sz="2000" u="sng" dirty="0" smtClean="0">
                <a:solidFill>
                  <a:srgbClr val="000000"/>
                </a:solidFill>
              </a:rPr>
              <a:t> </a:t>
            </a:r>
            <a:r>
              <a:rPr lang="en-US" sz="2000" u="sng" dirty="0" err="1" smtClean="0">
                <a:solidFill>
                  <a:srgbClr val="000000"/>
                </a:solidFill>
              </a:rPr>
              <a:t>Zhong</a:t>
            </a:r>
            <a:r>
              <a:rPr lang="en-US" sz="2000" dirty="0" smtClean="0">
                <a:solidFill>
                  <a:srgbClr val="000000"/>
                </a:solidFill>
              </a:rPr>
              <a:t>, </a:t>
            </a:r>
            <a:r>
              <a:rPr lang="en-US" sz="2000" i="1" dirty="0" smtClean="0">
                <a:solidFill>
                  <a:srgbClr val="000000"/>
                </a:solidFill>
              </a:rPr>
              <a:t>Physics, U Colorado</a:t>
            </a:r>
          </a:p>
          <a:p>
            <a:pPr defTabSz="914400" eaLnBrk="0" fontAlgn="base" hangingPunct="0">
              <a:spcBef>
                <a:spcPct val="0"/>
              </a:spcBef>
              <a:spcAft>
                <a:spcPct val="0"/>
              </a:spcAft>
            </a:pPr>
            <a:endParaRPr lang="en-US" sz="2000" dirty="0" smtClean="0">
              <a:solidFill>
                <a:srgbClr val="000000"/>
              </a:solidFill>
            </a:endParaRPr>
          </a:p>
          <a:p>
            <a:pPr defTabSz="914400" eaLnBrk="0" fontAlgn="base" hangingPunct="0">
              <a:spcBef>
                <a:spcPct val="0"/>
              </a:spcBef>
              <a:spcAft>
                <a:spcPct val="0"/>
              </a:spcAft>
            </a:pPr>
            <a:r>
              <a:rPr lang="en-US" sz="2000" u="sng" dirty="0" smtClean="0">
                <a:solidFill>
                  <a:srgbClr val="000000"/>
                </a:solidFill>
              </a:rPr>
              <a:t>Fabio </a:t>
            </a:r>
            <a:r>
              <a:rPr lang="en-US" sz="2000" u="sng" dirty="0" err="1" smtClean="0">
                <a:solidFill>
                  <a:srgbClr val="000000"/>
                </a:solidFill>
              </a:rPr>
              <a:t>Mantovani</a:t>
            </a:r>
            <a:r>
              <a:rPr lang="en-US" sz="2000" dirty="0" smtClean="0">
                <a:solidFill>
                  <a:srgbClr val="000000"/>
                </a:solidFill>
              </a:rPr>
              <a:t>, </a:t>
            </a:r>
            <a:r>
              <a:rPr lang="en-US" sz="2000" i="1" dirty="0" smtClean="0">
                <a:solidFill>
                  <a:srgbClr val="000000"/>
                </a:solidFill>
              </a:rPr>
              <a:t>Physics, U Ferrara, Italy</a:t>
            </a:r>
            <a:r>
              <a:rPr lang="en-US" sz="2000" dirty="0" smtClean="0">
                <a:solidFill>
                  <a:srgbClr val="000000"/>
                </a:solidFill>
              </a:rPr>
              <a:t> </a:t>
            </a:r>
          </a:p>
          <a:p>
            <a:pPr defTabSz="914400" eaLnBrk="0" fontAlgn="base" hangingPunct="0">
              <a:spcBef>
                <a:spcPct val="0"/>
              </a:spcBef>
              <a:spcAft>
                <a:spcPct val="0"/>
              </a:spcAft>
            </a:pPr>
            <a:endParaRPr lang="en-US" sz="2000" dirty="0">
              <a:solidFill>
                <a:srgbClr val="000000"/>
              </a:solidFill>
            </a:endParaRPr>
          </a:p>
          <a:p>
            <a:pPr defTabSz="914400" eaLnBrk="0" fontAlgn="base" hangingPunct="0">
              <a:spcBef>
                <a:spcPct val="0"/>
              </a:spcBef>
              <a:spcAft>
                <a:spcPct val="0"/>
              </a:spcAft>
            </a:pPr>
            <a:r>
              <a:rPr lang="en-US" sz="2000" u="sng" dirty="0" smtClean="0">
                <a:solidFill>
                  <a:srgbClr val="000000"/>
                </a:solidFill>
              </a:rPr>
              <a:t>John Learned</a:t>
            </a:r>
            <a:r>
              <a:rPr lang="en-US" sz="2000" dirty="0" smtClean="0">
                <a:solidFill>
                  <a:srgbClr val="000000"/>
                </a:solidFill>
              </a:rPr>
              <a:t>, </a:t>
            </a:r>
            <a:r>
              <a:rPr lang="en-US" sz="2000" i="1" dirty="0">
                <a:solidFill>
                  <a:srgbClr val="000000"/>
                </a:solidFill>
              </a:rPr>
              <a:t>Physics, U </a:t>
            </a:r>
            <a:r>
              <a:rPr lang="en-US" sz="2000" i="1" dirty="0" smtClean="0">
                <a:solidFill>
                  <a:srgbClr val="000000"/>
                </a:solidFill>
              </a:rPr>
              <a:t>Hawaii</a:t>
            </a:r>
            <a:endParaRPr lang="en-US" sz="2000" dirty="0" smtClean="0">
              <a:solidFill>
                <a:srgbClr val="000000"/>
              </a:solidFill>
            </a:endParaRPr>
          </a:p>
        </p:txBody>
      </p:sp>
      <p:sp>
        <p:nvSpPr>
          <p:cNvPr id="12" name="TextBox 11"/>
          <p:cNvSpPr txBox="1"/>
          <p:nvPr/>
        </p:nvSpPr>
        <p:spPr>
          <a:xfrm>
            <a:off x="122575" y="5304979"/>
            <a:ext cx="1618263" cy="523220"/>
          </a:xfrm>
          <a:prstGeom prst="rect">
            <a:avLst/>
          </a:prstGeom>
          <a:noFill/>
        </p:spPr>
        <p:txBody>
          <a:bodyPr wrap="none" rtlCol="0">
            <a:spAutoFit/>
          </a:bodyPr>
          <a:lstStyle/>
          <a:p>
            <a:r>
              <a:rPr lang="en-US" sz="1400" i="1" baseline="30000" dirty="0" smtClean="0">
                <a:solidFill>
                  <a:srgbClr val="000000"/>
                </a:solidFill>
              </a:rPr>
              <a:t>*</a:t>
            </a:r>
            <a:r>
              <a:rPr lang="en-US" sz="1400" i="1" dirty="0" smtClean="0"/>
              <a:t>graduate student</a:t>
            </a:r>
          </a:p>
          <a:p>
            <a:r>
              <a:rPr lang="en-US" sz="1400" i="1" baseline="30000" dirty="0" smtClean="0">
                <a:solidFill>
                  <a:srgbClr val="000000"/>
                </a:solidFill>
              </a:rPr>
              <a:t>+</a:t>
            </a:r>
            <a:r>
              <a:rPr lang="en-US" sz="1400" i="1" dirty="0" smtClean="0"/>
              <a:t>post-doc</a:t>
            </a:r>
            <a:endParaRPr lang="en-US" sz="1400" i="1" dirty="0"/>
          </a:p>
        </p:txBody>
      </p:sp>
      <p:cxnSp>
        <p:nvCxnSpPr>
          <p:cNvPr id="18" name="Straight Connector 17"/>
          <p:cNvCxnSpPr/>
          <p:nvPr/>
        </p:nvCxnSpPr>
        <p:spPr bwMode="auto">
          <a:xfrm>
            <a:off x="224175" y="5330379"/>
            <a:ext cx="1439525"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 name="Picture 1"/>
          <p:cNvPicPr>
            <a:picLocks noChangeAspect="1"/>
          </p:cNvPicPr>
          <p:nvPr/>
        </p:nvPicPr>
        <p:blipFill>
          <a:blip r:embed="rId8"/>
          <a:stretch>
            <a:fillRect/>
          </a:stretch>
        </p:blipFill>
        <p:spPr>
          <a:xfrm>
            <a:off x="2283216" y="5663995"/>
            <a:ext cx="753238" cy="753238"/>
          </a:xfrm>
          <a:prstGeom prst="rect">
            <a:avLst/>
          </a:prstGeom>
        </p:spPr>
      </p:pic>
      <p:pic>
        <p:nvPicPr>
          <p:cNvPr id="9" name="Picture 8" descr="Colorado.gif"/>
          <p:cNvPicPr>
            <a:picLocks noChangeAspect="1"/>
          </p:cNvPicPr>
          <p:nvPr/>
        </p:nvPicPr>
        <p:blipFill>
          <a:blip r:embed="rId9"/>
          <a:stretch>
            <a:fillRect/>
          </a:stretch>
        </p:blipFill>
        <p:spPr>
          <a:xfrm>
            <a:off x="3757817" y="5655835"/>
            <a:ext cx="797498" cy="789563"/>
          </a:xfrm>
          <a:prstGeom prst="rect">
            <a:avLst/>
          </a:prstGeom>
        </p:spPr>
      </p:pic>
    </p:spTree>
    <p:extLst>
      <p:ext uri="{BB962C8B-B14F-4D97-AF65-F5344CB8AC3E}">
        <p14:creationId xmlns:p14="http://schemas.microsoft.com/office/powerpoint/2010/main" val="321252975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apping_Earth_engine copy"/>
          <p:cNvPicPr>
            <a:picLocks noChangeAspect="1" noChangeArrowheads="1"/>
          </p:cNvPicPr>
          <p:nvPr/>
        </p:nvPicPr>
        <p:blipFill>
          <a:blip r:embed="rId3"/>
          <a:srcRect/>
          <a:stretch>
            <a:fillRect/>
          </a:stretch>
        </p:blipFill>
        <p:spPr bwMode="auto">
          <a:xfrm>
            <a:off x="0" y="1905000"/>
            <a:ext cx="4926013" cy="5029200"/>
          </a:xfrm>
          <a:prstGeom prst="rect">
            <a:avLst/>
          </a:prstGeom>
          <a:noFill/>
          <a:ln w="9525">
            <a:noFill/>
            <a:miter lim="800000"/>
            <a:headEnd/>
            <a:tailEnd/>
          </a:ln>
        </p:spPr>
      </p:pic>
      <p:sp>
        <p:nvSpPr>
          <p:cNvPr id="31747" name="Text Box 3"/>
          <p:cNvSpPr txBox="1">
            <a:spLocks noChangeArrowheads="1"/>
          </p:cNvSpPr>
          <p:nvPr/>
        </p:nvSpPr>
        <p:spPr bwMode="auto">
          <a:xfrm>
            <a:off x="381000" y="152400"/>
            <a:ext cx="4002088" cy="762000"/>
          </a:xfrm>
          <a:prstGeom prst="rect">
            <a:avLst/>
          </a:prstGeom>
          <a:solidFill>
            <a:srgbClr val="CCFFFF"/>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4400" b="1">
                <a:solidFill>
                  <a:srgbClr val="000000"/>
                </a:solidFill>
                <a:latin typeface="Arial"/>
                <a:ea typeface="ＭＳ Ｐゴシック"/>
                <a:cs typeface="ＭＳ Ｐゴシック"/>
              </a:rPr>
              <a:t>U in the Earth:</a:t>
            </a:r>
          </a:p>
        </p:txBody>
      </p:sp>
      <p:sp>
        <p:nvSpPr>
          <p:cNvPr id="31748" name="Text Box 4"/>
          <p:cNvSpPr txBox="1">
            <a:spLocks noChangeArrowheads="1"/>
          </p:cNvSpPr>
          <p:nvPr/>
        </p:nvSpPr>
        <p:spPr bwMode="auto">
          <a:xfrm>
            <a:off x="5054600" y="152400"/>
            <a:ext cx="4096079" cy="590931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800" b="1" dirty="0">
                <a:solidFill>
                  <a:srgbClr val="000000"/>
                </a:solidFill>
                <a:latin typeface="Arial"/>
                <a:ea typeface="ＭＳ Ｐゴシック"/>
                <a:cs typeface="ＭＳ Ｐゴシック"/>
              </a:rPr>
              <a:t>~13 </a:t>
            </a:r>
            <a:r>
              <a:rPr lang="en-US" sz="2800" b="1" dirty="0" err="1">
                <a:solidFill>
                  <a:srgbClr val="000000"/>
                </a:solidFill>
                <a:latin typeface="Arial"/>
                <a:ea typeface="ＭＳ Ｐゴシック"/>
                <a:cs typeface="ＭＳ Ｐゴシック"/>
              </a:rPr>
              <a:t>ng/g</a:t>
            </a:r>
            <a:r>
              <a:rPr lang="en-US" sz="2800" b="1" dirty="0">
                <a:solidFill>
                  <a:srgbClr val="000000"/>
                </a:solidFill>
                <a:latin typeface="Arial"/>
                <a:ea typeface="ＭＳ Ｐゴシック"/>
                <a:cs typeface="ＭＳ Ｐゴシック"/>
              </a:rPr>
              <a:t> U in the Earth</a:t>
            </a:r>
          </a:p>
          <a:p>
            <a:pPr defTabSz="914400" fontAlgn="base">
              <a:spcBef>
                <a:spcPct val="0"/>
              </a:spcBef>
              <a:spcAft>
                <a:spcPct val="0"/>
              </a:spcAft>
            </a:pPr>
            <a:endParaRPr lang="en-US" sz="2800" b="1" dirty="0">
              <a:solidFill>
                <a:srgbClr val="000000"/>
              </a:solidFill>
              <a:latin typeface="Arial"/>
              <a:ea typeface="ＭＳ Ｐゴシック"/>
              <a:cs typeface="ＭＳ Ｐゴシック"/>
            </a:endParaRPr>
          </a:p>
          <a:p>
            <a:pPr defTabSz="914400" fontAlgn="base">
              <a:spcBef>
                <a:spcPct val="0"/>
              </a:spcBef>
              <a:spcAft>
                <a:spcPct val="0"/>
              </a:spcAft>
            </a:pPr>
            <a:r>
              <a:rPr lang="en-US" sz="2800" b="1" dirty="0">
                <a:solidFill>
                  <a:srgbClr val="000000"/>
                </a:solidFill>
                <a:latin typeface="Arial"/>
                <a:ea typeface="ＭＳ Ｐゴシック"/>
                <a:cs typeface="ＭＳ Ｐゴシック"/>
              </a:rPr>
              <a:t>Metallic sphere (core)</a:t>
            </a:r>
          </a:p>
          <a:p>
            <a:pPr defTabSz="914400" fontAlgn="base">
              <a:spcBef>
                <a:spcPct val="0"/>
              </a:spcBef>
              <a:spcAft>
                <a:spcPct val="0"/>
              </a:spcAft>
            </a:pPr>
            <a:r>
              <a:rPr lang="en-US" sz="2800" b="1" dirty="0">
                <a:solidFill>
                  <a:srgbClr val="000000"/>
                </a:solidFill>
                <a:latin typeface="Arial"/>
                <a:ea typeface="ＭＳ Ｐゴシック"/>
                <a:cs typeface="ＭＳ Ｐゴシック"/>
              </a:rPr>
              <a:t>      &lt;&lt;&lt;1 </a:t>
            </a:r>
            <a:r>
              <a:rPr lang="en-US" sz="2800" b="1" dirty="0" err="1">
                <a:solidFill>
                  <a:srgbClr val="000000"/>
                </a:solidFill>
                <a:latin typeface="Arial"/>
                <a:ea typeface="ＭＳ Ｐゴシック"/>
                <a:cs typeface="ＭＳ Ｐゴシック"/>
              </a:rPr>
              <a:t>ng/g</a:t>
            </a:r>
            <a:r>
              <a:rPr lang="en-US" sz="2800" b="1" dirty="0">
                <a:solidFill>
                  <a:srgbClr val="000000"/>
                </a:solidFill>
                <a:latin typeface="Arial"/>
                <a:ea typeface="ＭＳ Ｐゴシック"/>
                <a:cs typeface="ＭＳ Ｐゴシック"/>
              </a:rPr>
              <a:t> U</a:t>
            </a:r>
            <a:r>
              <a:rPr lang="en-US" sz="2800" dirty="0">
                <a:solidFill>
                  <a:srgbClr val="000000"/>
                </a:solidFill>
                <a:latin typeface="Arial"/>
                <a:ea typeface="ＭＳ Ｐゴシック"/>
                <a:cs typeface="ＭＳ Ｐゴシック"/>
              </a:rPr>
              <a:t> </a:t>
            </a:r>
          </a:p>
          <a:p>
            <a:pPr defTabSz="914400" fontAlgn="base">
              <a:spcBef>
                <a:spcPct val="0"/>
              </a:spcBef>
              <a:spcAft>
                <a:spcPct val="0"/>
              </a:spcAft>
            </a:pPr>
            <a:endParaRPr lang="en-US" sz="1200" b="1" dirty="0">
              <a:solidFill>
                <a:srgbClr val="000000"/>
              </a:solidFill>
              <a:latin typeface="Arial"/>
              <a:ea typeface="ＭＳ Ｐゴシック"/>
              <a:cs typeface="ＭＳ Ｐゴシック"/>
            </a:endParaRPr>
          </a:p>
          <a:p>
            <a:pPr defTabSz="914400" fontAlgn="base">
              <a:spcBef>
                <a:spcPct val="0"/>
              </a:spcBef>
              <a:spcAft>
                <a:spcPct val="0"/>
              </a:spcAft>
            </a:pPr>
            <a:r>
              <a:rPr lang="en-US" sz="2800" b="1" dirty="0">
                <a:solidFill>
                  <a:srgbClr val="000000"/>
                </a:solidFill>
                <a:latin typeface="Arial"/>
                <a:ea typeface="ＭＳ Ｐゴシック"/>
                <a:cs typeface="ＭＳ Ｐゴシック"/>
              </a:rPr>
              <a:t>Silicate sphere</a:t>
            </a:r>
          </a:p>
          <a:p>
            <a:pPr defTabSz="914400" fontAlgn="base">
              <a:spcBef>
                <a:spcPct val="0"/>
              </a:spcBef>
              <a:spcAft>
                <a:spcPct val="0"/>
              </a:spcAft>
            </a:pPr>
            <a:r>
              <a:rPr lang="en-US" sz="2800" b="1" dirty="0">
                <a:solidFill>
                  <a:srgbClr val="000000"/>
                </a:solidFill>
                <a:latin typeface="Arial"/>
                <a:ea typeface="ＭＳ Ｐゴシック"/>
                <a:cs typeface="ＭＳ Ｐゴシック"/>
              </a:rPr>
              <a:t>	 20* </a:t>
            </a:r>
            <a:r>
              <a:rPr lang="en-US" sz="2800" b="1" dirty="0" err="1">
                <a:solidFill>
                  <a:srgbClr val="000000"/>
                </a:solidFill>
                <a:latin typeface="Arial"/>
                <a:ea typeface="ＭＳ Ｐゴシック"/>
                <a:cs typeface="ＭＳ Ｐゴシック"/>
              </a:rPr>
              <a:t>ng/g</a:t>
            </a:r>
            <a:r>
              <a:rPr lang="en-US" sz="2800" b="1" dirty="0">
                <a:solidFill>
                  <a:srgbClr val="000000"/>
                </a:solidFill>
                <a:latin typeface="Arial"/>
                <a:ea typeface="ＭＳ Ｐゴシック"/>
                <a:cs typeface="ＭＳ Ｐゴシック"/>
              </a:rPr>
              <a:t> U</a:t>
            </a:r>
            <a:r>
              <a:rPr lang="en-US" sz="2800" dirty="0">
                <a:solidFill>
                  <a:srgbClr val="000000"/>
                </a:solidFill>
                <a:latin typeface="Arial"/>
                <a:ea typeface="ＭＳ Ｐゴシック"/>
                <a:cs typeface="ＭＳ Ｐゴシック"/>
              </a:rPr>
              <a:t> </a:t>
            </a:r>
          </a:p>
          <a:p>
            <a:pPr lvl="1" defTabSz="914400" fontAlgn="base">
              <a:spcBef>
                <a:spcPct val="0"/>
              </a:spcBef>
              <a:spcAft>
                <a:spcPct val="0"/>
              </a:spcAft>
            </a:pPr>
            <a:endParaRPr lang="en-US" sz="500" dirty="0">
              <a:solidFill>
                <a:srgbClr val="000000"/>
              </a:solidFill>
              <a:latin typeface="Arial"/>
              <a:ea typeface="ＭＳ Ｐゴシック"/>
              <a:cs typeface="ＭＳ Ｐゴシック"/>
            </a:endParaRPr>
          </a:p>
          <a:p>
            <a:pPr defTabSz="914400" fontAlgn="base">
              <a:spcBef>
                <a:spcPct val="0"/>
              </a:spcBef>
              <a:spcAft>
                <a:spcPct val="0"/>
              </a:spcAft>
            </a:pPr>
            <a:r>
              <a:rPr lang="en-US" i="1" dirty="0" smtClean="0">
                <a:solidFill>
                  <a:srgbClr val="000000"/>
                </a:solidFill>
                <a:latin typeface="Arial"/>
                <a:ea typeface="ＭＳ Ｐゴシック"/>
                <a:cs typeface="ＭＳ Ｐゴシック"/>
              </a:rPr>
              <a:t>*O’Neill &amp; Palme </a:t>
            </a:r>
            <a:r>
              <a:rPr lang="en-US" i="1" dirty="0">
                <a:solidFill>
                  <a:srgbClr val="000000"/>
                </a:solidFill>
                <a:latin typeface="Arial"/>
                <a:ea typeface="ＭＳ Ｐゴシック"/>
                <a:cs typeface="ＭＳ Ｐゴシック"/>
              </a:rPr>
              <a:t>(</a:t>
            </a:r>
            <a:r>
              <a:rPr lang="en-US" i="1" dirty="0" smtClean="0">
                <a:solidFill>
                  <a:srgbClr val="000000"/>
                </a:solidFill>
                <a:latin typeface="Arial"/>
                <a:ea typeface="ＭＳ Ｐゴシック"/>
                <a:cs typeface="ＭＳ Ｐゴシック"/>
              </a:rPr>
              <a:t>2008)   </a:t>
            </a:r>
            <a:r>
              <a:rPr lang="en-US" i="1" dirty="0" smtClean="0">
                <a:solidFill>
                  <a:srgbClr val="0000FF"/>
                </a:solidFill>
                <a:latin typeface="Arial"/>
                <a:ea typeface="ＭＳ Ｐゴシック"/>
                <a:cs typeface="ＭＳ Ｐゴシック"/>
              </a:rPr>
              <a:t>10 </a:t>
            </a:r>
            <a:r>
              <a:rPr lang="en-US" i="1" dirty="0" err="1">
                <a:solidFill>
                  <a:srgbClr val="0000FF"/>
                </a:solidFill>
                <a:latin typeface="Arial"/>
                <a:ea typeface="ＭＳ Ｐゴシック"/>
                <a:cs typeface="ＭＳ Ｐゴシック"/>
              </a:rPr>
              <a:t>ng/g</a:t>
            </a:r>
            <a:endParaRPr lang="en-US" i="1" dirty="0">
              <a:solidFill>
                <a:srgbClr val="0000FF"/>
              </a:solidFill>
              <a:latin typeface="Arial"/>
              <a:ea typeface="ＭＳ Ｐゴシック"/>
              <a:cs typeface="ＭＳ Ｐゴシック"/>
            </a:endParaRPr>
          </a:p>
          <a:p>
            <a:pPr defTabSz="914400" fontAlgn="base">
              <a:spcBef>
                <a:spcPts val="600"/>
              </a:spcBef>
              <a:spcAft>
                <a:spcPct val="0"/>
              </a:spcAft>
            </a:pPr>
            <a:r>
              <a:rPr lang="en-US" i="1" dirty="0">
                <a:solidFill>
                  <a:srgbClr val="000000"/>
                </a:solidFill>
                <a:latin typeface="Arial"/>
                <a:ea typeface="ＭＳ Ｐゴシック"/>
                <a:cs typeface="ＭＳ Ｐゴシック"/>
              </a:rPr>
              <a:t>*</a:t>
            </a:r>
            <a:r>
              <a:rPr lang="en-US" i="1" dirty="0" err="1">
                <a:solidFill>
                  <a:srgbClr val="000000"/>
                </a:solidFill>
                <a:latin typeface="Arial"/>
                <a:ea typeface="ＭＳ Ｐゴシック"/>
                <a:cs typeface="ＭＳ Ｐゴシック"/>
              </a:rPr>
              <a:t>Turcotte</a:t>
            </a:r>
            <a:r>
              <a:rPr lang="en-US" i="1" dirty="0">
                <a:solidFill>
                  <a:srgbClr val="000000"/>
                </a:solidFill>
                <a:latin typeface="Arial"/>
                <a:ea typeface="ＭＳ Ｐゴシック"/>
                <a:cs typeface="ＭＳ Ｐゴシック"/>
              </a:rPr>
              <a:t> &amp; Schubert (2002) </a:t>
            </a:r>
            <a:r>
              <a:rPr lang="en-US" i="1" dirty="0" smtClean="0">
                <a:solidFill>
                  <a:srgbClr val="0000FF"/>
                </a:solidFill>
                <a:latin typeface="Arial"/>
                <a:ea typeface="ＭＳ Ｐゴシック"/>
                <a:cs typeface="ＭＳ Ｐゴシック"/>
              </a:rPr>
              <a:t>31 </a:t>
            </a:r>
            <a:r>
              <a:rPr lang="en-US" i="1" dirty="0" err="1">
                <a:solidFill>
                  <a:srgbClr val="0000FF"/>
                </a:solidFill>
                <a:latin typeface="Arial"/>
                <a:ea typeface="ＭＳ Ｐゴシック"/>
                <a:cs typeface="ＭＳ Ｐゴシック"/>
              </a:rPr>
              <a:t>ng/g</a:t>
            </a:r>
            <a:endParaRPr lang="en-US" sz="2800" dirty="0">
              <a:solidFill>
                <a:srgbClr val="0000FF"/>
              </a:solidFill>
              <a:latin typeface="Arial"/>
              <a:ea typeface="ＭＳ Ｐゴシック"/>
              <a:cs typeface="ＭＳ Ｐゴシック"/>
            </a:endParaRPr>
          </a:p>
          <a:p>
            <a:pPr defTabSz="914400" fontAlgn="base">
              <a:spcBef>
                <a:spcPct val="0"/>
              </a:spcBef>
              <a:spcAft>
                <a:spcPct val="0"/>
              </a:spcAft>
            </a:pPr>
            <a:endParaRPr lang="en-US" sz="2800" dirty="0">
              <a:solidFill>
                <a:srgbClr val="000000"/>
              </a:solidFill>
              <a:latin typeface="Arial"/>
              <a:ea typeface="ＭＳ Ｐゴシック"/>
              <a:cs typeface="ＭＳ Ｐゴシック"/>
            </a:endParaRPr>
          </a:p>
          <a:p>
            <a:pPr defTabSz="914400" fontAlgn="base">
              <a:spcBef>
                <a:spcPct val="0"/>
              </a:spcBef>
              <a:spcAft>
                <a:spcPct val="0"/>
              </a:spcAft>
            </a:pPr>
            <a:r>
              <a:rPr lang="en-US" sz="2800" b="1" dirty="0">
                <a:solidFill>
                  <a:srgbClr val="000000"/>
                </a:solidFill>
                <a:latin typeface="Arial"/>
                <a:ea typeface="ＭＳ Ｐゴシック"/>
                <a:cs typeface="ＭＳ Ｐゴシック"/>
              </a:rPr>
              <a:t>Continental Crust</a:t>
            </a:r>
          </a:p>
          <a:p>
            <a:pPr defTabSz="914400" fontAlgn="base">
              <a:spcBef>
                <a:spcPct val="0"/>
              </a:spcBef>
              <a:spcAft>
                <a:spcPct val="0"/>
              </a:spcAft>
            </a:pPr>
            <a:r>
              <a:rPr lang="en-US" sz="2800" b="1" dirty="0">
                <a:solidFill>
                  <a:srgbClr val="000000"/>
                </a:solidFill>
                <a:latin typeface="Arial"/>
                <a:ea typeface="ＭＳ Ｐゴシック"/>
                <a:cs typeface="ＭＳ Ｐゴシック"/>
              </a:rPr>
              <a:t>       1300 </a:t>
            </a:r>
            <a:r>
              <a:rPr lang="en-US" sz="2800" b="1" dirty="0" err="1">
                <a:solidFill>
                  <a:srgbClr val="000000"/>
                </a:solidFill>
                <a:latin typeface="Arial"/>
                <a:ea typeface="ＭＳ Ｐゴシック"/>
                <a:cs typeface="ＭＳ Ｐゴシック"/>
              </a:rPr>
              <a:t>ng/g</a:t>
            </a:r>
            <a:r>
              <a:rPr lang="en-US" sz="2800" b="1" dirty="0">
                <a:solidFill>
                  <a:srgbClr val="000000"/>
                </a:solidFill>
                <a:latin typeface="Arial"/>
                <a:ea typeface="ＭＳ Ｐゴシック"/>
                <a:cs typeface="ＭＳ Ｐゴシック"/>
              </a:rPr>
              <a:t> U</a:t>
            </a:r>
            <a:r>
              <a:rPr lang="en-US" sz="2800" dirty="0">
                <a:solidFill>
                  <a:srgbClr val="000000"/>
                </a:solidFill>
                <a:latin typeface="Arial"/>
                <a:ea typeface="ＭＳ Ｐゴシック"/>
                <a:cs typeface="ＭＳ Ｐゴシック"/>
              </a:rPr>
              <a:t> </a:t>
            </a:r>
          </a:p>
          <a:p>
            <a:pPr defTabSz="914400" fontAlgn="base">
              <a:spcBef>
                <a:spcPct val="0"/>
              </a:spcBef>
              <a:spcAft>
                <a:spcPct val="0"/>
              </a:spcAft>
            </a:pPr>
            <a:endParaRPr lang="en-US" sz="1200" b="1" dirty="0">
              <a:solidFill>
                <a:srgbClr val="000000"/>
              </a:solidFill>
              <a:latin typeface="Arial"/>
              <a:ea typeface="ＭＳ Ｐゴシック"/>
              <a:cs typeface="ＭＳ Ｐゴシック"/>
            </a:endParaRPr>
          </a:p>
          <a:p>
            <a:pPr defTabSz="914400" fontAlgn="base">
              <a:spcBef>
                <a:spcPct val="0"/>
              </a:spcBef>
              <a:spcAft>
                <a:spcPct val="0"/>
              </a:spcAft>
            </a:pPr>
            <a:r>
              <a:rPr lang="en-US" sz="2800" b="1" dirty="0">
                <a:solidFill>
                  <a:srgbClr val="000000"/>
                </a:solidFill>
                <a:latin typeface="Arial"/>
                <a:ea typeface="ＭＳ Ｐゴシック"/>
                <a:cs typeface="ＭＳ Ｐゴシック"/>
              </a:rPr>
              <a:t>Mantle</a:t>
            </a:r>
          </a:p>
          <a:p>
            <a:pPr defTabSz="914400" fontAlgn="base">
              <a:spcBef>
                <a:spcPct val="0"/>
              </a:spcBef>
              <a:spcAft>
                <a:spcPct val="0"/>
              </a:spcAft>
            </a:pPr>
            <a:r>
              <a:rPr lang="en-US" sz="2800" b="1" dirty="0">
                <a:solidFill>
                  <a:srgbClr val="000000"/>
                </a:solidFill>
                <a:latin typeface="Arial"/>
                <a:ea typeface="ＭＳ Ｐゴシック"/>
                <a:cs typeface="ＭＳ Ｐゴシック"/>
              </a:rPr>
              <a:t>	 ~12 </a:t>
            </a:r>
            <a:r>
              <a:rPr lang="en-US" sz="2800" b="1" dirty="0" err="1">
                <a:solidFill>
                  <a:srgbClr val="000000"/>
                </a:solidFill>
                <a:latin typeface="Arial"/>
                <a:ea typeface="ＭＳ Ｐゴシック"/>
                <a:cs typeface="ＭＳ Ｐゴシック"/>
              </a:rPr>
              <a:t>ng/g</a:t>
            </a:r>
            <a:r>
              <a:rPr lang="en-US" sz="2800" b="1" dirty="0">
                <a:solidFill>
                  <a:srgbClr val="000000"/>
                </a:solidFill>
                <a:latin typeface="Arial"/>
                <a:ea typeface="ＭＳ Ｐゴシック"/>
                <a:cs typeface="ＭＳ Ｐゴシック"/>
              </a:rPr>
              <a:t> U</a:t>
            </a:r>
            <a:r>
              <a:rPr lang="en-US" sz="2800" dirty="0">
                <a:solidFill>
                  <a:srgbClr val="000000"/>
                </a:solidFill>
                <a:latin typeface="Arial"/>
                <a:ea typeface="ＭＳ Ｐゴシック"/>
                <a:cs typeface="ＭＳ Ｐゴシック"/>
              </a:rPr>
              <a:t> </a:t>
            </a:r>
          </a:p>
        </p:txBody>
      </p:sp>
      <p:sp>
        <p:nvSpPr>
          <p:cNvPr id="31749" name="Line 5"/>
          <p:cNvSpPr>
            <a:spLocks noChangeShapeType="1"/>
          </p:cNvSpPr>
          <p:nvPr/>
        </p:nvSpPr>
        <p:spPr bwMode="auto">
          <a:xfrm>
            <a:off x="5257800" y="990600"/>
            <a:ext cx="3733800" cy="0"/>
          </a:xfrm>
          <a:prstGeom prst="line">
            <a:avLst/>
          </a:prstGeom>
          <a:noFill/>
          <a:ln w="28575">
            <a:solidFill>
              <a:srgbClr val="FF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latin typeface="Arial"/>
              <a:ea typeface="ＭＳ Ｐゴシック"/>
              <a:cs typeface="ＭＳ Ｐゴシック"/>
            </a:endParaRPr>
          </a:p>
        </p:txBody>
      </p:sp>
      <p:sp>
        <p:nvSpPr>
          <p:cNvPr id="31750" name="Line 6"/>
          <p:cNvSpPr>
            <a:spLocks noChangeShapeType="1"/>
          </p:cNvSpPr>
          <p:nvPr/>
        </p:nvSpPr>
        <p:spPr bwMode="auto">
          <a:xfrm>
            <a:off x="5257800" y="3975100"/>
            <a:ext cx="3733800" cy="0"/>
          </a:xfrm>
          <a:prstGeom prst="line">
            <a:avLst/>
          </a:prstGeom>
          <a:noFill/>
          <a:ln w="28575">
            <a:solidFill>
              <a:srgbClr val="FF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latin typeface="Arial"/>
              <a:ea typeface="ＭＳ Ｐゴシック"/>
              <a:cs typeface="ＭＳ Ｐゴシック"/>
            </a:endParaRPr>
          </a:p>
        </p:txBody>
      </p:sp>
      <p:sp>
        <p:nvSpPr>
          <p:cNvPr id="31751" name="Rectangle 7"/>
          <p:cNvSpPr>
            <a:spLocks noChangeArrowheads="1"/>
          </p:cNvSpPr>
          <p:nvPr/>
        </p:nvSpPr>
        <p:spPr bwMode="auto">
          <a:xfrm>
            <a:off x="381000" y="1066800"/>
            <a:ext cx="4530725" cy="7620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4400" b="1">
                <a:solidFill>
                  <a:srgbClr val="FF3300"/>
                </a:solidFill>
                <a:latin typeface="Arial"/>
                <a:ea typeface="ＭＳ Ｐゴシック"/>
                <a:cs typeface="ＭＳ Ｐゴシック"/>
              </a:rPr>
              <a:t>“Differentiation”</a:t>
            </a:r>
          </a:p>
        </p:txBody>
      </p:sp>
      <p:sp>
        <p:nvSpPr>
          <p:cNvPr id="31752" name="Rectangle 8"/>
          <p:cNvSpPr>
            <a:spLocks noChangeArrowheads="1"/>
          </p:cNvSpPr>
          <p:nvPr/>
        </p:nvSpPr>
        <p:spPr bwMode="auto">
          <a:xfrm>
            <a:off x="5105400" y="6115050"/>
            <a:ext cx="3752850" cy="641350"/>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b="1" i="1">
                <a:solidFill>
                  <a:srgbClr val="FF3300"/>
                </a:solidFill>
                <a:latin typeface="Arial"/>
                <a:ea typeface="ＭＳ Ｐゴシック"/>
                <a:cs typeface="ＭＳ Ｐゴシック"/>
              </a:rPr>
              <a:t>Chromatographic separation</a:t>
            </a:r>
          </a:p>
          <a:p>
            <a:pPr algn="ctr" defTabSz="914400" fontAlgn="base">
              <a:spcBef>
                <a:spcPct val="0"/>
              </a:spcBef>
              <a:spcAft>
                <a:spcPct val="0"/>
              </a:spcAft>
            </a:pPr>
            <a:r>
              <a:rPr lang="en-US" b="1" i="1">
                <a:solidFill>
                  <a:srgbClr val="FF3300"/>
                </a:solidFill>
                <a:latin typeface="Arial"/>
                <a:ea typeface="ＭＳ Ｐゴシック"/>
                <a:cs typeface="ＭＳ Ｐゴシック"/>
              </a:rPr>
              <a:t>Mantle melting &amp; crust formation</a:t>
            </a:r>
          </a:p>
        </p:txBody>
      </p:sp>
    </p:spTree>
    <p:extLst>
      <p:ext uri="{BB962C8B-B14F-4D97-AF65-F5344CB8AC3E}">
        <p14:creationId xmlns:p14="http://schemas.microsoft.com/office/powerpoint/2010/main" val="80843047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140" y="406112"/>
            <a:ext cx="7985079" cy="584776"/>
          </a:xfrm>
          <a:prstGeom prst="rect">
            <a:avLst/>
          </a:prstGeom>
          <a:noFill/>
        </p:spPr>
        <p:txBody>
          <a:bodyPr wrap="none" rtlCol="0">
            <a:spAutoFit/>
          </a:bodyPr>
          <a:lstStyle/>
          <a:p>
            <a:r>
              <a:rPr lang="en-US" sz="3200" dirty="0" smtClean="0">
                <a:solidFill>
                  <a:srgbClr val="0000FF"/>
                </a:solidFill>
                <a:latin typeface="Arial"/>
                <a:ea typeface="ＭＳ Ｐゴシック"/>
                <a:cs typeface="ＭＳ Ｐゴシック"/>
              </a:rPr>
              <a:t>Disagreement with chondritic Earth Models</a:t>
            </a:r>
            <a:endParaRPr lang="en-US" sz="3200" dirty="0">
              <a:solidFill>
                <a:srgbClr val="0000FF"/>
              </a:solidFill>
              <a:latin typeface="Arial"/>
              <a:ea typeface="ＭＳ Ｐゴシック"/>
              <a:cs typeface="ＭＳ Ｐゴシック"/>
            </a:endParaRPr>
          </a:p>
        </p:txBody>
      </p:sp>
      <p:sp>
        <p:nvSpPr>
          <p:cNvPr id="3" name="TextBox 2"/>
          <p:cNvSpPr txBox="1"/>
          <p:nvPr/>
        </p:nvSpPr>
        <p:spPr>
          <a:xfrm>
            <a:off x="628458" y="1447800"/>
            <a:ext cx="7962900" cy="3970318"/>
          </a:xfrm>
          <a:prstGeom prst="rect">
            <a:avLst/>
          </a:prstGeom>
          <a:noFill/>
        </p:spPr>
        <p:txBody>
          <a:bodyPr wrap="square" rtlCol="0">
            <a:spAutoFit/>
          </a:bodyPr>
          <a:lstStyle/>
          <a:p>
            <a:pPr marL="342900" indent="-342900"/>
            <a:r>
              <a:rPr lang="en-US" u="sng" dirty="0">
                <a:solidFill>
                  <a:srgbClr val="000000"/>
                </a:solidFill>
                <a:latin typeface="Arial"/>
                <a:ea typeface="ＭＳ Ｐゴシック"/>
                <a:cs typeface="ＭＳ Ｐゴシック"/>
              </a:rPr>
              <a:t>Murakami et al</a:t>
            </a:r>
            <a:r>
              <a:rPr lang="en-US" dirty="0">
                <a:solidFill>
                  <a:srgbClr val="000000"/>
                </a:solidFill>
                <a:latin typeface="Arial"/>
                <a:ea typeface="ＭＳ Ｐゴシック"/>
                <a:cs typeface="ＭＳ Ｐゴシック"/>
              </a:rPr>
              <a:t> (May - 2012, </a:t>
            </a:r>
            <a:r>
              <a:rPr lang="en-US" i="1" dirty="0">
                <a:solidFill>
                  <a:srgbClr val="000000"/>
                </a:solidFill>
                <a:latin typeface="Arial"/>
                <a:ea typeface="ＭＳ Ｐゴシック"/>
                <a:cs typeface="ＭＳ Ｐゴシック"/>
              </a:rPr>
              <a:t>Nature</a:t>
            </a:r>
            <a:r>
              <a:rPr lang="en-US" dirty="0">
                <a:solidFill>
                  <a:srgbClr val="000000"/>
                </a:solidFill>
                <a:latin typeface="Arial"/>
                <a:ea typeface="ＭＳ Ｐゴシック"/>
                <a:cs typeface="ＭＳ Ｐゴシック"/>
              </a:rPr>
              <a:t>): “…the lower mantle is enriched in silicon … consistent with the [CI] </a:t>
            </a:r>
            <a:r>
              <a:rPr lang="en-US" b="1" dirty="0">
                <a:solidFill>
                  <a:srgbClr val="FF0000"/>
                </a:solidFill>
                <a:latin typeface="Arial"/>
                <a:ea typeface="ＭＳ Ｐゴシック"/>
                <a:cs typeface="ＭＳ Ｐゴシック"/>
              </a:rPr>
              <a:t>chondritic Earth model</a:t>
            </a:r>
            <a:r>
              <a:rPr lang="en-US" dirty="0">
                <a:solidFill>
                  <a:srgbClr val="000000"/>
                </a:solidFill>
                <a:latin typeface="Arial"/>
                <a:ea typeface="ＭＳ Ｐゴシック"/>
                <a:cs typeface="ＭＳ Ｐゴシック"/>
              </a:rPr>
              <a:t>.”</a:t>
            </a: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Campbell and O’Neill </a:t>
            </a:r>
            <a:r>
              <a:rPr lang="en-US" dirty="0">
                <a:solidFill>
                  <a:srgbClr val="000000"/>
                </a:solidFill>
                <a:latin typeface="Arial"/>
                <a:ea typeface="ＭＳ Ｐゴシック"/>
                <a:cs typeface="ＭＳ Ｐゴシック"/>
              </a:rPr>
              <a:t>(March - 2012, </a:t>
            </a:r>
            <a:r>
              <a:rPr lang="en-US" i="1" dirty="0">
                <a:solidFill>
                  <a:srgbClr val="000000"/>
                </a:solidFill>
                <a:latin typeface="Arial"/>
                <a:ea typeface="ＭＳ Ｐゴシック"/>
                <a:cs typeface="ＭＳ Ｐゴシック"/>
              </a:rPr>
              <a:t>Nature</a:t>
            </a:r>
            <a:r>
              <a:rPr lang="en-US" dirty="0">
                <a:solidFill>
                  <a:srgbClr val="000000"/>
                </a:solidFill>
                <a:latin typeface="Arial"/>
                <a:ea typeface="ＭＳ Ｐゴシック"/>
                <a:cs typeface="ＭＳ Ｐゴシック"/>
              </a:rPr>
              <a:t>): “Evidence </a:t>
            </a:r>
            <a:r>
              <a:rPr lang="en-US" b="1" dirty="0">
                <a:solidFill>
                  <a:srgbClr val="FF0000"/>
                </a:solidFill>
                <a:latin typeface="Arial"/>
                <a:ea typeface="ＭＳ Ｐゴシック"/>
                <a:cs typeface="ＭＳ Ｐゴシック"/>
              </a:rPr>
              <a:t>against a chondritic Earth</a:t>
            </a:r>
            <a:r>
              <a:rPr lang="en-US" dirty="0">
                <a:solidFill>
                  <a:srgbClr val="000000"/>
                </a:solidFill>
                <a:latin typeface="Arial"/>
                <a:ea typeface="ＭＳ Ｐゴシック"/>
                <a:cs typeface="ＭＳ Ｐゴシック"/>
              </a:rPr>
              <a:t>”</a:t>
            </a:r>
            <a:endParaRPr lang="en-US" b="1" dirty="0">
              <a:solidFill>
                <a:srgbClr val="FF0000"/>
              </a:solidFill>
              <a:latin typeface="Arial"/>
              <a:ea typeface="ＭＳ Ｐゴシック"/>
              <a:cs typeface="ＭＳ Ｐゴシック"/>
            </a:endParaRP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Zhang et al </a:t>
            </a:r>
            <a:r>
              <a:rPr lang="en-US" dirty="0">
                <a:solidFill>
                  <a:srgbClr val="000000"/>
                </a:solidFill>
                <a:latin typeface="Arial"/>
                <a:ea typeface="ＭＳ Ｐゴシック"/>
                <a:cs typeface="ＭＳ Ｐゴシック"/>
              </a:rPr>
              <a:t>(March - 2012, </a:t>
            </a:r>
            <a:r>
              <a:rPr lang="en-US" i="1" dirty="0">
                <a:solidFill>
                  <a:srgbClr val="000000"/>
                </a:solidFill>
                <a:latin typeface="Arial"/>
                <a:ea typeface="ＭＳ Ｐゴシック"/>
                <a:cs typeface="ＭＳ Ｐゴシック"/>
              </a:rPr>
              <a:t>Nature </a:t>
            </a:r>
            <a:r>
              <a:rPr lang="en-US" i="1" dirty="0" err="1">
                <a:solidFill>
                  <a:srgbClr val="000000"/>
                </a:solidFill>
                <a:latin typeface="Arial"/>
                <a:ea typeface="ＭＳ Ｐゴシック"/>
                <a:cs typeface="ＭＳ Ｐゴシック"/>
              </a:rPr>
              <a:t>Geoscience</a:t>
            </a:r>
            <a:r>
              <a:rPr lang="en-US" dirty="0">
                <a:solidFill>
                  <a:srgbClr val="000000"/>
                </a:solidFill>
                <a:latin typeface="Arial"/>
                <a:ea typeface="ＭＳ Ｐゴシック"/>
                <a:cs typeface="ＭＳ Ｐゴシック"/>
              </a:rPr>
              <a:t>): The Ti isotopic composition of the </a:t>
            </a:r>
            <a:r>
              <a:rPr lang="en-US" b="1" dirty="0">
                <a:solidFill>
                  <a:srgbClr val="FF0000"/>
                </a:solidFill>
                <a:latin typeface="Arial"/>
                <a:ea typeface="ＭＳ Ｐゴシック"/>
                <a:cs typeface="ＭＳ Ｐゴシック"/>
              </a:rPr>
              <a:t>Earth and Moon overlaps that of </a:t>
            </a:r>
            <a:r>
              <a:rPr lang="en-US" b="1" dirty="0" err="1">
                <a:solidFill>
                  <a:srgbClr val="FF0000"/>
                </a:solidFill>
                <a:latin typeface="Arial"/>
                <a:ea typeface="ＭＳ Ｐゴシック"/>
                <a:cs typeface="ＭＳ Ｐゴシック"/>
              </a:rPr>
              <a:t>enstatite</a:t>
            </a:r>
            <a:r>
              <a:rPr lang="en-US" b="1" dirty="0">
                <a:solidFill>
                  <a:srgbClr val="FF0000"/>
                </a:solidFill>
                <a:latin typeface="Arial"/>
                <a:ea typeface="ＭＳ Ｐゴシック"/>
                <a:cs typeface="ＭＳ Ｐゴシック"/>
              </a:rPr>
              <a:t> chondrites</a:t>
            </a:r>
            <a:r>
              <a:rPr lang="en-US" dirty="0">
                <a:solidFill>
                  <a:srgbClr val="000000"/>
                </a:solidFill>
                <a:latin typeface="Arial"/>
                <a:ea typeface="ＭＳ Ｐゴシック"/>
                <a:cs typeface="ＭＳ Ｐゴシック"/>
              </a:rPr>
              <a:t>. </a:t>
            </a:r>
          </a:p>
          <a:p>
            <a:pPr marL="342900" indent="-342900"/>
            <a:endParaRPr lang="en-US" dirty="0">
              <a:solidFill>
                <a:srgbClr val="000000"/>
              </a:solidFill>
              <a:latin typeface="Arial"/>
              <a:ea typeface="ＭＳ Ｐゴシック"/>
              <a:cs typeface="ＭＳ Ｐゴシック"/>
            </a:endParaRPr>
          </a:p>
          <a:p>
            <a:pPr marL="342900" indent="-342900"/>
            <a:r>
              <a:rPr lang="en-US" dirty="0" err="1">
                <a:solidFill>
                  <a:srgbClr val="000000"/>
                </a:solidFill>
                <a:latin typeface="Arial"/>
                <a:ea typeface="ＭＳ Ｐゴシック"/>
                <a:cs typeface="ＭＳ Ｐゴシック"/>
              </a:rPr>
              <a:t>Fitoussi</a:t>
            </a:r>
            <a:r>
              <a:rPr lang="en-US" dirty="0">
                <a:solidFill>
                  <a:srgbClr val="000000"/>
                </a:solidFill>
                <a:latin typeface="Arial"/>
                <a:ea typeface="ＭＳ Ｐゴシック"/>
                <a:cs typeface="ＭＳ Ｐゴシック"/>
              </a:rPr>
              <a:t> and </a:t>
            </a:r>
            <a:r>
              <a:rPr lang="en-US" u="sng" dirty="0">
                <a:solidFill>
                  <a:srgbClr val="000000"/>
                </a:solidFill>
                <a:latin typeface="Arial"/>
                <a:ea typeface="ＭＳ Ｐゴシック"/>
                <a:cs typeface="ＭＳ Ｐゴシック"/>
              </a:rPr>
              <a:t>Bourdon</a:t>
            </a:r>
            <a:r>
              <a:rPr lang="en-US" dirty="0">
                <a:solidFill>
                  <a:srgbClr val="000000"/>
                </a:solidFill>
                <a:latin typeface="Arial"/>
                <a:ea typeface="ＭＳ Ｐゴシック"/>
                <a:cs typeface="ＭＳ Ｐゴシック"/>
              </a:rPr>
              <a:t> (March - 2012, </a:t>
            </a:r>
            <a:r>
              <a:rPr lang="en-US" i="1" dirty="0">
                <a:solidFill>
                  <a:srgbClr val="000000"/>
                </a:solidFill>
                <a:latin typeface="Arial"/>
                <a:ea typeface="ＭＳ Ｐゴシック"/>
                <a:cs typeface="ＭＳ Ｐゴシック"/>
              </a:rPr>
              <a:t>Science</a:t>
            </a:r>
            <a:r>
              <a:rPr lang="en-US" dirty="0">
                <a:solidFill>
                  <a:srgbClr val="000000"/>
                </a:solidFill>
                <a:latin typeface="Arial"/>
                <a:ea typeface="ＭＳ Ｐゴシック"/>
                <a:cs typeface="ＭＳ Ｐゴシック"/>
              </a:rPr>
              <a:t>): “Si isotopes support the conclusion that </a:t>
            </a:r>
            <a:r>
              <a:rPr lang="en-US" b="1" dirty="0">
                <a:solidFill>
                  <a:srgbClr val="FF0000"/>
                </a:solidFill>
                <a:latin typeface="Arial"/>
                <a:ea typeface="ＭＳ Ｐゴシック"/>
                <a:cs typeface="ＭＳ Ｐゴシック"/>
              </a:rPr>
              <a:t>Earth was not built solely from </a:t>
            </a:r>
            <a:r>
              <a:rPr lang="en-US" b="1" dirty="0" err="1">
                <a:solidFill>
                  <a:srgbClr val="FF0000"/>
                </a:solidFill>
                <a:latin typeface="Arial"/>
                <a:ea typeface="ＭＳ Ｐゴシック"/>
                <a:cs typeface="ＭＳ Ｐゴシック"/>
              </a:rPr>
              <a:t>enstatite</a:t>
            </a:r>
            <a:r>
              <a:rPr lang="en-US" b="1" dirty="0">
                <a:solidFill>
                  <a:srgbClr val="FF0000"/>
                </a:solidFill>
                <a:latin typeface="Arial"/>
                <a:ea typeface="ＭＳ Ｐゴシック"/>
                <a:cs typeface="ＭＳ Ｐゴシック"/>
              </a:rPr>
              <a:t> chondrites</a:t>
            </a:r>
            <a:r>
              <a:rPr lang="en-US" dirty="0">
                <a:solidFill>
                  <a:srgbClr val="000000"/>
                </a:solidFill>
                <a:latin typeface="Arial"/>
                <a:ea typeface="ＭＳ Ｐゴシック"/>
                <a:cs typeface="ＭＳ Ｐゴシック"/>
              </a:rPr>
              <a:t>.”</a:t>
            </a: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Warren </a:t>
            </a:r>
            <a:r>
              <a:rPr lang="en-US" dirty="0">
                <a:solidFill>
                  <a:srgbClr val="000000"/>
                </a:solidFill>
                <a:latin typeface="Arial"/>
                <a:ea typeface="ＭＳ Ｐゴシック"/>
                <a:cs typeface="ＭＳ Ｐゴシック"/>
              </a:rPr>
              <a:t>(Nov - 2011, </a:t>
            </a:r>
            <a:r>
              <a:rPr lang="en-US" i="1" dirty="0">
                <a:solidFill>
                  <a:srgbClr val="000000"/>
                </a:solidFill>
                <a:latin typeface="Arial"/>
                <a:ea typeface="ＭＳ Ｐゴシック"/>
                <a:cs typeface="ＭＳ Ｐゴシック"/>
              </a:rPr>
              <a:t>EPSL</a:t>
            </a:r>
            <a:r>
              <a:rPr lang="en-US" dirty="0">
                <a:solidFill>
                  <a:srgbClr val="000000"/>
                </a:solidFill>
                <a:latin typeface="Arial"/>
                <a:ea typeface="ＭＳ Ｐゴシック"/>
                <a:cs typeface="ＭＳ Ｐゴシック"/>
              </a:rPr>
              <a:t>): “Among known </a:t>
            </a:r>
            <a:r>
              <a:rPr lang="en-US" dirty="0" err="1">
                <a:solidFill>
                  <a:srgbClr val="000000"/>
                </a:solidFill>
                <a:latin typeface="Arial"/>
                <a:ea typeface="ＭＳ Ｐゴシック"/>
                <a:cs typeface="ＭＳ Ｐゴシック"/>
              </a:rPr>
              <a:t>chondrite</a:t>
            </a:r>
            <a:r>
              <a:rPr lang="en-US" dirty="0">
                <a:solidFill>
                  <a:srgbClr val="000000"/>
                </a:solidFill>
                <a:latin typeface="Arial"/>
                <a:ea typeface="ＭＳ Ｐゴシック"/>
                <a:cs typeface="ＭＳ Ｐゴシック"/>
              </a:rPr>
              <a:t> groups, </a:t>
            </a:r>
            <a:r>
              <a:rPr lang="en-US" b="1" dirty="0">
                <a:solidFill>
                  <a:srgbClr val="FF0000"/>
                </a:solidFill>
                <a:latin typeface="Arial"/>
                <a:ea typeface="ＭＳ Ｐゴシック"/>
                <a:cs typeface="ＭＳ Ｐゴシック"/>
              </a:rPr>
              <a:t>EH yields a relatively close fit to the stable-isotopic composition of Earth</a:t>
            </a:r>
            <a:r>
              <a:rPr lang="en-US" dirty="0">
                <a:solidFill>
                  <a:srgbClr val="000000"/>
                </a:solidFill>
                <a:latin typeface="Arial"/>
                <a:ea typeface="ＭＳ Ｐゴシック"/>
                <a:cs typeface="ＭＳ Ｐゴシック"/>
              </a:rPr>
              <a:t>.”</a:t>
            </a:r>
          </a:p>
        </p:txBody>
      </p:sp>
      <p:sp>
        <p:nvSpPr>
          <p:cNvPr id="4" name="TextBox 3"/>
          <p:cNvSpPr txBox="1"/>
          <p:nvPr/>
        </p:nvSpPr>
        <p:spPr>
          <a:xfrm>
            <a:off x="374457" y="5769114"/>
            <a:ext cx="8450269" cy="707886"/>
          </a:xfrm>
          <a:prstGeom prst="rect">
            <a:avLst/>
          </a:prstGeom>
          <a:noFill/>
        </p:spPr>
        <p:txBody>
          <a:bodyPr wrap="square" rtlCol="0">
            <a:spAutoFit/>
          </a:bodyPr>
          <a:lstStyle/>
          <a:p>
            <a:pPr marL="1092200" indent="-1028700"/>
            <a:r>
              <a:rPr lang="en-US" sz="2000" dirty="0">
                <a:solidFill>
                  <a:srgbClr val="0000FF"/>
                </a:solidFill>
                <a:latin typeface="Arial"/>
                <a:ea typeface="ＭＳ Ｐゴシック"/>
                <a:cs typeface="ＭＳ Ｐゴシック"/>
              </a:rPr>
              <a:t>-  Compositional models differ widely, implying a </a:t>
            </a:r>
            <a:r>
              <a:rPr lang="en-US" sz="2000" b="1" dirty="0">
                <a:solidFill>
                  <a:srgbClr val="FF0000"/>
                </a:solidFill>
                <a:latin typeface="Arial"/>
                <a:ea typeface="ＭＳ Ｐゴシック"/>
                <a:cs typeface="ＭＳ Ｐゴシック"/>
              </a:rPr>
              <a:t>factor of three difference </a:t>
            </a:r>
            <a:r>
              <a:rPr lang="en-US" sz="2000" dirty="0">
                <a:solidFill>
                  <a:srgbClr val="0000FF"/>
                </a:solidFill>
                <a:latin typeface="Arial"/>
                <a:ea typeface="ＭＳ Ｐゴシック"/>
                <a:cs typeface="ＭＳ Ｐゴシック"/>
              </a:rPr>
              <a:t>in the U &amp; </a:t>
            </a:r>
            <a:r>
              <a:rPr lang="en-US" sz="2000" dirty="0" err="1">
                <a:solidFill>
                  <a:srgbClr val="0000FF"/>
                </a:solidFill>
                <a:latin typeface="Arial"/>
                <a:ea typeface="ＭＳ Ｐゴシック"/>
                <a:cs typeface="ＭＳ Ｐゴシック"/>
              </a:rPr>
              <a:t>Th</a:t>
            </a:r>
            <a:r>
              <a:rPr lang="en-US" sz="2000" dirty="0">
                <a:solidFill>
                  <a:srgbClr val="0000FF"/>
                </a:solidFill>
                <a:latin typeface="Arial"/>
                <a:ea typeface="ＭＳ Ｐゴシック"/>
                <a:cs typeface="ＭＳ Ｐゴシック"/>
              </a:rPr>
              <a:t> </a:t>
            </a:r>
            <a:r>
              <a:rPr lang="en-US" sz="2000" dirty="0" smtClean="0">
                <a:solidFill>
                  <a:srgbClr val="0000FF"/>
                </a:solidFill>
                <a:latin typeface="Arial"/>
                <a:ea typeface="ＭＳ Ｐゴシック"/>
                <a:cs typeface="ＭＳ Ｐゴシック"/>
              </a:rPr>
              <a:t>abundances of </a:t>
            </a:r>
            <a:r>
              <a:rPr lang="en-US" sz="2000" dirty="0">
                <a:solidFill>
                  <a:srgbClr val="0000FF"/>
                </a:solidFill>
                <a:latin typeface="Arial"/>
                <a:ea typeface="ＭＳ Ｐゴシック"/>
                <a:cs typeface="ＭＳ Ｐゴシック"/>
              </a:rPr>
              <a:t>the Earth</a:t>
            </a:r>
            <a:endParaRPr lang="en-US" sz="2000" dirty="0">
              <a:solidFill>
                <a:srgbClr val="000000"/>
              </a:solidFill>
              <a:latin typeface="Arial"/>
              <a:ea typeface="ＭＳ Ｐゴシック"/>
              <a:cs typeface="ＭＳ Ｐゴシック"/>
            </a:endParaRPr>
          </a:p>
        </p:txBody>
      </p:sp>
      <p:sp>
        <p:nvSpPr>
          <p:cNvPr id="6" name="Rectangle 5"/>
          <p:cNvSpPr/>
          <p:nvPr/>
        </p:nvSpPr>
        <p:spPr bwMode="auto">
          <a:xfrm>
            <a:off x="419799" y="2260600"/>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7" name="Rectangle 6"/>
          <p:cNvSpPr/>
          <p:nvPr/>
        </p:nvSpPr>
        <p:spPr bwMode="auto">
          <a:xfrm>
            <a:off x="572199" y="3086100"/>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8" name="Rectangle 7"/>
          <p:cNvSpPr/>
          <p:nvPr/>
        </p:nvSpPr>
        <p:spPr bwMode="auto">
          <a:xfrm>
            <a:off x="426656" y="3924300"/>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9" name="Rectangle 8"/>
          <p:cNvSpPr/>
          <p:nvPr/>
        </p:nvSpPr>
        <p:spPr bwMode="auto">
          <a:xfrm>
            <a:off x="426656" y="4745018"/>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grpSp>
        <p:nvGrpSpPr>
          <p:cNvPr id="12" name="Group 11"/>
          <p:cNvGrpSpPr/>
          <p:nvPr/>
        </p:nvGrpSpPr>
        <p:grpSpPr>
          <a:xfrm>
            <a:off x="291026" y="5252834"/>
            <a:ext cx="8533701" cy="1476746"/>
            <a:chOff x="419799" y="5270500"/>
            <a:chExt cx="8533701" cy="1476746"/>
          </a:xfrm>
        </p:grpSpPr>
        <p:sp>
          <p:nvSpPr>
            <p:cNvPr id="10" name="Rectangle 9"/>
            <p:cNvSpPr/>
            <p:nvPr/>
          </p:nvSpPr>
          <p:spPr bwMode="auto">
            <a:xfrm>
              <a:off x="419799" y="5862618"/>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5" name="Rectangle 4"/>
            <p:cNvSpPr/>
            <p:nvPr/>
          </p:nvSpPr>
          <p:spPr bwMode="auto">
            <a:xfrm>
              <a:off x="7493000" y="5270500"/>
              <a:ext cx="1016001" cy="147674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001385806"/>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ppt_x"/>
                                          </p:val>
                                        </p:tav>
                                      </p:tavLst>
                                    </p:anim>
                                    <p:anim calcmode="lin" valueType="num">
                                      <p:cBhvr additive="base">
                                        <p:cTn id="23" dur="500"/>
                                        <p:tgtEl>
                                          <p:spTgt spid="12"/>
                                        </p:tgtEl>
                                        <p:attrNameLst>
                                          <p:attrName>ppt_y</p:attrName>
                                        </p:attrNameLst>
                                      </p:cBhvr>
                                      <p:tavLst>
                                        <p:tav tm="0">
                                          <p:val>
                                            <p:strVal val="ppt_y"/>
                                          </p:val>
                                        </p:tav>
                                        <p:tav tm="100000">
                                          <p:val>
                                            <p:strVal val="1+ppt_h/2"/>
                                          </p:val>
                                        </p:tav>
                                      </p:tavLst>
                                    </p:anim>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463" y="157295"/>
            <a:ext cx="8182048" cy="646331"/>
          </a:xfrm>
          <a:prstGeom prst="rect">
            <a:avLst/>
          </a:prstGeom>
          <a:noFill/>
        </p:spPr>
        <p:txBody>
          <a:bodyPr wrap="none" rtlCol="0">
            <a:spAutoFit/>
          </a:bodyPr>
          <a:lstStyle/>
          <a:p>
            <a:r>
              <a:rPr lang="en-US" sz="3600" i="1" dirty="0" smtClean="0">
                <a:solidFill>
                  <a:srgbClr val="0E03EF"/>
                </a:solidFill>
                <a:latin typeface="Symbol" pitchFamily="18" charset="2"/>
              </a:rPr>
              <a:t>b </a:t>
            </a:r>
            <a:r>
              <a:rPr lang="en-US" sz="4400" i="1" baseline="30000" dirty="0" smtClean="0">
                <a:solidFill>
                  <a:srgbClr val="0E03EF"/>
                </a:solidFill>
              </a:rPr>
              <a:t>-</a:t>
            </a:r>
            <a:r>
              <a:rPr lang="en-US" sz="3600" i="1" dirty="0" smtClean="0">
                <a:solidFill>
                  <a:srgbClr val="0E03EF"/>
                </a:solidFill>
              </a:rPr>
              <a:t> decay process </a:t>
            </a:r>
            <a:r>
              <a:rPr lang="en-US" sz="2800" i="1" dirty="0" smtClean="0">
                <a:solidFill>
                  <a:srgbClr val="0E03EF"/>
                </a:solidFill>
              </a:rPr>
              <a:t>(e.g., U, </a:t>
            </a:r>
            <a:r>
              <a:rPr lang="en-US" sz="2800" i="1" dirty="0" err="1" smtClean="0">
                <a:solidFill>
                  <a:srgbClr val="0E03EF"/>
                </a:solidFill>
              </a:rPr>
              <a:t>Th</a:t>
            </a:r>
            <a:r>
              <a:rPr lang="en-US" sz="2800" i="1" dirty="0" smtClean="0">
                <a:solidFill>
                  <a:srgbClr val="0E03EF"/>
                </a:solidFill>
              </a:rPr>
              <a:t>, K, Re, Lu, </a:t>
            </a:r>
            <a:r>
              <a:rPr lang="en-US" sz="2800" i="1" dirty="0" err="1" smtClean="0">
                <a:solidFill>
                  <a:srgbClr val="0E03EF"/>
                </a:solidFill>
              </a:rPr>
              <a:t>Rb</a:t>
            </a:r>
            <a:r>
              <a:rPr lang="en-US" sz="2800" i="1" dirty="0" smtClean="0">
                <a:solidFill>
                  <a:srgbClr val="0E03EF"/>
                </a:solidFill>
              </a:rPr>
              <a:t>)</a:t>
            </a:r>
            <a:endParaRPr lang="en-US" sz="2800" i="1" dirty="0">
              <a:solidFill>
                <a:srgbClr val="0E03EF"/>
              </a:solidFill>
            </a:endParaRPr>
          </a:p>
        </p:txBody>
      </p:sp>
      <p:pic>
        <p:nvPicPr>
          <p:cNvPr id="4" name="Picture 3" descr="beta-decay-feyman.jpg"/>
          <p:cNvPicPr>
            <a:picLocks noChangeAspect="1"/>
          </p:cNvPicPr>
          <p:nvPr/>
        </p:nvPicPr>
        <p:blipFill>
          <a:blip r:embed="rId2"/>
          <a:stretch>
            <a:fillRect/>
          </a:stretch>
        </p:blipFill>
        <p:spPr>
          <a:xfrm>
            <a:off x="245566" y="1025103"/>
            <a:ext cx="8704553" cy="5556348"/>
          </a:xfrm>
          <a:prstGeom prst="rect">
            <a:avLst/>
          </a:prstGeom>
        </p:spPr>
      </p:pic>
      <p:sp>
        <p:nvSpPr>
          <p:cNvPr id="6" name="TextBox 5"/>
          <p:cNvSpPr txBox="1"/>
          <p:nvPr/>
        </p:nvSpPr>
        <p:spPr>
          <a:xfrm>
            <a:off x="436638" y="4926337"/>
            <a:ext cx="774571" cy="646331"/>
          </a:xfrm>
          <a:prstGeom prst="rect">
            <a:avLst/>
          </a:prstGeom>
          <a:noFill/>
        </p:spPr>
        <p:txBody>
          <a:bodyPr wrap="none" rtlCol="0">
            <a:spAutoFit/>
          </a:bodyPr>
          <a:lstStyle/>
          <a:p>
            <a:pPr algn="ctr"/>
            <a:r>
              <a:rPr lang="en-US" i="1" dirty="0" smtClean="0"/>
              <a:t>down</a:t>
            </a:r>
          </a:p>
          <a:p>
            <a:pPr algn="ctr"/>
            <a:r>
              <a:rPr lang="en-US" i="1" dirty="0" smtClean="0"/>
              <a:t>quark</a:t>
            </a:r>
            <a:endParaRPr lang="en-US" i="1" dirty="0"/>
          </a:p>
        </p:txBody>
      </p:sp>
      <p:sp>
        <p:nvSpPr>
          <p:cNvPr id="7" name="TextBox 6"/>
          <p:cNvSpPr txBox="1"/>
          <p:nvPr/>
        </p:nvSpPr>
        <p:spPr>
          <a:xfrm>
            <a:off x="261361" y="1828804"/>
            <a:ext cx="774571" cy="646331"/>
          </a:xfrm>
          <a:prstGeom prst="rect">
            <a:avLst/>
          </a:prstGeom>
          <a:noFill/>
        </p:spPr>
        <p:txBody>
          <a:bodyPr wrap="none" rtlCol="0">
            <a:spAutoFit/>
          </a:bodyPr>
          <a:lstStyle/>
          <a:p>
            <a:pPr algn="ctr"/>
            <a:r>
              <a:rPr lang="en-US" i="1" dirty="0" smtClean="0"/>
              <a:t>up</a:t>
            </a:r>
          </a:p>
          <a:p>
            <a:pPr algn="ctr"/>
            <a:r>
              <a:rPr lang="en-US" i="1" dirty="0" smtClean="0"/>
              <a:t>quark</a:t>
            </a:r>
            <a:endParaRPr lang="en-US" i="1" dirty="0"/>
          </a:p>
        </p:txBody>
      </p:sp>
      <p:cxnSp>
        <p:nvCxnSpPr>
          <p:cNvPr id="9" name="Straight Arrow Connector 8"/>
          <p:cNvCxnSpPr/>
          <p:nvPr/>
        </p:nvCxnSpPr>
        <p:spPr bwMode="auto">
          <a:xfrm flipV="1">
            <a:off x="1120777" y="4858609"/>
            <a:ext cx="235455" cy="34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a:stCxn id="7" idx="3"/>
          </p:cNvCxnSpPr>
          <p:nvPr/>
        </p:nvCxnSpPr>
        <p:spPr bwMode="auto">
          <a:xfrm>
            <a:off x="1035932" y="2151970"/>
            <a:ext cx="320300" cy="1135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2886876" y="5868537"/>
            <a:ext cx="1492716" cy="646331"/>
          </a:xfrm>
          <a:prstGeom prst="rect">
            <a:avLst/>
          </a:prstGeom>
          <a:noFill/>
        </p:spPr>
        <p:txBody>
          <a:bodyPr wrap="none" rtlCol="0">
            <a:spAutoFit/>
          </a:bodyPr>
          <a:lstStyle/>
          <a:p>
            <a:pPr algn="ctr"/>
            <a:r>
              <a:rPr lang="en-US" i="1" dirty="0" smtClean="0">
                <a:solidFill>
                  <a:srgbClr val="FF0000"/>
                </a:solidFill>
              </a:rPr>
              <a:t>electron</a:t>
            </a:r>
          </a:p>
          <a:p>
            <a:pPr algn="ctr"/>
            <a:r>
              <a:rPr lang="en-US" i="1" dirty="0" smtClean="0">
                <a:solidFill>
                  <a:srgbClr val="FF0000"/>
                </a:solidFill>
              </a:rPr>
              <a:t>anti-neutrino</a:t>
            </a:r>
            <a:endParaRPr lang="en-US" i="1" dirty="0">
              <a:solidFill>
                <a:srgbClr val="FF0000"/>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9050"/>
            <a:ext cx="8839200" cy="6800850"/>
            <a:chOff x="96" y="0"/>
            <a:chExt cx="5568" cy="4284"/>
          </a:xfrm>
        </p:grpSpPr>
        <p:sp>
          <p:nvSpPr>
            <p:cNvPr id="55305" name="Text Box 3"/>
            <p:cNvSpPr txBox="1">
              <a:spLocks noChangeArrowheads="1"/>
            </p:cNvSpPr>
            <p:nvPr/>
          </p:nvSpPr>
          <p:spPr bwMode="auto">
            <a:xfrm>
              <a:off x="864" y="0"/>
              <a:ext cx="4080" cy="365"/>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US" sz="3200">
                  <a:solidFill>
                    <a:srgbClr val="000000"/>
                  </a:solidFill>
                </a:rPr>
                <a:t>Terrestrial Antineutrinos</a:t>
              </a:r>
            </a:p>
          </p:txBody>
        </p:sp>
        <p:grpSp>
          <p:nvGrpSpPr>
            <p:cNvPr id="3" name="Group 4"/>
            <p:cNvGrpSpPr>
              <a:grpSpLocks/>
            </p:cNvGrpSpPr>
            <p:nvPr/>
          </p:nvGrpSpPr>
          <p:grpSpPr bwMode="auto">
            <a:xfrm>
              <a:off x="1344" y="330"/>
              <a:ext cx="3264" cy="2758"/>
              <a:chOff x="1344" y="330"/>
              <a:chExt cx="3264" cy="2758"/>
            </a:xfrm>
          </p:grpSpPr>
          <p:pic>
            <p:nvPicPr>
              <p:cNvPr id="55355" name="Picture 5"/>
              <p:cNvPicPr>
                <a:picLocks noChangeAspect="1" noChangeArrowheads="1"/>
              </p:cNvPicPr>
              <p:nvPr/>
            </p:nvPicPr>
            <p:blipFill>
              <a:blip r:embed="rId3"/>
              <a:srcRect/>
              <a:stretch>
                <a:fillRect/>
              </a:stretch>
            </p:blipFill>
            <p:spPr bwMode="auto">
              <a:xfrm>
                <a:off x="1344" y="858"/>
                <a:ext cx="3264" cy="2230"/>
              </a:xfrm>
              <a:prstGeom prst="rect">
                <a:avLst/>
              </a:prstGeom>
              <a:noFill/>
              <a:ln w="9525">
                <a:noFill/>
                <a:miter lim="800000"/>
                <a:headEnd/>
                <a:tailEnd/>
              </a:ln>
            </p:spPr>
          </p:pic>
          <p:sp>
            <p:nvSpPr>
              <p:cNvPr id="55356" name="Text Box 6"/>
              <p:cNvSpPr txBox="1">
                <a:spLocks noChangeArrowheads="1"/>
              </p:cNvSpPr>
              <p:nvPr/>
            </p:nvSpPr>
            <p:spPr bwMode="auto">
              <a:xfrm>
                <a:off x="3158" y="1313"/>
                <a:ext cx="116"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en-US">
                  <a:solidFill>
                    <a:srgbClr val="000000"/>
                  </a:solidFill>
                </a:endParaRPr>
              </a:p>
            </p:txBody>
          </p:sp>
          <p:sp>
            <p:nvSpPr>
              <p:cNvPr id="55357" name="Rectangle 7"/>
              <p:cNvSpPr>
                <a:spLocks noChangeArrowheads="1"/>
              </p:cNvSpPr>
              <p:nvPr/>
            </p:nvSpPr>
            <p:spPr bwMode="auto">
              <a:xfrm>
                <a:off x="3456" y="1194"/>
                <a:ext cx="816" cy="336"/>
              </a:xfrm>
              <a:prstGeom prst="rect">
                <a:avLst/>
              </a:prstGeom>
              <a:solidFill>
                <a:schemeClr val="bg1"/>
              </a:solid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endParaRPr>
              </a:p>
            </p:txBody>
          </p:sp>
          <p:sp>
            <p:nvSpPr>
              <p:cNvPr id="55358" name="Text Box 8"/>
              <p:cNvSpPr txBox="1">
                <a:spLocks noChangeArrowheads="1"/>
              </p:cNvSpPr>
              <p:nvPr/>
            </p:nvSpPr>
            <p:spPr bwMode="auto">
              <a:xfrm>
                <a:off x="3456" y="1146"/>
                <a:ext cx="452" cy="5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baseline="30000">
                    <a:solidFill>
                      <a:srgbClr val="CC0000"/>
                    </a:solidFill>
                  </a:rPr>
                  <a:t>238</a:t>
                </a:r>
                <a:r>
                  <a:rPr lang="en-US" b="1">
                    <a:solidFill>
                      <a:srgbClr val="CC0000"/>
                    </a:solidFill>
                  </a:rPr>
                  <a:t>U</a:t>
                </a:r>
              </a:p>
              <a:p>
                <a:pPr defTabSz="914400" fontAlgn="base">
                  <a:spcBef>
                    <a:spcPct val="0"/>
                  </a:spcBef>
                  <a:spcAft>
                    <a:spcPct val="0"/>
                  </a:spcAft>
                </a:pPr>
                <a:r>
                  <a:rPr lang="en-US" b="1" baseline="30000">
                    <a:solidFill>
                      <a:srgbClr val="009900"/>
                    </a:solidFill>
                  </a:rPr>
                  <a:t>232</a:t>
                </a:r>
                <a:r>
                  <a:rPr lang="en-US" b="1">
                    <a:solidFill>
                      <a:srgbClr val="009900"/>
                    </a:solidFill>
                  </a:rPr>
                  <a:t>Th</a:t>
                </a:r>
              </a:p>
              <a:p>
                <a:pPr defTabSz="914400" fontAlgn="base">
                  <a:spcBef>
                    <a:spcPct val="0"/>
                  </a:spcBef>
                  <a:spcAft>
                    <a:spcPct val="0"/>
                  </a:spcAft>
                </a:pPr>
                <a:r>
                  <a:rPr lang="en-US" b="1" baseline="30000">
                    <a:solidFill>
                      <a:srgbClr val="333399"/>
                    </a:solidFill>
                  </a:rPr>
                  <a:t>40</a:t>
                </a:r>
                <a:r>
                  <a:rPr lang="en-US" b="1">
                    <a:solidFill>
                      <a:srgbClr val="333399"/>
                    </a:solidFill>
                  </a:rPr>
                  <a:t>K</a:t>
                </a:r>
              </a:p>
            </p:txBody>
          </p:sp>
          <p:sp>
            <p:nvSpPr>
              <p:cNvPr id="55359" name="Line 9"/>
              <p:cNvSpPr>
                <a:spLocks noChangeShapeType="1"/>
              </p:cNvSpPr>
              <p:nvPr/>
            </p:nvSpPr>
            <p:spPr bwMode="auto">
              <a:xfrm>
                <a:off x="3168" y="1434"/>
                <a:ext cx="288" cy="0"/>
              </a:xfrm>
              <a:prstGeom prst="line">
                <a:avLst/>
              </a:prstGeom>
              <a:noFill/>
              <a:ln w="28575">
                <a:solidFill>
                  <a:srgbClr val="009900"/>
                </a:solidFill>
                <a:prstDash val="sysDot"/>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0" name="Line 10"/>
              <p:cNvSpPr>
                <a:spLocks noChangeShapeType="1"/>
              </p:cNvSpPr>
              <p:nvPr/>
            </p:nvSpPr>
            <p:spPr bwMode="auto">
              <a:xfrm>
                <a:off x="3168" y="1626"/>
                <a:ext cx="288" cy="0"/>
              </a:xfrm>
              <a:prstGeom prst="line">
                <a:avLst/>
              </a:prstGeom>
              <a:noFill/>
              <a:ln w="28575">
                <a:solidFill>
                  <a:srgbClr val="333399"/>
                </a:solidFill>
                <a:prstDash val="dash"/>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nvGrpSpPr>
              <p:cNvPr id="4" name="Group 11"/>
              <p:cNvGrpSpPr>
                <a:grpSpLocks/>
              </p:cNvGrpSpPr>
              <p:nvPr/>
            </p:nvGrpSpPr>
            <p:grpSpPr bwMode="auto">
              <a:xfrm>
                <a:off x="2072" y="330"/>
                <a:ext cx="1716" cy="912"/>
                <a:chOff x="2072" y="330"/>
                <a:chExt cx="1716" cy="912"/>
              </a:xfrm>
            </p:grpSpPr>
            <p:sp>
              <p:nvSpPr>
                <p:cNvPr id="55362" name="Line 12"/>
                <p:cNvSpPr>
                  <a:spLocks noChangeShapeType="1"/>
                </p:cNvSpPr>
                <p:nvPr/>
              </p:nvSpPr>
              <p:spPr bwMode="auto">
                <a:xfrm>
                  <a:off x="3168" y="1242"/>
                  <a:ext cx="288" cy="0"/>
                </a:xfrm>
                <a:prstGeom prst="line">
                  <a:avLst/>
                </a:prstGeom>
                <a:noFill/>
                <a:ln w="28575">
                  <a:solidFill>
                    <a:srgbClr val="CC0000"/>
                  </a:solidFill>
                  <a:prstDash val="dashDot"/>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3" name="Line 13"/>
                <p:cNvSpPr>
                  <a:spLocks noChangeShapeType="1"/>
                </p:cNvSpPr>
                <p:nvPr/>
              </p:nvSpPr>
              <p:spPr bwMode="auto">
                <a:xfrm>
                  <a:off x="2928" y="858"/>
                  <a:ext cx="0" cy="192"/>
                </a:xfrm>
                <a:prstGeom prst="line">
                  <a:avLst/>
                </a:prstGeom>
                <a:noFill/>
                <a:ln w="19050">
                  <a:solidFill>
                    <a:schemeClr val="tx1"/>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4" name="Text Box 14"/>
                <p:cNvSpPr txBox="1">
                  <a:spLocks noChangeArrowheads="1"/>
                </p:cNvSpPr>
                <p:nvPr/>
              </p:nvSpPr>
              <p:spPr bwMode="auto">
                <a:xfrm>
                  <a:off x="2072" y="330"/>
                  <a:ext cx="1716" cy="548"/>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l-GR" sz="2800" b="1">
                      <a:solidFill>
                        <a:srgbClr val="0000FF"/>
                      </a:solidFill>
                      <a:latin typeface="Times New Roman" charset="0"/>
                      <a:ea typeface="Times New Roman" charset="0"/>
                      <a:cs typeface="Times New Roman" charset="0"/>
                    </a:rPr>
                    <a:t>ν</a:t>
                  </a:r>
                  <a:r>
                    <a:rPr lang="en-US" sz="2400" b="1" baseline="-25000">
                      <a:solidFill>
                        <a:srgbClr val="0000FF"/>
                      </a:solidFill>
                      <a:ea typeface="Times New Roman" charset="0"/>
                      <a:cs typeface="Times New Roman" charset="0"/>
                    </a:rPr>
                    <a:t>e</a:t>
                  </a:r>
                  <a:r>
                    <a:rPr lang="en-US" sz="2800" b="1" baseline="-25000">
                      <a:solidFill>
                        <a:srgbClr val="0000FF"/>
                      </a:solidFill>
                      <a:ea typeface="Times New Roman" charset="0"/>
                      <a:cs typeface="Times New Roman" charset="0"/>
                    </a:rPr>
                    <a:t> </a:t>
                  </a:r>
                  <a:r>
                    <a:rPr lang="en-US" sz="2400" b="1">
                      <a:solidFill>
                        <a:srgbClr val="0000FF"/>
                      </a:solidFill>
                      <a:ea typeface="Arial" charset="0"/>
                      <a:cs typeface="Arial" charset="0"/>
                    </a:rPr>
                    <a:t>+ p</a:t>
                  </a:r>
                  <a:r>
                    <a:rPr lang="en-US" sz="2400" b="1" baseline="30000">
                      <a:solidFill>
                        <a:srgbClr val="0000FF"/>
                      </a:solidFill>
                      <a:ea typeface="Arial" charset="0"/>
                      <a:cs typeface="Arial" charset="0"/>
                    </a:rPr>
                    <a:t>+</a:t>
                  </a:r>
                  <a:r>
                    <a:rPr lang="en-US" sz="2400" b="1">
                      <a:solidFill>
                        <a:srgbClr val="0000FF"/>
                      </a:solidFill>
                      <a:ea typeface="Arial" charset="0"/>
                      <a:cs typeface="Arial" charset="0"/>
                    </a:rPr>
                    <a:t> </a:t>
                  </a:r>
                  <a:r>
                    <a:rPr lang="en-US" sz="2800" b="1">
                      <a:solidFill>
                        <a:srgbClr val="0000FF"/>
                      </a:solidFill>
                      <a:ea typeface="Times New Roman" charset="0"/>
                      <a:cs typeface="Times New Roman" charset="0"/>
                    </a:rPr>
                    <a:t>→</a:t>
                  </a:r>
                  <a:r>
                    <a:rPr lang="en-US" sz="2400" b="1">
                      <a:solidFill>
                        <a:srgbClr val="0000FF"/>
                      </a:solidFill>
                      <a:ea typeface="Times New Roman" charset="0"/>
                      <a:cs typeface="Times New Roman" charset="0"/>
                    </a:rPr>
                    <a:t> n + e</a:t>
                  </a:r>
                  <a:r>
                    <a:rPr lang="en-US" sz="2400" b="1" baseline="30000">
                      <a:solidFill>
                        <a:srgbClr val="0000FF"/>
                      </a:solidFill>
                      <a:ea typeface="Times New Roman" charset="0"/>
                      <a:cs typeface="Times New Roman" charset="0"/>
                    </a:rPr>
                    <a:t>+</a:t>
                  </a:r>
                </a:p>
                <a:p>
                  <a:pPr algn="ctr" defTabSz="914400" fontAlgn="base">
                    <a:spcBef>
                      <a:spcPct val="0"/>
                    </a:spcBef>
                    <a:spcAft>
                      <a:spcPct val="0"/>
                    </a:spcAft>
                  </a:pPr>
                  <a:endParaRPr lang="en-US" sz="1000" b="1" baseline="30000">
                    <a:solidFill>
                      <a:srgbClr val="0000FF"/>
                    </a:solidFill>
                    <a:ea typeface="Times New Roman" charset="0"/>
                    <a:cs typeface="Times New Roman" charset="0"/>
                  </a:endParaRPr>
                </a:p>
                <a:p>
                  <a:pPr algn="ctr" defTabSz="914400" fontAlgn="base">
                    <a:spcBef>
                      <a:spcPct val="0"/>
                    </a:spcBef>
                    <a:spcAft>
                      <a:spcPct val="0"/>
                    </a:spcAft>
                  </a:pPr>
                  <a:r>
                    <a:rPr lang="en-US" sz="1600" b="1">
                      <a:solidFill>
                        <a:srgbClr val="000000"/>
                      </a:solidFill>
                    </a:rPr>
                    <a:t>1.8 MeV Energy Threshold</a:t>
                  </a:r>
                </a:p>
              </p:txBody>
            </p:sp>
            <p:sp>
              <p:nvSpPr>
                <p:cNvPr id="55365" name="Line 15"/>
                <p:cNvSpPr>
                  <a:spLocks noChangeShapeType="1"/>
                </p:cNvSpPr>
                <p:nvPr/>
              </p:nvSpPr>
              <p:spPr bwMode="auto">
                <a:xfrm>
                  <a:off x="2208" y="432"/>
                  <a:ext cx="144" cy="0"/>
                </a:xfrm>
                <a:prstGeom prst="line">
                  <a:avLst/>
                </a:prstGeom>
                <a:noFill/>
                <a:ln w="19050">
                  <a:solidFill>
                    <a:srgbClr val="0000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grpSp>
          <p:nvGrpSpPr>
            <p:cNvPr id="5" name="Group 16"/>
            <p:cNvGrpSpPr>
              <a:grpSpLocks/>
            </p:cNvGrpSpPr>
            <p:nvPr/>
          </p:nvGrpSpPr>
          <p:grpSpPr bwMode="auto">
            <a:xfrm>
              <a:off x="4464" y="90"/>
              <a:ext cx="1200" cy="4128"/>
              <a:chOff x="4464" y="96"/>
              <a:chExt cx="1200" cy="4128"/>
            </a:xfrm>
          </p:grpSpPr>
          <p:grpSp>
            <p:nvGrpSpPr>
              <p:cNvPr id="6" name="Group 17"/>
              <p:cNvGrpSpPr>
                <a:grpSpLocks/>
              </p:cNvGrpSpPr>
              <p:nvPr/>
            </p:nvGrpSpPr>
            <p:grpSpPr bwMode="auto">
              <a:xfrm>
                <a:off x="5040" y="96"/>
                <a:ext cx="624" cy="4128"/>
                <a:chOff x="5040" y="96"/>
                <a:chExt cx="624" cy="4128"/>
              </a:xfrm>
            </p:grpSpPr>
            <p:sp>
              <p:nvSpPr>
                <p:cNvPr id="55345" name="Rectangle 18"/>
                <p:cNvSpPr>
                  <a:spLocks noChangeArrowheads="1"/>
                </p:cNvSpPr>
                <p:nvPr/>
              </p:nvSpPr>
              <p:spPr bwMode="auto">
                <a:xfrm>
                  <a:off x="5136" y="24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212</a:t>
                  </a:r>
                  <a:r>
                    <a:rPr lang="en-US" sz="2800" b="1">
                      <a:solidFill>
                        <a:srgbClr val="009900"/>
                      </a:solidFill>
                    </a:rPr>
                    <a:t>Bi</a:t>
                  </a:r>
                </a:p>
              </p:txBody>
            </p:sp>
            <p:sp>
              <p:nvSpPr>
                <p:cNvPr id="55346" name="Rectangle 19"/>
                <p:cNvSpPr>
                  <a:spLocks noChangeArrowheads="1"/>
                </p:cNvSpPr>
                <p:nvPr/>
              </p:nvSpPr>
              <p:spPr bwMode="auto">
                <a:xfrm>
                  <a:off x="5136" y="12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228</a:t>
                  </a:r>
                  <a:r>
                    <a:rPr lang="en-US" sz="2800" b="1">
                      <a:solidFill>
                        <a:srgbClr val="009900"/>
                      </a:solidFill>
                    </a:rPr>
                    <a:t>Ac</a:t>
                  </a:r>
                </a:p>
              </p:txBody>
            </p:sp>
            <p:sp>
              <p:nvSpPr>
                <p:cNvPr id="55347" name="Rectangle 20"/>
                <p:cNvSpPr>
                  <a:spLocks noChangeArrowheads="1"/>
                </p:cNvSpPr>
                <p:nvPr/>
              </p:nvSpPr>
              <p:spPr bwMode="auto">
                <a:xfrm>
                  <a:off x="5136" y="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232</a:t>
                  </a:r>
                  <a:r>
                    <a:rPr lang="en-US" sz="2800" b="1">
                      <a:solidFill>
                        <a:srgbClr val="009900"/>
                      </a:solidFill>
                    </a:rPr>
                    <a:t>Th</a:t>
                  </a:r>
                </a:p>
              </p:txBody>
            </p:sp>
            <p:sp>
              <p:nvSpPr>
                <p:cNvPr id="55348" name="Line 21"/>
                <p:cNvSpPr>
                  <a:spLocks noChangeShapeType="1"/>
                </p:cNvSpPr>
                <p:nvPr/>
              </p:nvSpPr>
              <p:spPr bwMode="auto">
                <a:xfrm>
                  <a:off x="5568" y="6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49" name="Line 22"/>
                <p:cNvSpPr>
                  <a:spLocks noChangeShapeType="1"/>
                </p:cNvSpPr>
                <p:nvPr/>
              </p:nvSpPr>
              <p:spPr bwMode="auto">
                <a:xfrm>
                  <a:off x="5568" y="18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50" name="Text Box 23"/>
                <p:cNvSpPr txBox="1">
                  <a:spLocks noChangeArrowheads="1"/>
                </p:cNvSpPr>
                <p:nvPr/>
              </p:nvSpPr>
              <p:spPr bwMode="auto">
                <a:xfrm>
                  <a:off x="5040" y="8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1</a:t>
                  </a:r>
                  <a:r>
                    <a:rPr lang="el-GR" b="1">
                      <a:solidFill>
                        <a:srgbClr val="009900"/>
                      </a:solidFill>
                      <a:ea typeface="Arial" charset="0"/>
                      <a:cs typeface="Arial" charset="0"/>
                    </a:rPr>
                    <a:t>α</a:t>
                  </a:r>
                  <a:r>
                    <a:rPr lang="en-US" b="1">
                      <a:solidFill>
                        <a:srgbClr val="009900"/>
                      </a:solidFill>
                      <a:ea typeface="Arial" charset="0"/>
                      <a:cs typeface="Arial" charset="0"/>
                    </a:rPr>
                    <a:t>, 1</a:t>
                  </a:r>
                  <a:r>
                    <a:rPr lang="el-GR" b="1">
                      <a:solidFill>
                        <a:srgbClr val="009900"/>
                      </a:solidFill>
                      <a:ea typeface="Arial" charset="0"/>
                      <a:cs typeface="Arial" charset="0"/>
                    </a:rPr>
                    <a:t>β</a:t>
                  </a:r>
                </a:p>
              </p:txBody>
            </p:sp>
            <p:sp>
              <p:nvSpPr>
                <p:cNvPr id="55351" name="Text Box 24"/>
                <p:cNvSpPr txBox="1">
                  <a:spLocks noChangeArrowheads="1"/>
                </p:cNvSpPr>
                <p:nvPr/>
              </p:nvSpPr>
              <p:spPr bwMode="auto">
                <a:xfrm>
                  <a:off x="5040" y="20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4</a:t>
                  </a:r>
                  <a:r>
                    <a:rPr lang="el-GR" b="1">
                      <a:solidFill>
                        <a:srgbClr val="009900"/>
                      </a:solidFill>
                      <a:ea typeface="Arial" charset="0"/>
                      <a:cs typeface="Arial" charset="0"/>
                    </a:rPr>
                    <a:t>α</a:t>
                  </a:r>
                  <a:r>
                    <a:rPr lang="en-US" b="1">
                      <a:solidFill>
                        <a:srgbClr val="009900"/>
                      </a:solidFill>
                      <a:ea typeface="Arial" charset="0"/>
                      <a:cs typeface="Arial" charset="0"/>
                    </a:rPr>
                    <a:t>, 2</a:t>
                  </a:r>
                  <a:r>
                    <a:rPr lang="el-GR" b="1">
                      <a:solidFill>
                        <a:srgbClr val="009900"/>
                      </a:solidFill>
                      <a:ea typeface="Arial" charset="0"/>
                      <a:cs typeface="Arial" charset="0"/>
                    </a:rPr>
                    <a:t>β</a:t>
                  </a:r>
                </a:p>
              </p:txBody>
            </p:sp>
            <p:sp>
              <p:nvSpPr>
                <p:cNvPr id="55352" name="Line 25"/>
                <p:cNvSpPr>
                  <a:spLocks noChangeShapeType="1"/>
                </p:cNvSpPr>
                <p:nvPr/>
              </p:nvSpPr>
              <p:spPr bwMode="auto">
                <a:xfrm>
                  <a:off x="5568" y="30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53" name="Rectangle 26"/>
                <p:cNvSpPr>
                  <a:spLocks noChangeArrowheads="1"/>
                </p:cNvSpPr>
                <p:nvPr/>
              </p:nvSpPr>
              <p:spPr bwMode="auto">
                <a:xfrm>
                  <a:off x="5136" y="36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208</a:t>
                  </a:r>
                  <a:r>
                    <a:rPr lang="en-US" sz="2800" b="1">
                      <a:solidFill>
                        <a:srgbClr val="009900"/>
                      </a:solidFill>
                    </a:rPr>
                    <a:t>Pb</a:t>
                  </a:r>
                </a:p>
              </p:txBody>
            </p:sp>
            <p:sp>
              <p:nvSpPr>
                <p:cNvPr id="55354" name="Text Box 27"/>
                <p:cNvSpPr txBox="1">
                  <a:spLocks noChangeArrowheads="1"/>
                </p:cNvSpPr>
                <p:nvPr/>
              </p:nvSpPr>
              <p:spPr bwMode="auto">
                <a:xfrm>
                  <a:off x="5040" y="32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1</a:t>
                  </a:r>
                  <a:r>
                    <a:rPr lang="el-GR" b="1">
                      <a:solidFill>
                        <a:srgbClr val="009900"/>
                      </a:solidFill>
                      <a:ea typeface="Arial" charset="0"/>
                      <a:cs typeface="Arial" charset="0"/>
                    </a:rPr>
                    <a:t>α</a:t>
                  </a:r>
                  <a:r>
                    <a:rPr lang="en-US" b="1">
                      <a:solidFill>
                        <a:srgbClr val="009900"/>
                      </a:solidFill>
                      <a:ea typeface="Arial" charset="0"/>
                      <a:cs typeface="Arial" charset="0"/>
                    </a:rPr>
                    <a:t>, 1</a:t>
                  </a:r>
                  <a:r>
                    <a:rPr lang="el-GR" b="1">
                      <a:solidFill>
                        <a:srgbClr val="009900"/>
                      </a:solidFill>
                      <a:ea typeface="Arial" charset="0"/>
                      <a:cs typeface="Arial" charset="0"/>
                    </a:rPr>
                    <a:t>β</a:t>
                  </a:r>
                </a:p>
              </p:txBody>
            </p:sp>
          </p:grpSp>
          <p:sp>
            <p:nvSpPr>
              <p:cNvPr id="55335" name="AutoShape 28"/>
              <p:cNvSpPr>
                <a:spLocks noChangeArrowheads="1"/>
              </p:cNvSpPr>
              <p:nvPr/>
            </p:nvSpPr>
            <p:spPr bwMode="auto">
              <a:xfrm rot="10800000">
                <a:off x="4473" y="1422"/>
                <a:ext cx="615" cy="306"/>
              </a:xfrm>
              <a:prstGeom prst="notchedRightArrow">
                <a:avLst>
                  <a:gd name="adj1" fmla="val 50000"/>
                  <a:gd name="adj2" fmla="val 50245"/>
                </a:avLst>
              </a:prstGeom>
              <a:noFill/>
              <a:ln w="19050">
                <a:solidFill>
                  <a:srgbClr val="009900"/>
                </a:solidFill>
                <a:miter lim="800000"/>
                <a:headEnd/>
                <a:tailEnd/>
              </a:ln>
            </p:spPr>
            <p:txBody>
              <a:bodyPr rot="10800000" wrap="none" anchor="ctr">
                <a:prstTxWarp prst="textNoShape">
                  <a:avLst/>
                </a:prstTxWarp>
              </a:bodyPr>
              <a:lstStyle/>
              <a:p>
                <a:pPr algn="ctr" defTabSz="914400" fontAlgn="base">
                  <a:spcBef>
                    <a:spcPct val="0"/>
                  </a:spcBef>
                  <a:spcAft>
                    <a:spcPct val="0"/>
                  </a:spcAft>
                </a:pPr>
                <a:endParaRPr lang="en-US" sz="1400">
                  <a:solidFill>
                    <a:srgbClr val="000000"/>
                  </a:solidFill>
                </a:endParaRPr>
              </a:p>
            </p:txBody>
          </p:sp>
          <p:sp>
            <p:nvSpPr>
              <p:cNvPr id="55336" name="AutoShape 29"/>
              <p:cNvSpPr>
                <a:spLocks noChangeArrowheads="1"/>
              </p:cNvSpPr>
              <p:nvPr/>
            </p:nvSpPr>
            <p:spPr bwMode="auto">
              <a:xfrm rot="10800000">
                <a:off x="4464" y="2622"/>
                <a:ext cx="615" cy="306"/>
              </a:xfrm>
              <a:prstGeom prst="notchedRightArrow">
                <a:avLst>
                  <a:gd name="adj1" fmla="val 50000"/>
                  <a:gd name="adj2" fmla="val 50245"/>
                </a:avLst>
              </a:prstGeom>
              <a:noFill/>
              <a:ln w="19050">
                <a:solidFill>
                  <a:srgbClr val="009900"/>
                </a:solidFill>
                <a:miter lim="800000"/>
                <a:headEnd/>
                <a:tailEnd/>
              </a:ln>
            </p:spPr>
            <p:txBody>
              <a:bodyPr rot="10800000" wrap="none" anchor="ctr">
                <a:prstTxWarp prst="textNoShape">
                  <a:avLst/>
                </a:prstTxWarp>
              </a:bodyPr>
              <a:lstStyle/>
              <a:p>
                <a:pPr defTabSz="914400" fontAlgn="base">
                  <a:spcBef>
                    <a:spcPct val="0"/>
                  </a:spcBef>
                  <a:spcAft>
                    <a:spcPct val="0"/>
                  </a:spcAft>
                </a:pPr>
                <a:endParaRPr lang="en-US">
                  <a:solidFill>
                    <a:srgbClr val="000000"/>
                  </a:solidFill>
                </a:endParaRPr>
              </a:p>
            </p:txBody>
          </p:sp>
          <p:grpSp>
            <p:nvGrpSpPr>
              <p:cNvPr id="7" name="Group 30"/>
              <p:cNvGrpSpPr>
                <a:grpSpLocks/>
              </p:cNvGrpSpPr>
              <p:nvPr/>
            </p:nvGrpSpPr>
            <p:grpSpPr bwMode="auto">
              <a:xfrm>
                <a:off x="4642" y="2361"/>
                <a:ext cx="301" cy="327"/>
                <a:chOff x="2534" y="2538"/>
                <a:chExt cx="301" cy="327"/>
              </a:xfrm>
            </p:grpSpPr>
            <p:sp>
              <p:nvSpPr>
                <p:cNvPr id="55343" name="Text Box 31"/>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009900"/>
                      </a:solidFill>
                      <a:latin typeface="Times New Roman" charset="0"/>
                      <a:ea typeface="Times New Roman" charset="0"/>
                      <a:cs typeface="Times New Roman" charset="0"/>
                    </a:rPr>
                    <a:t>ν</a:t>
                  </a:r>
                  <a:r>
                    <a:rPr lang="en-US" sz="2800" b="1" baseline="-25000">
                      <a:solidFill>
                        <a:srgbClr val="009900"/>
                      </a:solidFill>
                      <a:ea typeface="Times New Roman" charset="0"/>
                      <a:cs typeface="Times New Roman" charset="0"/>
                    </a:rPr>
                    <a:t>e</a:t>
                  </a:r>
                  <a:endParaRPr lang="el-GR" sz="2800" b="1">
                    <a:solidFill>
                      <a:srgbClr val="009900"/>
                    </a:solidFill>
                    <a:latin typeface="Times New Roman" charset="0"/>
                    <a:ea typeface="Times New Roman" charset="0"/>
                    <a:cs typeface="Times New Roman" charset="0"/>
                  </a:endParaRPr>
                </a:p>
              </p:txBody>
            </p:sp>
            <p:sp>
              <p:nvSpPr>
                <p:cNvPr id="55344" name="Line 32"/>
                <p:cNvSpPr>
                  <a:spLocks noChangeShapeType="1"/>
                </p:cNvSpPr>
                <p:nvPr/>
              </p:nvSpPr>
              <p:spPr bwMode="auto">
                <a:xfrm>
                  <a:off x="2592" y="2640"/>
                  <a:ext cx="96" cy="0"/>
                </a:xfrm>
                <a:prstGeom prst="line">
                  <a:avLst/>
                </a:prstGeom>
                <a:noFill/>
                <a:ln w="19050">
                  <a:solidFill>
                    <a:srgbClr val="0099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nvGrpSpPr>
              <p:cNvPr id="8" name="Group 33"/>
              <p:cNvGrpSpPr>
                <a:grpSpLocks/>
              </p:cNvGrpSpPr>
              <p:nvPr/>
            </p:nvGrpSpPr>
            <p:grpSpPr bwMode="auto">
              <a:xfrm>
                <a:off x="4642" y="1161"/>
                <a:ext cx="301" cy="327"/>
                <a:chOff x="2534" y="2538"/>
                <a:chExt cx="301" cy="327"/>
              </a:xfrm>
            </p:grpSpPr>
            <p:sp>
              <p:nvSpPr>
                <p:cNvPr id="55341" name="Text Box 34"/>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009900"/>
                      </a:solidFill>
                      <a:latin typeface="Times New Roman" charset="0"/>
                      <a:ea typeface="Times New Roman" charset="0"/>
                      <a:cs typeface="Times New Roman" charset="0"/>
                    </a:rPr>
                    <a:t>ν</a:t>
                  </a:r>
                  <a:r>
                    <a:rPr lang="en-US" sz="2800" b="1" baseline="-25000">
                      <a:solidFill>
                        <a:srgbClr val="009900"/>
                      </a:solidFill>
                      <a:ea typeface="Times New Roman" charset="0"/>
                      <a:cs typeface="Times New Roman" charset="0"/>
                    </a:rPr>
                    <a:t>e</a:t>
                  </a:r>
                  <a:endParaRPr lang="el-GR" sz="2800" b="1">
                    <a:solidFill>
                      <a:srgbClr val="009900"/>
                    </a:solidFill>
                    <a:latin typeface="Times New Roman" charset="0"/>
                    <a:ea typeface="Times New Roman" charset="0"/>
                    <a:cs typeface="Times New Roman" charset="0"/>
                  </a:endParaRPr>
                </a:p>
              </p:txBody>
            </p:sp>
            <p:sp>
              <p:nvSpPr>
                <p:cNvPr id="55342" name="Line 35"/>
                <p:cNvSpPr>
                  <a:spLocks noChangeShapeType="1"/>
                </p:cNvSpPr>
                <p:nvPr/>
              </p:nvSpPr>
              <p:spPr bwMode="auto">
                <a:xfrm>
                  <a:off x="2592" y="2640"/>
                  <a:ext cx="96" cy="0"/>
                </a:xfrm>
                <a:prstGeom prst="line">
                  <a:avLst/>
                </a:prstGeom>
                <a:noFill/>
                <a:ln w="19050">
                  <a:solidFill>
                    <a:srgbClr val="0099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sp>
            <p:nvSpPr>
              <p:cNvPr id="55339" name="Text Box 36"/>
              <p:cNvSpPr txBox="1">
                <a:spLocks noChangeArrowheads="1"/>
              </p:cNvSpPr>
              <p:nvPr/>
            </p:nvSpPr>
            <p:spPr bwMode="auto">
              <a:xfrm>
                <a:off x="4512" y="2688"/>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009900"/>
                    </a:solidFill>
                  </a:rPr>
                  <a:t>2.3 MeV</a:t>
                </a:r>
              </a:p>
            </p:txBody>
          </p:sp>
          <p:sp>
            <p:nvSpPr>
              <p:cNvPr id="55340" name="Text Box 37"/>
              <p:cNvSpPr txBox="1">
                <a:spLocks noChangeArrowheads="1"/>
              </p:cNvSpPr>
              <p:nvPr/>
            </p:nvSpPr>
            <p:spPr bwMode="auto">
              <a:xfrm>
                <a:off x="4512" y="1488"/>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009900"/>
                    </a:solidFill>
                  </a:rPr>
                  <a:t>2.1 MeV</a:t>
                </a:r>
              </a:p>
            </p:txBody>
          </p:sp>
        </p:grpSp>
        <p:sp>
          <p:nvSpPr>
            <p:cNvPr id="55308" name="Rectangle 38"/>
            <p:cNvSpPr>
              <a:spLocks noChangeArrowheads="1"/>
            </p:cNvSpPr>
            <p:nvPr/>
          </p:nvSpPr>
          <p:spPr bwMode="auto">
            <a:xfrm>
              <a:off x="96" y="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238</a:t>
              </a:r>
              <a:r>
                <a:rPr lang="en-US" sz="2800" b="1">
                  <a:solidFill>
                    <a:srgbClr val="CC0000"/>
                  </a:solidFill>
                </a:rPr>
                <a:t>U</a:t>
              </a:r>
            </a:p>
          </p:txBody>
        </p:sp>
        <p:sp>
          <p:nvSpPr>
            <p:cNvPr id="55309" name="Rectangle 39"/>
            <p:cNvSpPr>
              <a:spLocks noChangeArrowheads="1"/>
            </p:cNvSpPr>
            <p:nvPr/>
          </p:nvSpPr>
          <p:spPr bwMode="auto">
            <a:xfrm>
              <a:off x="96" y="12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234</a:t>
              </a:r>
              <a:r>
                <a:rPr lang="en-US" sz="2800" b="1">
                  <a:solidFill>
                    <a:srgbClr val="CC0000"/>
                  </a:solidFill>
                </a:rPr>
                <a:t>Pa</a:t>
              </a:r>
            </a:p>
          </p:txBody>
        </p:sp>
        <p:sp>
          <p:nvSpPr>
            <p:cNvPr id="55310" name="Rectangle 40"/>
            <p:cNvSpPr>
              <a:spLocks noChangeArrowheads="1"/>
            </p:cNvSpPr>
            <p:nvPr/>
          </p:nvSpPr>
          <p:spPr bwMode="auto">
            <a:xfrm>
              <a:off x="96" y="24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214</a:t>
              </a:r>
              <a:r>
                <a:rPr lang="en-US" sz="2800" b="1">
                  <a:solidFill>
                    <a:srgbClr val="CC0000"/>
                  </a:solidFill>
                </a:rPr>
                <a:t>Bi</a:t>
              </a:r>
            </a:p>
          </p:txBody>
        </p:sp>
        <p:sp>
          <p:nvSpPr>
            <p:cNvPr id="55311" name="Line 41"/>
            <p:cNvSpPr>
              <a:spLocks noChangeShapeType="1"/>
            </p:cNvSpPr>
            <p:nvPr/>
          </p:nvSpPr>
          <p:spPr bwMode="auto">
            <a:xfrm>
              <a:off x="192" y="6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2" name="Line 42"/>
            <p:cNvSpPr>
              <a:spLocks noChangeShapeType="1"/>
            </p:cNvSpPr>
            <p:nvPr/>
          </p:nvSpPr>
          <p:spPr bwMode="auto">
            <a:xfrm>
              <a:off x="192" y="18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3" name="Text Box 43"/>
            <p:cNvSpPr txBox="1">
              <a:spLocks noChangeArrowheads="1"/>
            </p:cNvSpPr>
            <p:nvPr/>
          </p:nvSpPr>
          <p:spPr bwMode="auto">
            <a:xfrm>
              <a:off x="192" y="858"/>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1</a:t>
              </a:r>
              <a:r>
                <a:rPr lang="el-GR" b="1">
                  <a:solidFill>
                    <a:srgbClr val="CC0000"/>
                  </a:solidFill>
                  <a:ea typeface="Arial" charset="0"/>
                  <a:cs typeface="Arial" charset="0"/>
                </a:rPr>
                <a:t>α</a:t>
              </a:r>
              <a:r>
                <a:rPr lang="en-US" b="1">
                  <a:solidFill>
                    <a:srgbClr val="CC0000"/>
                  </a:solidFill>
                  <a:ea typeface="Arial" charset="0"/>
                  <a:cs typeface="Arial" charset="0"/>
                </a:rPr>
                <a:t>, 1</a:t>
              </a:r>
              <a:r>
                <a:rPr lang="el-GR" b="1">
                  <a:solidFill>
                    <a:srgbClr val="CC0000"/>
                  </a:solidFill>
                  <a:ea typeface="Arial" charset="0"/>
                  <a:cs typeface="Arial" charset="0"/>
                </a:rPr>
                <a:t>β</a:t>
              </a:r>
            </a:p>
          </p:txBody>
        </p:sp>
        <p:sp>
          <p:nvSpPr>
            <p:cNvPr id="55314" name="Text Box 44"/>
            <p:cNvSpPr txBox="1">
              <a:spLocks noChangeArrowheads="1"/>
            </p:cNvSpPr>
            <p:nvPr/>
          </p:nvSpPr>
          <p:spPr bwMode="auto">
            <a:xfrm>
              <a:off x="192" y="2058"/>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5</a:t>
              </a:r>
              <a:r>
                <a:rPr lang="el-GR" b="1">
                  <a:solidFill>
                    <a:srgbClr val="CC0000"/>
                  </a:solidFill>
                  <a:ea typeface="Arial" charset="0"/>
                  <a:cs typeface="Arial" charset="0"/>
                </a:rPr>
                <a:t>α</a:t>
              </a:r>
              <a:r>
                <a:rPr lang="en-US" b="1">
                  <a:solidFill>
                    <a:srgbClr val="CC0000"/>
                  </a:solidFill>
                  <a:ea typeface="Arial" charset="0"/>
                  <a:cs typeface="Arial" charset="0"/>
                </a:rPr>
                <a:t>, 2</a:t>
              </a:r>
              <a:r>
                <a:rPr lang="el-GR" b="1">
                  <a:solidFill>
                    <a:srgbClr val="CC0000"/>
                  </a:solidFill>
                  <a:ea typeface="Arial" charset="0"/>
                  <a:cs typeface="Arial" charset="0"/>
                </a:rPr>
                <a:t>β</a:t>
              </a:r>
            </a:p>
          </p:txBody>
        </p:sp>
        <p:sp>
          <p:nvSpPr>
            <p:cNvPr id="55315" name="Line 45"/>
            <p:cNvSpPr>
              <a:spLocks noChangeShapeType="1"/>
            </p:cNvSpPr>
            <p:nvPr/>
          </p:nvSpPr>
          <p:spPr bwMode="auto">
            <a:xfrm>
              <a:off x="192" y="30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6" name="Rectangle 46"/>
            <p:cNvSpPr>
              <a:spLocks noChangeArrowheads="1"/>
            </p:cNvSpPr>
            <p:nvPr/>
          </p:nvSpPr>
          <p:spPr bwMode="auto">
            <a:xfrm>
              <a:off x="96" y="36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206</a:t>
              </a:r>
              <a:r>
                <a:rPr lang="en-US" sz="2800" b="1">
                  <a:solidFill>
                    <a:srgbClr val="CC0000"/>
                  </a:solidFill>
                </a:rPr>
                <a:t>Pb</a:t>
              </a:r>
            </a:p>
          </p:txBody>
        </p:sp>
        <p:sp>
          <p:nvSpPr>
            <p:cNvPr id="55317" name="Text Box 47"/>
            <p:cNvSpPr txBox="1">
              <a:spLocks noChangeArrowheads="1"/>
            </p:cNvSpPr>
            <p:nvPr/>
          </p:nvSpPr>
          <p:spPr bwMode="auto">
            <a:xfrm>
              <a:off x="182" y="3233"/>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2</a:t>
              </a:r>
              <a:r>
                <a:rPr lang="el-GR" b="1">
                  <a:solidFill>
                    <a:srgbClr val="CC0000"/>
                  </a:solidFill>
                  <a:ea typeface="Arial" charset="0"/>
                  <a:cs typeface="Arial" charset="0"/>
                </a:rPr>
                <a:t>α</a:t>
              </a:r>
              <a:r>
                <a:rPr lang="en-US" b="1">
                  <a:solidFill>
                    <a:srgbClr val="CC0000"/>
                  </a:solidFill>
                  <a:ea typeface="Arial" charset="0"/>
                  <a:cs typeface="Arial" charset="0"/>
                </a:rPr>
                <a:t>, 3</a:t>
              </a:r>
              <a:r>
                <a:rPr lang="el-GR" b="1">
                  <a:solidFill>
                    <a:srgbClr val="CC0000"/>
                  </a:solidFill>
                  <a:ea typeface="Arial" charset="0"/>
                  <a:cs typeface="Arial" charset="0"/>
                </a:rPr>
                <a:t>β</a:t>
              </a:r>
            </a:p>
          </p:txBody>
        </p:sp>
        <p:sp>
          <p:nvSpPr>
            <p:cNvPr id="55318" name="AutoShape 48"/>
            <p:cNvSpPr>
              <a:spLocks noChangeArrowheads="1"/>
            </p:cNvSpPr>
            <p:nvPr/>
          </p:nvSpPr>
          <p:spPr bwMode="auto">
            <a:xfrm>
              <a:off x="672" y="1416"/>
              <a:ext cx="615" cy="306"/>
            </a:xfrm>
            <a:prstGeom prst="notchedRightArrow">
              <a:avLst>
                <a:gd name="adj1" fmla="val 50000"/>
                <a:gd name="adj2" fmla="val 50245"/>
              </a:avLst>
            </a:prstGeom>
            <a:noFill/>
            <a:ln w="19050">
              <a:solidFill>
                <a:srgbClr val="CC0000"/>
              </a:solidFill>
              <a:miter lim="800000"/>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endParaRPr>
            </a:p>
          </p:txBody>
        </p:sp>
        <p:sp>
          <p:nvSpPr>
            <p:cNvPr id="55319" name="AutoShape 49"/>
            <p:cNvSpPr>
              <a:spLocks noChangeArrowheads="1"/>
            </p:cNvSpPr>
            <p:nvPr/>
          </p:nvSpPr>
          <p:spPr bwMode="auto">
            <a:xfrm>
              <a:off x="672" y="2616"/>
              <a:ext cx="615" cy="306"/>
            </a:xfrm>
            <a:prstGeom prst="notchedRightArrow">
              <a:avLst>
                <a:gd name="adj1" fmla="val 50000"/>
                <a:gd name="adj2" fmla="val 50245"/>
              </a:avLst>
            </a:prstGeom>
            <a:noFill/>
            <a:ln w="19050">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endParaRPr lang="en-US">
                <a:solidFill>
                  <a:srgbClr val="FF0000"/>
                </a:solidFill>
              </a:endParaRPr>
            </a:p>
          </p:txBody>
        </p:sp>
        <p:grpSp>
          <p:nvGrpSpPr>
            <p:cNvPr id="9" name="Group 50"/>
            <p:cNvGrpSpPr>
              <a:grpSpLocks/>
            </p:cNvGrpSpPr>
            <p:nvPr/>
          </p:nvGrpSpPr>
          <p:grpSpPr bwMode="auto">
            <a:xfrm>
              <a:off x="768" y="2355"/>
              <a:ext cx="301" cy="327"/>
              <a:chOff x="2534" y="2538"/>
              <a:chExt cx="301" cy="327"/>
            </a:xfrm>
          </p:grpSpPr>
          <p:sp>
            <p:nvSpPr>
              <p:cNvPr id="55332" name="Text Box 51"/>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CC0000"/>
                    </a:solidFill>
                    <a:latin typeface="Times New Roman" charset="0"/>
                    <a:ea typeface="Times New Roman" charset="0"/>
                    <a:cs typeface="Times New Roman" charset="0"/>
                  </a:rPr>
                  <a:t>ν</a:t>
                </a:r>
                <a:r>
                  <a:rPr lang="en-US" sz="2800" b="1" baseline="-25000">
                    <a:solidFill>
                      <a:srgbClr val="CC0000"/>
                    </a:solidFill>
                    <a:ea typeface="Times New Roman" charset="0"/>
                    <a:cs typeface="Times New Roman" charset="0"/>
                  </a:rPr>
                  <a:t>e</a:t>
                </a:r>
                <a:endParaRPr lang="el-GR" sz="2800" b="1">
                  <a:solidFill>
                    <a:srgbClr val="CC0000"/>
                  </a:solidFill>
                  <a:latin typeface="Times New Roman" charset="0"/>
                  <a:ea typeface="Times New Roman" charset="0"/>
                  <a:cs typeface="Times New Roman" charset="0"/>
                </a:endParaRPr>
              </a:p>
            </p:txBody>
          </p:sp>
          <p:sp>
            <p:nvSpPr>
              <p:cNvPr id="55333" name="Line 52"/>
              <p:cNvSpPr>
                <a:spLocks noChangeShapeType="1"/>
              </p:cNvSpPr>
              <p:nvPr/>
            </p:nvSpPr>
            <p:spPr bwMode="auto">
              <a:xfrm>
                <a:off x="2592" y="2640"/>
                <a:ext cx="96" cy="0"/>
              </a:xfrm>
              <a:prstGeom prst="line">
                <a:avLst/>
              </a:prstGeom>
              <a:noFill/>
              <a:ln w="19050">
                <a:solidFill>
                  <a:srgbClr val="CC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nvGrpSpPr>
            <p:cNvPr id="10" name="Group 53"/>
            <p:cNvGrpSpPr>
              <a:grpSpLocks/>
            </p:cNvGrpSpPr>
            <p:nvPr/>
          </p:nvGrpSpPr>
          <p:grpSpPr bwMode="auto">
            <a:xfrm>
              <a:off x="768" y="1155"/>
              <a:ext cx="301" cy="327"/>
              <a:chOff x="2534" y="2538"/>
              <a:chExt cx="301" cy="327"/>
            </a:xfrm>
          </p:grpSpPr>
          <p:sp>
            <p:nvSpPr>
              <p:cNvPr id="55330" name="Text Box 54"/>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CC0000"/>
                    </a:solidFill>
                    <a:latin typeface="Times New Roman" charset="0"/>
                    <a:ea typeface="Times New Roman" charset="0"/>
                    <a:cs typeface="Times New Roman" charset="0"/>
                  </a:rPr>
                  <a:t>ν</a:t>
                </a:r>
                <a:r>
                  <a:rPr lang="en-US" sz="2800" b="1" baseline="-25000">
                    <a:solidFill>
                      <a:srgbClr val="CC0000"/>
                    </a:solidFill>
                    <a:ea typeface="Times New Roman" charset="0"/>
                    <a:cs typeface="Times New Roman" charset="0"/>
                  </a:rPr>
                  <a:t>e</a:t>
                </a:r>
                <a:endParaRPr lang="el-GR" sz="2800" b="1">
                  <a:solidFill>
                    <a:srgbClr val="CC0000"/>
                  </a:solidFill>
                  <a:latin typeface="Times New Roman" charset="0"/>
                  <a:ea typeface="Times New Roman" charset="0"/>
                  <a:cs typeface="Times New Roman" charset="0"/>
                </a:endParaRPr>
              </a:p>
            </p:txBody>
          </p:sp>
          <p:sp>
            <p:nvSpPr>
              <p:cNvPr id="55331" name="Line 55"/>
              <p:cNvSpPr>
                <a:spLocks noChangeShapeType="1"/>
              </p:cNvSpPr>
              <p:nvPr/>
            </p:nvSpPr>
            <p:spPr bwMode="auto">
              <a:xfrm>
                <a:off x="2592" y="2640"/>
                <a:ext cx="96" cy="0"/>
              </a:xfrm>
              <a:prstGeom prst="line">
                <a:avLst/>
              </a:prstGeom>
              <a:noFill/>
              <a:ln w="19050">
                <a:solidFill>
                  <a:srgbClr val="CC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sp>
          <p:nvSpPr>
            <p:cNvPr id="55322" name="Text Box 56"/>
            <p:cNvSpPr txBox="1">
              <a:spLocks noChangeArrowheads="1"/>
            </p:cNvSpPr>
            <p:nvPr/>
          </p:nvSpPr>
          <p:spPr bwMode="auto">
            <a:xfrm>
              <a:off x="720" y="1482"/>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CC0000"/>
                  </a:solidFill>
                </a:rPr>
                <a:t>2.3 MeV</a:t>
              </a:r>
            </a:p>
          </p:txBody>
        </p:sp>
        <p:sp>
          <p:nvSpPr>
            <p:cNvPr id="55323" name="Text Box 57"/>
            <p:cNvSpPr txBox="1">
              <a:spLocks noChangeArrowheads="1"/>
            </p:cNvSpPr>
            <p:nvPr/>
          </p:nvSpPr>
          <p:spPr bwMode="auto">
            <a:xfrm>
              <a:off x="720" y="2682"/>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CC0000"/>
                  </a:solidFill>
                </a:rPr>
                <a:t>3.3 MeV</a:t>
              </a:r>
            </a:p>
          </p:txBody>
        </p:sp>
        <p:grpSp>
          <p:nvGrpSpPr>
            <p:cNvPr id="11" name="Group 58"/>
            <p:cNvGrpSpPr>
              <a:grpSpLocks/>
            </p:cNvGrpSpPr>
            <p:nvPr/>
          </p:nvGrpSpPr>
          <p:grpSpPr bwMode="auto">
            <a:xfrm>
              <a:off x="1328" y="3162"/>
              <a:ext cx="1824" cy="528"/>
              <a:chOff x="1232" y="3696"/>
              <a:chExt cx="1824" cy="528"/>
            </a:xfrm>
          </p:grpSpPr>
          <p:sp>
            <p:nvSpPr>
              <p:cNvPr id="55326" name="Rectangle 59"/>
              <p:cNvSpPr>
                <a:spLocks noChangeArrowheads="1"/>
              </p:cNvSpPr>
              <p:nvPr/>
            </p:nvSpPr>
            <p:spPr bwMode="auto">
              <a:xfrm>
                <a:off x="1232" y="3696"/>
                <a:ext cx="528" cy="528"/>
              </a:xfrm>
              <a:prstGeom prst="rect">
                <a:avLst/>
              </a:prstGeom>
              <a:noFill/>
              <a:ln w="28575">
                <a:solidFill>
                  <a:schemeClr val="accent2"/>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333399"/>
                    </a:solidFill>
                  </a:rPr>
                  <a:t>40</a:t>
                </a:r>
                <a:r>
                  <a:rPr lang="en-US" sz="2800" b="1">
                    <a:solidFill>
                      <a:srgbClr val="333399"/>
                    </a:solidFill>
                  </a:rPr>
                  <a:t>K</a:t>
                </a:r>
              </a:p>
            </p:txBody>
          </p:sp>
          <p:sp>
            <p:nvSpPr>
              <p:cNvPr id="55327" name="Rectangle 60"/>
              <p:cNvSpPr>
                <a:spLocks noChangeArrowheads="1"/>
              </p:cNvSpPr>
              <p:nvPr/>
            </p:nvSpPr>
            <p:spPr bwMode="auto">
              <a:xfrm>
                <a:off x="2528" y="3696"/>
                <a:ext cx="528" cy="528"/>
              </a:xfrm>
              <a:prstGeom prst="rect">
                <a:avLst/>
              </a:prstGeom>
              <a:noFill/>
              <a:ln w="28575">
                <a:solidFill>
                  <a:schemeClr val="accent2"/>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333399"/>
                    </a:solidFill>
                  </a:rPr>
                  <a:t>40</a:t>
                </a:r>
                <a:r>
                  <a:rPr lang="en-US" sz="2800" b="1">
                    <a:solidFill>
                      <a:srgbClr val="333399"/>
                    </a:solidFill>
                  </a:rPr>
                  <a:t>Ca</a:t>
                </a:r>
              </a:p>
            </p:txBody>
          </p:sp>
          <p:sp>
            <p:nvSpPr>
              <p:cNvPr id="55328" name="Line 61"/>
              <p:cNvSpPr>
                <a:spLocks noChangeShapeType="1"/>
              </p:cNvSpPr>
              <p:nvPr/>
            </p:nvSpPr>
            <p:spPr bwMode="auto">
              <a:xfrm>
                <a:off x="1760" y="4080"/>
                <a:ext cx="768" cy="0"/>
              </a:xfrm>
              <a:prstGeom prst="line">
                <a:avLst/>
              </a:prstGeom>
              <a:noFill/>
              <a:ln w="28575">
                <a:solidFill>
                  <a:schemeClr val="accent2"/>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29" name="Text Box 62"/>
              <p:cNvSpPr txBox="1">
                <a:spLocks noChangeArrowheads="1"/>
              </p:cNvSpPr>
              <p:nvPr/>
            </p:nvSpPr>
            <p:spPr bwMode="auto">
              <a:xfrm>
                <a:off x="1961" y="3849"/>
                <a:ext cx="284"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333399"/>
                    </a:solidFill>
                    <a:ea typeface="Arial" charset="0"/>
                    <a:cs typeface="Arial" charset="0"/>
                  </a:rPr>
                  <a:t>1</a:t>
                </a:r>
                <a:r>
                  <a:rPr lang="el-GR" b="1">
                    <a:solidFill>
                      <a:srgbClr val="333399"/>
                    </a:solidFill>
                    <a:ea typeface="Arial" charset="0"/>
                    <a:cs typeface="Arial" charset="0"/>
                  </a:rPr>
                  <a:t>β</a:t>
                </a:r>
              </a:p>
            </p:txBody>
          </p:sp>
        </p:grpSp>
        <p:sp>
          <p:nvSpPr>
            <p:cNvPr id="55325" name="Text Box 63"/>
            <p:cNvSpPr txBox="1">
              <a:spLocks noChangeArrowheads="1"/>
            </p:cNvSpPr>
            <p:nvPr/>
          </p:nvSpPr>
          <p:spPr bwMode="auto">
            <a:xfrm>
              <a:off x="768" y="3748"/>
              <a:ext cx="4272" cy="536"/>
            </a:xfrm>
            <a:prstGeom prst="rect">
              <a:avLst/>
            </a:prstGeom>
            <a:noFill/>
            <a:ln w="28575">
              <a:solidFill>
                <a:srgbClr val="FF0000"/>
              </a:solidFill>
              <a:miter lim="800000"/>
              <a:headEnd/>
              <a:tailEnd/>
            </a:ln>
          </p:spPr>
          <p:txBody>
            <a:bodyPr>
              <a:prstTxWarp prst="textNoShape">
                <a:avLst/>
              </a:prstTxWarp>
              <a:spAutoFit/>
            </a:bodyPr>
            <a:lstStyle/>
            <a:p>
              <a:pPr algn="ctr" defTabSz="914400" fontAlgn="base">
                <a:spcBef>
                  <a:spcPct val="0"/>
                </a:spcBef>
                <a:spcAft>
                  <a:spcPct val="0"/>
                </a:spcAft>
              </a:pPr>
              <a:r>
                <a:rPr lang="en-US" sz="2400" b="1">
                  <a:solidFill>
                    <a:srgbClr val="0000FF"/>
                  </a:solidFill>
                </a:rPr>
                <a:t>Terrestrial antineutrinos from </a:t>
              </a:r>
            </a:p>
            <a:p>
              <a:pPr algn="ctr" defTabSz="914400" fontAlgn="base">
                <a:spcBef>
                  <a:spcPct val="0"/>
                </a:spcBef>
                <a:spcAft>
                  <a:spcPct val="0"/>
                </a:spcAft>
              </a:pPr>
              <a:r>
                <a:rPr lang="en-US" sz="2400" b="1">
                  <a:solidFill>
                    <a:srgbClr val="0000FF"/>
                  </a:solidFill>
                </a:rPr>
                <a:t>uranium and thorium are detectable</a:t>
              </a:r>
            </a:p>
          </p:txBody>
        </p:sp>
      </p:grpSp>
      <p:sp>
        <p:nvSpPr>
          <p:cNvPr id="67" name="Oval Callout 66"/>
          <p:cNvSpPr/>
          <p:nvPr/>
        </p:nvSpPr>
        <p:spPr>
          <a:xfrm>
            <a:off x="5283200" y="4838700"/>
            <a:ext cx="1778000" cy="968375"/>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55300" name="TextBox 67"/>
          <p:cNvSpPr txBox="1">
            <a:spLocks noChangeArrowheads="1"/>
          </p:cNvSpPr>
          <p:nvPr/>
        </p:nvSpPr>
        <p:spPr bwMode="auto">
          <a:xfrm>
            <a:off x="5275263" y="4960938"/>
            <a:ext cx="1757362" cy="830262"/>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1600" b="1" smtClean="0">
                <a:solidFill>
                  <a:srgbClr val="000000"/>
                </a:solidFill>
              </a:rPr>
              <a:t>Efforts to detect</a:t>
            </a:r>
          </a:p>
          <a:p>
            <a:pPr algn="ctr" defTabSz="914400" fontAlgn="base">
              <a:spcBef>
                <a:spcPct val="0"/>
              </a:spcBef>
              <a:spcAft>
                <a:spcPct val="0"/>
              </a:spcAft>
            </a:pPr>
            <a:r>
              <a:rPr lang="en-US" sz="1600" b="1" smtClean="0">
                <a:solidFill>
                  <a:srgbClr val="000000"/>
                </a:solidFill>
              </a:rPr>
              <a:t>K geonus</a:t>
            </a:r>
          </a:p>
          <a:p>
            <a:pPr algn="ctr" defTabSz="914400" fontAlgn="base">
              <a:spcBef>
                <a:spcPct val="0"/>
              </a:spcBef>
              <a:spcAft>
                <a:spcPct val="0"/>
              </a:spcAft>
            </a:pPr>
            <a:r>
              <a:rPr lang="en-US" sz="1600" b="1" smtClean="0">
                <a:solidFill>
                  <a:srgbClr val="000000"/>
                </a:solidFill>
              </a:rPr>
              <a:t>underway</a:t>
            </a:r>
          </a:p>
        </p:txBody>
      </p:sp>
      <p:sp>
        <p:nvSpPr>
          <p:cNvPr id="55301" name="TextBox 65"/>
          <p:cNvSpPr txBox="1">
            <a:spLocks noChangeArrowheads="1"/>
          </p:cNvSpPr>
          <p:nvPr/>
        </p:nvSpPr>
        <p:spPr bwMode="auto">
          <a:xfrm>
            <a:off x="1079500" y="25908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31%</a:t>
            </a:r>
          </a:p>
        </p:txBody>
      </p:sp>
      <p:sp>
        <p:nvSpPr>
          <p:cNvPr id="55302" name="TextBox 67"/>
          <p:cNvSpPr txBox="1">
            <a:spLocks noChangeArrowheads="1"/>
          </p:cNvSpPr>
          <p:nvPr/>
        </p:nvSpPr>
        <p:spPr bwMode="auto">
          <a:xfrm>
            <a:off x="1168400" y="45085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46%</a:t>
            </a:r>
          </a:p>
        </p:txBody>
      </p:sp>
      <p:sp>
        <p:nvSpPr>
          <p:cNvPr id="55303" name="TextBox 68"/>
          <p:cNvSpPr txBox="1">
            <a:spLocks noChangeArrowheads="1"/>
          </p:cNvSpPr>
          <p:nvPr/>
        </p:nvSpPr>
        <p:spPr bwMode="auto">
          <a:xfrm>
            <a:off x="7327900" y="45212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20%</a:t>
            </a:r>
          </a:p>
        </p:txBody>
      </p:sp>
      <p:sp>
        <p:nvSpPr>
          <p:cNvPr id="55304" name="TextBox 69"/>
          <p:cNvSpPr txBox="1">
            <a:spLocks noChangeArrowheads="1"/>
          </p:cNvSpPr>
          <p:nvPr/>
        </p:nvSpPr>
        <p:spPr bwMode="auto">
          <a:xfrm>
            <a:off x="7327900" y="2578100"/>
            <a:ext cx="555625"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nu-Energy-spectra2.bmp"/>
          <p:cNvPicPr>
            <a:picLocks noChangeAspect="1"/>
          </p:cNvPicPr>
          <p:nvPr/>
        </p:nvPicPr>
        <p:blipFill>
          <a:blip r:embed="rId2"/>
          <a:stretch>
            <a:fillRect/>
          </a:stretch>
        </p:blipFill>
        <p:spPr>
          <a:xfrm>
            <a:off x="980125" y="260832"/>
            <a:ext cx="7426896" cy="6339343"/>
          </a:xfrm>
          <a:prstGeom prst="rect">
            <a:avLst/>
          </a:prstGeom>
        </p:spPr>
      </p:pic>
    </p:spTree>
    <p:extLst>
      <p:ext uri="{BB962C8B-B14F-4D97-AF65-F5344CB8AC3E}">
        <p14:creationId xmlns:p14="http://schemas.microsoft.com/office/powerpoint/2010/main" val="111295692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nuMeasurementsTNU_annot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509"/>
            <a:ext cx="9144000" cy="5134524"/>
          </a:xfrm>
          <a:prstGeom prst="rect">
            <a:avLst/>
          </a:prstGeom>
        </p:spPr>
      </p:pic>
      <p:sp>
        <p:nvSpPr>
          <p:cNvPr id="4" name="TextBox 3"/>
          <p:cNvSpPr txBox="1"/>
          <p:nvPr/>
        </p:nvSpPr>
        <p:spPr>
          <a:xfrm>
            <a:off x="1191880" y="139931"/>
            <a:ext cx="6933133" cy="646331"/>
          </a:xfrm>
          <a:prstGeom prst="rect">
            <a:avLst/>
          </a:prstGeom>
          <a:noFill/>
        </p:spPr>
        <p:txBody>
          <a:bodyPr wrap="none" rtlCol="0">
            <a:spAutoFit/>
          </a:bodyPr>
          <a:lstStyle/>
          <a:p>
            <a:r>
              <a:rPr lang="en-US" sz="3600" dirty="0" smtClean="0">
                <a:solidFill>
                  <a:srgbClr val="0000FF"/>
                </a:solidFill>
              </a:rPr>
              <a:t>Data improve with more counting</a:t>
            </a:r>
            <a:endParaRPr lang="en-US" sz="3600" dirty="0">
              <a:solidFill>
                <a:srgbClr val="0000FF"/>
              </a:solidFill>
            </a:endParaRPr>
          </a:p>
        </p:txBody>
      </p:sp>
      <p:sp>
        <p:nvSpPr>
          <p:cNvPr id="5" name="TextBox 4"/>
          <p:cNvSpPr txBox="1"/>
          <p:nvPr/>
        </p:nvSpPr>
        <p:spPr>
          <a:xfrm>
            <a:off x="310761" y="6268627"/>
            <a:ext cx="8627806" cy="400110"/>
          </a:xfrm>
          <a:prstGeom prst="rect">
            <a:avLst/>
          </a:prstGeom>
          <a:noFill/>
        </p:spPr>
        <p:txBody>
          <a:bodyPr wrap="none" rtlCol="0">
            <a:spAutoFit/>
          </a:bodyPr>
          <a:lstStyle/>
          <a:p>
            <a:r>
              <a:rPr lang="en-US" sz="2000" i="1" dirty="0" smtClean="0">
                <a:solidFill>
                  <a:srgbClr val="FF0000"/>
                </a:solidFill>
              </a:rPr>
              <a:t>TW scales with U concentration; 10, 20, 30 TW ≈ 10, 20, 30 ppb U in BSE</a:t>
            </a:r>
            <a:endParaRPr lang="en-US" sz="2000" i="1" dirty="0">
              <a:solidFill>
                <a:srgbClr val="FF0000"/>
              </a:solidFill>
            </a:endParaRPr>
          </a:p>
        </p:txBody>
      </p:sp>
    </p:spTree>
    <p:extLst>
      <p:ext uri="{BB962C8B-B14F-4D97-AF65-F5344CB8AC3E}">
        <p14:creationId xmlns:p14="http://schemas.microsoft.com/office/powerpoint/2010/main" val="399951476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60"/>
            <a:ext cx="9144000" cy="523220"/>
          </a:xfrm>
          <a:prstGeom prst="rect">
            <a:avLst/>
          </a:prstGeom>
          <a:noFill/>
        </p:spPr>
        <p:txBody>
          <a:bodyPr wrap="square" rtlCol="0">
            <a:spAutoFit/>
          </a:bodyPr>
          <a:lstStyle/>
          <a:p>
            <a:pPr algn="ctr"/>
            <a:r>
              <a:rPr lang="en-US" sz="2800" b="1" dirty="0" err="1" smtClean="0">
                <a:latin typeface="Arial" pitchFamily="34" charset="0"/>
                <a:cs typeface="Arial" pitchFamily="34" charset="0"/>
              </a:rPr>
              <a:t>Geoneutrino</a:t>
            </a:r>
            <a:r>
              <a:rPr lang="en-US" sz="2800" b="1" dirty="0" smtClean="0">
                <a:latin typeface="Arial" pitchFamily="34" charset="0"/>
                <a:cs typeface="Arial" pitchFamily="34" charset="0"/>
              </a:rPr>
              <a:t> Flux on Earth Surface</a:t>
            </a:r>
            <a:endParaRPr lang="en-US" sz="2800" b="1" dirty="0">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1300235"/>
              </p:ext>
            </p:extLst>
          </p:nvPr>
        </p:nvGraphicFramePr>
        <p:xfrm>
          <a:off x="1066800" y="1868673"/>
          <a:ext cx="7054672" cy="1542056"/>
        </p:xfrm>
        <a:graphic>
          <a:graphicData uri="http://schemas.openxmlformats.org/presentationml/2006/ole">
            <mc:AlternateContent xmlns:mc="http://schemas.openxmlformats.org/markup-compatibility/2006">
              <mc:Choice xmlns:v="urn:schemas-microsoft-com:vml" Requires="v">
                <p:oleObj spid="_x0000_s1084" name="Equation" r:id="rId3" imgW="2743200" imgH="609480" progId="Equation.3">
                  <p:embed/>
                </p:oleObj>
              </mc:Choice>
              <mc:Fallback>
                <p:oleObj name="Equation" r:id="rId3" imgW="274320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868673"/>
                        <a:ext cx="7054672" cy="1542056"/>
                      </a:xfrm>
                      <a:prstGeom prst="rect">
                        <a:avLst/>
                      </a:prstGeom>
                      <a:noFill/>
                      <a:ln>
                        <a:noFill/>
                      </a:ln>
                      <a:extLst/>
                    </p:spPr>
                  </p:pic>
                </p:oleObj>
              </mc:Fallback>
            </mc:AlternateContent>
          </a:graphicData>
        </a:graphic>
      </p:graphicFrame>
      <p:grpSp>
        <p:nvGrpSpPr>
          <p:cNvPr id="9" name="Group 8"/>
          <p:cNvGrpSpPr/>
          <p:nvPr/>
        </p:nvGrpSpPr>
        <p:grpSpPr>
          <a:xfrm>
            <a:off x="315797" y="994477"/>
            <a:ext cx="5480957" cy="1835809"/>
            <a:chOff x="3012621" y="1768204"/>
            <a:chExt cx="5480957" cy="1835809"/>
          </a:xfrm>
        </p:grpSpPr>
        <p:sp>
          <p:nvSpPr>
            <p:cNvPr id="10" name="Oval 9"/>
            <p:cNvSpPr/>
            <p:nvPr/>
          </p:nvSpPr>
          <p:spPr>
            <a:xfrm>
              <a:off x="4678024" y="3018152"/>
              <a:ext cx="840798" cy="58586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p:cNvCxnSpPr>
              <a:stCxn id="10" idx="0"/>
            </p:cNvCxnSpPr>
            <p:nvPr/>
          </p:nvCxnSpPr>
          <p:spPr>
            <a:xfrm rot="5400000" flipH="1" flipV="1">
              <a:off x="4676994" y="2589745"/>
              <a:ext cx="849836" cy="6979"/>
            </a:xfrm>
            <a:prstGeom prst="bentConnector3">
              <a:avLst>
                <a:gd name="adj1" fmla="val 50000"/>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12621" y="1768204"/>
              <a:ext cx="5480957" cy="400110"/>
            </a:xfrm>
            <a:prstGeom prst="rect">
              <a:avLst/>
            </a:prstGeom>
            <a:noFill/>
            <a:ln>
              <a:solidFill>
                <a:srgbClr val="00B050"/>
              </a:solidFill>
            </a:ln>
          </p:spPr>
          <p:txBody>
            <a:bodyPr wrap="square" rtlCol="0">
              <a:spAutoFit/>
            </a:bodyPr>
            <a:lstStyle/>
            <a:p>
              <a:r>
                <a:rPr lang="en-US" sz="2000" dirty="0" smtClean="0">
                  <a:latin typeface="Arial" pitchFamily="34" charset="0"/>
                  <a:cs typeface="Arial" pitchFamily="34" charset="0"/>
                </a:rPr>
                <a:t>Activity and number of produced </a:t>
              </a:r>
              <a:r>
                <a:rPr lang="en-US" sz="2000" dirty="0" err="1" smtClean="0">
                  <a:latin typeface="Arial" pitchFamily="34" charset="0"/>
                  <a:cs typeface="Arial" pitchFamily="34" charset="0"/>
                </a:rPr>
                <a:t>geoneutrinos</a:t>
              </a:r>
              <a:endParaRPr lang="en-US" sz="2000" dirty="0">
                <a:latin typeface="Arial" pitchFamily="34" charset="0"/>
                <a:cs typeface="Arial" pitchFamily="34" charset="0"/>
              </a:endParaRPr>
            </a:p>
          </p:txBody>
        </p:sp>
      </p:grpSp>
      <p:grpSp>
        <p:nvGrpSpPr>
          <p:cNvPr id="13" name="Group 12"/>
          <p:cNvGrpSpPr/>
          <p:nvPr/>
        </p:nvGrpSpPr>
        <p:grpSpPr>
          <a:xfrm>
            <a:off x="6008802" y="994478"/>
            <a:ext cx="2819400" cy="1716918"/>
            <a:chOff x="6714448" y="1806195"/>
            <a:chExt cx="2819400" cy="1716918"/>
          </a:xfrm>
        </p:grpSpPr>
        <p:sp>
          <p:nvSpPr>
            <p:cNvPr id="14" name="Oval 13"/>
            <p:cNvSpPr/>
            <p:nvPr/>
          </p:nvSpPr>
          <p:spPr>
            <a:xfrm>
              <a:off x="8225593" y="3069915"/>
              <a:ext cx="609600" cy="45319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14448" y="1806195"/>
              <a:ext cx="2819400" cy="400110"/>
            </a:xfrm>
            <a:prstGeom prst="rect">
              <a:avLst/>
            </a:prstGeom>
            <a:noFill/>
            <a:ln w="15875">
              <a:solidFill>
                <a:srgbClr val="FFC000"/>
              </a:solidFill>
            </a:ln>
          </p:spPr>
          <p:txBody>
            <a:bodyPr wrap="square" rtlCol="0">
              <a:spAutoFit/>
            </a:bodyPr>
            <a:lstStyle/>
            <a:p>
              <a:r>
                <a:rPr lang="en-US" sz="2000" dirty="0" smtClean="0">
                  <a:latin typeface="Arial" pitchFamily="34" charset="0"/>
                  <a:cs typeface="Arial" pitchFamily="34" charset="0"/>
                </a:rPr>
                <a:t>Volume of source unit</a:t>
              </a:r>
              <a:endParaRPr lang="en-US" sz="2000" dirty="0">
                <a:latin typeface="Arial" pitchFamily="34" charset="0"/>
                <a:cs typeface="Arial" pitchFamily="34" charset="0"/>
              </a:endParaRPr>
            </a:p>
          </p:txBody>
        </p:sp>
        <p:cxnSp>
          <p:nvCxnSpPr>
            <p:cNvPr id="16" name="Elbow Connector 15"/>
            <p:cNvCxnSpPr>
              <a:stCxn id="14" idx="0"/>
            </p:cNvCxnSpPr>
            <p:nvPr/>
          </p:nvCxnSpPr>
          <p:spPr>
            <a:xfrm flipV="1">
              <a:off x="8530393" y="2206306"/>
              <a:ext cx="0" cy="86360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596354" y="2677851"/>
            <a:ext cx="5099846" cy="2298137"/>
            <a:chOff x="3276600" y="3381959"/>
            <a:chExt cx="5099846" cy="2298137"/>
          </a:xfrm>
        </p:grpSpPr>
        <p:sp>
          <p:nvSpPr>
            <p:cNvPr id="18" name="Oval 17"/>
            <p:cNvSpPr/>
            <p:nvPr/>
          </p:nvSpPr>
          <p:spPr>
            <a:xfrm>
              <a:off x="7198054" y="3381959"/>
              <a:ext cx="263992" cy="58517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p:cNvCxnSpPr>
              <a:stCxn id="18" idx="5"/>
              <a:endCxn id="20" idx="3"/>
            </p:cNvCxnSpPr>
            <p:nvPr/>
          </p:nvCxnSpPr>
          <p:spPr>
            <a:xfrm rot="16200000" flipH="1">
              <a:off x="7100614" y="4204208"/>
              <a:ext cx="1598603" cy="953061"/>
            </a:xfrm>
            <a:prstGeom prst="bentConnector4">
              <a:avLst>
                <a:gd name="adj1" fmla="val 41062"/>
                <a:gd name="adj2" fmla="val 123986"/>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6600" y="5279986"/>
              <a:ext cx="5099846" cy="400110"/>
            </a:xfrm>
            <a:prstGeom prst="rect">
              <a:avLst/>
            </a:prstGeom>
            <a:noFill/>
            <a:ln w="15875">
              <a:solidFill>
                <a:schemeClr val="accent6">
                  <a:lumMod val="75000"/>
                </a:schemeClr>
              </a:solidFill>
            </a:ln>
          </p:spPr>
          <p:txBody>
            <a:bodyPr wrap="square" rtlCol="0">
              <a:spAutoFit/>
            </a:bodyPr>
            <a:lstStyle/>
            <a:p>
              <a:r>
                <a:rPr lang="en-US" sz="2000" dirty="0" smtClean="0">
                  <a:latin typeface="Arial" pitchFamily="34" charset="0"/>
                  <a:cs typeface="Arial" pitchFamily="34" charset="0"/>
                </a:rPr>
                <a:t>Distance between source unit and detector</a:t>
              </a:r>
              <a:endParaRPr lang="en-US" sz="2000" dirty="0">
                <a:latin typeface="Arial" pitchFamily="34" charset="0"/>
                <a:cs typeface="Arial" pitchFamily="34" charset="0"/>
              </a:endParaRPr>
            </a:p>
          </p:txBody>
        </p:sp>
      </p:grpSp>
      <p:grpSp>
        <p:nvGrpSpPr>
          <p:cNvPr id="29" name="Group 28"/>
          <p:cNvGrpSpPr/>
          <p:nvPr/>
        </p:nvGrpSpPr>
        <p:grpSpPr>
          <a:xfrm>
            <a:off x="2443954" y="1905001"/>
            <a:ext cx="5023646" cy="2458861"/>
            <a:chOff x="2443954" y="1905001"/>
            <a:chExt cx="5023646" cy="2458861"/>
          </a:xfrm>
        </p:grpSpPr>
        <p:sp>
          <p:nvSpPr>
            <p:cNvPr id="25" name="TextBox 24"/>
            <p:cNvSpPr txBox="1"/>
            <p:nvPr/>
          </p:nvSpPr>
          <p:spPr>
            <a:xfrm>
              <a:off x="2443954" y="3890077"/>
              <a:ext cx="4953000" cy="473785"/>
            </a:xfrm>
            <a:prstGeom prst="rect">
              <a:avLst/>
            </a:prstGeom>
            <a:noFill/>
            <a:ln>
              <a:solidFill>
                <a:srgbClr val="00B0F0"/>
              </a:solidFill>
            </a:ln>
          </p:spPr>
          <p:txBody>
            <a:bodyPr wrap="square" rtlCol="0">
              <a:spAutoFit/>
            </a:bodyPr>
            <a:lstStyle/>
            <a:p>
              <a:r>
                <a:rPr lang="en-US" sz="2000" dirty="0" smtClean="0">
                  <a:latin typeface="Arial" pitchFamily="34" charset="0"/>
                  <a:cs typeface="Arial" pitchFamily="34" charset="0"/>
                </a:rPr>
                <a:t>Abundance and density of the source unit</a:t>
              </a:r>
              <a:endParaRPr lang="en-US" sz="2000" dirty="0">
                <a:latin typeface="Arial" pitchFamily="34" charset="0"/>
                <a:cs typeface="Arial" pitchFamily="34" charset="0"/>
              </a:endParaRPr>
            </a:p>
          </p:txBody>
        </p:sp>
        <p:sp>
          <p:nvSpPr>
            <p:cNvPr id="22" name="Oval 21"/>
            <p:cNvSpPr/>
            <p:nvPr/>
          </p:nvSpPr>
          <p:spPr>
            <a:xfrm>
              <a:off x="5486400" y="1905001"/>
              <a:ext cx="914400" cy="6565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Oval 22"/>
            <p:cNvSpPr/>
            <p:nvPr/>
          </p:nvSpPr>
          <p:spPr>
            <a:xfrm>
              <a:off x="6526098" y="1921751"/>
              <a:ext cx="941502" cy="66904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cxnSp>
          <p:nvCxnSpPr>
            <p:cNvPr id="24" name="Straight Arrow Connector 23"/>
            <p:cNvCxnSpPr>
              <a:stCxn id="23" idx="4"/>
            </p:cNvCxnSpPr>
            <p:nvPr/>
          </p:nvCxnSpPr>
          <p:spPr>
            <a:xfrm>
              <a:off x="6996849" y="2590800"/>
              <a:ext cx="0" cy="1299277"/>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4"/>
            </p:cNvCxnSpPr>
            <p:nvPr/>
          </p:nvCxnSpPr>
          <p:spPr>
            <a:xfrm>
              <a:off x="5943600" y="2561501"/>
              <a:ext cx="38100" cy="132857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986754" y="2055701"/>
            <a:ext cx="3429000" cy="1609774"/>
            <a:chOff x="1986754" y="2055701"/>
            <a:chExt cx="3429000" cy="1609774"/>
          </a:xfrm>
        </p:grpSpPr>
        <p:sp>
          <p:nvSpPr>
            <p:cNvPr id="6" name="Oval 5"/>
            <p:cNvSpPr/>
            <p:nvPr/>
          </p:nvSpPr>
          <p:spPr>
            <a:xfrm>
              <a:off x="2913854" y="2055701"/>
              <a:ext cx="2115346" cy="8729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828254" y="2928616"/>
              <a:ext cx="2" cy="3367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86754" y="3265365"/>
              <a:ext cx="3429000" cy="400110"/>
            </a:xfrm>
            <a:prstGeom prst="rect">
              <a:avLst/>
            </a:prstGeom>
            <a:noFill/>
            <a:ln w="15875">
              <a:solidFill>
                <a:srgbClr val="FF0000"/>
              </a:solidFill>
            </a:ln>
          </p:spPr>
          <p:txBody>
            <a:bodyPr wrap="square" rtlCol="0">
              <a:spAutoFit/>
            </a:bodyPr>
            <a:lstStyle/>
            <a:p>
              <a:r>
                <a:rPr lang="en-US" sz="2000" dirty="0" smtClean="0">
                  <a:latin typeface="Arial" pitchFamily="34" charset="0"/>
                  <a:cs typeface="Arial" pitchFamily="34" charset="0"/>
                </a:rPr>
                <a:t>Survival probability function</a:t>
              </a:r>
              <a:endParaRPr lang="en-US" sz="2000" dirty="0">
                <a:latin typeface="Arial" pitchFamily="34" charset="0"/>
                <a:cs typeface="Arial" pitchFamily="34" charset="0"/>
              </a:endParaRPr>
            </a:p>
          </p:txBody>
        </p:sp>
      </p:grpSp>
      <p:sp>
        <p:nvSpPr>
          <p:cNvPr id="46" name="TextBox 45"/>
          <p:cNvSpPr txBox="1"/>
          <p:nvPr/>
        </p:nvSpPr>
        <p:spPr>
          <a:xfrm>
            <a:off x="0" y="5410200"/>
            <a:ext cx="9144000" cy="461665"/>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Earth</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structure</a:t>
            </a:r>
            <a:r>
              <a:rPr lang="en-US" sz="2400" dirty="0" smtClean="0">
                <a:latin typeface="Arial" pitchFamily="34" charset="0"/>
                <a:cs typeface="Arial" pitchFamily="34" charset="0"/>
              </a:rPr>
              <a:t> </a:t>
            </a:r>
            <a:r>
              <a:rPr lang="en-US" sz="2400" dirty="0" smtClean="0">
                <a:latin typeface="Times New Roman" pitchFamily="18" charset="0"/>
                <a:cs typeface="Times New Roman" pitchFamily="18" charset="0"/>
              </a:rPr>
              <a:t>(</a:t>
            </a:r>
            <a:r>
              <a:rPr lang="en-US" sz="2400" dirty="0" smtClean="0">
                <a:latin typeface="Symbol" pitchFamily="18" charset="2"/>
                <a:cs typeface="Times New Roman" pitchFamily="18" charset="0"/>
              </a:rPr>
              <a:t>r</a:t>
            </a:r>
            <a:r>
              <a:rPr lang="en-US" sz="2400" dirty="0" smtClean="0">
                <a:latin typeface="Times New Roman" pitchFamily="18" charset="0"/>
                <a:cs typeface="Times New Roman" pitchFamily="18" charset="0"/>
              </a:rPr>
              <a:t> </a:t>
            </a:r>
            <a:r>
              <a:rPr lang="en-US" sz="2400" dirty="0" smtClean="0">
                <a:latin typeface="Arial" pitchFamily="34" charset="0"/>
                <a:cs typeface="Arial" pitchFamily="34" charset="0"/>
              </a:rPr>
              <a:t>and</a:t>
            </a: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L</a:t>
            </a:r>
            <a:r>
              <a:rPr lang="en-US" sz="2400" dirty="0" smtClean="0">
                <a:latin typeface="Times New Roman" pitchFamily="18" charset="0"/>
                <a:cs typeface="Times New Roman" pitchFamily="18" charset="0"/>
              </a:rPr>
              <a:t>) </a:t>
            </a:r>
            <a:r>
              <a:rPr lang="en-US" sz="2400" dirty="0" smtClean="0">
                <a:latin typeface="Arial" pitchFamily="34" charset="0"/>
                <a:cs typeface="Arial" pitchFamily="34" charset="0"/>
              </a:rPr>
              <a:t>and </a:t>
            </a:r>
            <a:r>
              <a:rPr lang="en-US" sz="2400" b="1" dirty="0" smtClean="0">
                <a:solidFill>
                  <a:srgbClr val="FF0000"/>
                </a:solidFill>
                <a:latin typeface="Arial" pitchFamily="34" charset="0"/>
                <a:cs typeface="Arial" pitchFamily="34" charset="0"/>
              </a:rPr>
              <a:t>chemical composition </a:t>
            </a:r>
            <a:r>
              <a:rPr lang="en-US" sz="2400" dirty="0" smtClean="0">
                <a:latin typeface="Times New Roman" pitchFamily="18" charset="0"/>
                <a:cs typeface="Times New Roman" pitchFamily="18" charset="0"/>
              </a:rPr>
              <a:t>(</a:t>
            </a:r>
            <a:r>
              <a:rPr lang="en-US" sz="2400" i="1"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7169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earth.jpg"/>
          <p:cNvPicPr>
            <a:picLocks noChangeAspect="1"/>
          </p:cNvPicPr>
          <p:nvPr/>
        </p:nvPicPr>
        <p:blipFill>
          <a:blip r:embed="rId2"/>
          <a:stretch>
            <a:fillRect/>
          </a:stretch>
        </p:blipFill>
        <p:spPr>
          <a:xfrm>
            <a:off x="5865632" y="-31883"/>
            <a:ext cx="3278368" cy="3331032"/>
          </a:xfrm>
          <a:prstGeom prst="rect">
            <a:avLst/>
          </a:prstGeom>
        </p:spPr>
      </p:pic>
      <p:pic>
        <p:nvPicPr>
          <p:cNvPr id="3" name="Picture 2" descr="sphere (1).png"/>
          <p:cNvPicPr>
            <a:picLocks noChangeAspect="1"/>
          </p:cNvPicPr>
          <p:nvPr/>
        </p:nvPicPr>
        <p:blipFill>
          <a:blip r:embed="rId3"/>
          <a:stretch>
            <a:fillRect/>
          </a:stretch>
        </p:blipFill>
        <p:spPr>
          <a:xfrm>
            <a:off x="3455452" y="3405870"/>
            <a:ext cx="2875492" cy="3210966"/>
          </a:xfrm>
          <a:prstGeom prst="rect">
            <a:avLst/>
          </a:prstGeom>
        </p:spPr>
      </p:pic>
      <p:pic>
        <p:nvPicPr>
          <p:cNvPr id="2" name="Picture 1" descr="Volume_element_spherical_coordinates.JPG"/>
          <p:cNvPicPr>
            <a:picLocks noChangeAspect="1"/>
          </p:cNvPicPr>
          <p:nvPr/>
        </p:nvPicPr>
        <p:blipFill>
          <a:blip r:embed="rId4"/>
          <a:stretch>
            <a:fillRect/>
          </a:stretch>
        </p:blipFill>
        <p:spPr>
          <a:xfrm>
            <a:off x="-1201210" y="3461622"/>
            <a:ext cx="4724400" cy="3396378"/>
          </a:xfrm>
          <a:prstGeom prst="rect">
            <a:avLst/>
          </a:prstGeom>
        </p:spPr>
      </p:pic>
      <p:pic>
        <p:nvPicPr>
          <p:cNvPr id="4" name="Picture 3" descr="sphere_interior.png"/>
          <p:cNvPicPr>
            <a:picLocks noChangeAspect="1"/>
          </p:cNvPicPr>
          <p:nvPr/>
        </p:nvPicPr>
        <p:blipFill>
          <a:blip r:embed="rId5"/>
          <a:stretch>
            <a:fillRect/>
          </a:stretch>
        </p:blipFill>
        <p:spPr>
          <a:xfrm>
            <a:off x="6398682" y="3299149"/>
            <a:ext cx="5184775" cy="3146809"/>
          </a:xfrm>
          <a:prstGeom prst="rect">
            <a:avLst/>
          </a:prstGeom>
        </p:spPr>
      </p:pic>
      <p:sp>
        <p:nvSpPr>
          <p:cNvPr id="13" name="TextBox 12"/>
          <p:cNvSpPr txBox="1"/>
          <p:nvPr/>
        </p:nvSpPr>
        <p:spPr>
          <a:xfrm>
            <a:off x="48851" y="-31883"/>
            <a:ext cx="5606882" cy="1323439"/>
          </a:xfrm>
          <a:prstGeom prst="rect">
            <a:avLst/>
          </a:prstGeom>
          <a:noFill/>
        </p:spPr>
        <p:txBody>
          <a:bodyPr wrap="square" rtlCol="0">
            <a:spAutoFit/>
          </a:bodyPr>
          <a:lstStyle/>
          <a:p>
            <a:r>
              <a:rPr lang="en-US" sz="4000" dirty="0" smtClean="0">
                <a:solidFill>
                  <a:srgbClr val="0000FF"/>
                </a:solidFill>
              </a:rPr>
              <a:t>Constructing a 3-D reference model Earth</a:t>
            </a:r>
            <a:endParaRPr lang="en-US" sz="4000" dirty="0">
              <a:solidFill>
                <a:srgbClr val="0000FF"/>
              </a:solidFill>
            </a:endParaRPr>
          </a:p>
        </p:txBody>
      </p:sp>
      <p:sp>
        <p:nvSpPr>
          <p:cNvPr id="14" name="TextBox 13"/>
          <p:cNvSpPr txBox="1"/>
          <p:nvPr/>
        </p:nvSpPr>
        <p:spPr>
          <a:xfrm>
            <a:off x="370584" y="1608667"/>
            <a:ext cx="3474339" cy="1384995"/>
          </a:xfrm>
          <a:prstGeom prst="rect">
            <a:avLst/>
          </a:prstGeom>
          <a:noFill/>
        </p:spPr>
        <p:txBody>
          <a:bodyPr wrap="square" rtlCol="0">
            <a:spAutoFit/>
          </a:bodyPr>
          <a:lstStyle/>
          <a:p>
            <a:r>
              <a:rPr lang="en-US" sz="2800" dirty="0" smtClean="0"/>
              <a:t>assigning chemical and physical states to Earth </a:t>
            </a:r>
            <a:r>
              <a:rPr lang="en-US" sz="2800" dirty="0" err="1" smtClean="0"/>
              <a:t>voxels</a:t>
            </a:r>
            <a:endParaRPr lang="en-US" sz="2800" dirty="0"/>
          </a:p>
        </p:txBody>
      </p:sp>
      <p:sp>
        <p:nvSpPr>
          <p:cNvPr id="5" name="TextBox 4"/>
          <p:cNvSpPr txBox="1"/>
          <p:nvPr/>
        </p:nvSpPr>
        <p:spPr>
          <a:xfrm>
            <a:off x="4016747" y="2652818"/>
            <a:ext cx="2381935" cy="646331"/>
          </a:xfrm>
          <a:prstGeom prst="rect">
            <a:avLst/>
          </a:prstGeom>
          <a:noFill/>
        </p:spPr>
        <p:txBody>
          <a:bodyPr wrap="none" rtlCol="0">
            <a:spAutoFit/>
          </a:bodyPr>
          <a:lstStyle/>
          <a:p>
            <a:pPr algn="ctr"/>
            <a:r>
              <a:rPr lang="en-US" i="1" dirty="0" smtClean="0">
                <a:solidFill>
                  <a:srgbClr val="FF0000"/>
                </a:solidFill>
              </a:rPr>
              <a:t>1</a:t>
            </a:r>
            <a:r>
              <a:rPr lang="en-US" i="1" baseline="30000" dirty="0" smtClean="0">
                <a:solidFill>
                  <a:srgbClr val="FF0000"/>
                </a:solidFill>
              </a:rPr>
              <a:t>o</a:t>
            </a:r>
            <a:r>
              <a:rPr lang="en-US" i="1" dirty="0" smtClean="0">
                <a:solidFill>
                  <a:srgbClr val="FF0000"/>
                </a:solidFill>
              </a:rPr>
              <a:t> x 1</a:t>
            </a:r>
            <a:r>
              <a:rPr lang="en-US" i="1" baseline="30000" dirty="0" smtClean="0">
                <a:solidFill>
                  <a:srgbClr val="FF0000"/>
                </a:solidFill>
              </a:rPr>
              <a:t>o</a:t>
            </a:r>
            <a:r>
              <a:rPr lang="en-US" i="1" dirty="0" smtClean="0">
                <a:solidFill>
                  <a:srgbClr val="FF0000"/>
                </a:solidFill>
              </a:rPr>
              <a:t> x “z” tile </a:t>
            </a:r>
          </a:p>
          <a:p>
            <a:pPr algn="ctr"/>
            <a:r>
              <a:rPr lang="en-US" i="1" dirty="0" smtClean="0">
                <a:solidFill>
                  <a:srgbClr val="FF0000"/>
                </a:solidFill>
              </a:rPr>
              <a:t>mapping of elements</a:t>
            </a:r>
            <a:endParaRPr lang="en-US" i="1" dirty="0">
              <a:solidFill>
                <a:srgbClr val="FF0000"/>
              </a:solidFill>
            </a:endParaRPr>
          </a:p>
        </p:txBody>
      </p:sp>
      <p:cxnSp>
        <p:nvCxnSpPr>
          <p:cNvPr id="7" name="Straight Arrow Connector 6"/>
          <p:cNvCxnSpPr/>
          <p:nvPr/>
        </p:nvCxnSpPr>
        <p:spPr bwMode="auto">
          <a:xfrm flipH="1">
            <a:off x="5242515" y="3299149"/>
            <a:ext cx="270233" cy="76735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512748" y="3299149"/>
            <a:ext cx="885934" cy="53768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6" name="TextBox 5"/>
          <p:cNvSpPr txBox="1"/>
          <p:nvPr/>
        </p:nvSpPr>
        <p:spPr>
          <a:xfrm>
            <a:off x="4141801" y="6486488"/>
            <a:ext cx="4431394" cy="338554"/>
          </a:xfrm>
          <a:prstGeom prst="rect">
            <a:avLst/>
          </a:prstGeom>
          <a:noFill/>
        </p:spPr>
        <p:txBody>
          <a:bodyPr wrap="none" rtlCol="0">
            <a:spAutoFit/>
          </a:bodyPr>
          <a:lstStyle/>
          <a:p>
            <a:r>
              <a:rPr lang="en-US" sz="1600" i="1" dirty="0" smtClean="0">
                <a:solidFill>
                  <a:srgbClr val="000000"/>
                </a:solidFill>
              </a:rPr>
              <a:t>Huang </a:t>
            </a:r>
            <a:r>
              <a:rPr lang="en-US" sz="1600" i="1" dirty="0">
                <a:solidFill>
                  <a:srgbClr val="000000"/>
                </a:solidFill>
              </a:rPr>
              <a:t>et al (2013) G-cubed </a:t>
            </a:r>
            <a:r>
              <a:rPr lang="en-US" sz="1600" b="1" i="1" dirty="0">
                <a:solidFill>
                  <a:srgbClr val="000000"/>
                </a:solidFill>
                <a:hlinkClick r:id="rId6"/>
              </a:rPr>
              <a:t>arXiv:1301.0365</a:t>
            </a:r>
            <a:r>
              <a:rPr lang="en-US" sz="1600" b="1" i="1" dirty="0">
                <a:solidFill>
                  <a:srgbClr val="000000"/>
                </a:solidFill>
              </a:rPr>
              <a:t> </a:t>
            </a:r>
            <a:endParaRPr lang="en-US" sz="1600" i="1" dirty="0">
              <a:solidFill>
                <a:srgbClr val="000000"/>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4011"/>
            <a:ext cx="3942974" cy="2900303"/>
          </a:xfrm>
          <a:prstGeom prst="rect">
            <a:avLst/>
          </a:prstGeom>
        </p:spPr>
      </p:pic>
      <p:pic>
        <p:nvPicPr>
          <p:cNvPr id="3" name="Picture 2"/>
          <p:cNvPicPr>
            <a:picLocks noChangeAspect="1"/>
          </p:cNvPicPr>
          <p:nvPr/>
        </p:nvPicPr>
        <p:blipFill>
          <a:blip r:embed="rId3"/>
          <a:stretch>
            <a:fillRect/>
          </a:stretch>
        </p:blipFill>
        <p:spPr>
          <a:xfrm>
            <a:off x="-34784" y="3188354"/>
            <a:ext cx="4314899" cy="3656136"/>
          </a:xfrm>
          <a:prstGeom prst="rect">
            <a:avLst/>
          </a:prstGeom>
        </p:spPr>
      </p:pic>
      <p:pic>
        <p:nvPicPr>
          <p:cNvPr id="4" name="Picture 3"/>
          <p:cNvPicPr>
            <a:picLocks noChangeAspect="1"/>
          </p:cNvPicPr>
          <p:nvPr/>
        </p:nvPicPr>
        <p:blipFill>
          <a:blip r:embed="rId4"/>
          <a:stretch>
            <a:fillRect/>
          </a:stretch>
        </p:blipFill>
        <p:spPr>
          <a:xfrm>
            <a:off x="4148298" y="1567156"/>
            <a:ext cx="4995702" cy="5348933"/>
          </a:xfrm>
          <a:prstGeom prst="rect">
            <a:avLst/>
          </a:prstGeom>
        </p:spPr>
      </p:pic>
      <p:sp>
        <p:nvSpPr>
          <p:cNvPr id="5" name="TextBox 4"/>
          <p:cNvSpPr txBox="1"/>
          <p:nvPr/>
        </p:nvSpPr>
        <p:spPr>
          <a:xfrm>
            <a:off x="4431817" y="148610"/>
            <a:ext cx="4339650" cy="1292662"/>
          </a:xfrm>
          <a:prstGeom prst="rect">
            <a:avLst/>
          </a:prstGeom>
          <a:noFill/>
        </p:spPr>
        <p:txBody>
          <a:bodyPr wrap="none" rtlCol="0">
            <a:spAutoFit/>
          </a:bodyPr>
          <a:lstStyle/>
          <a:p>
            <a:r>
              <a:rPr lang="en-US" sz="2400" dirty="0" smtClean="0"/>
              <a:t>Global Earth Reference Model </a:t>
            </a:r>
          </a:p>
          <a:p>
            <a:pPr marL="285750" indent="-285750">
              <a:buFontTx/>
              <a:buChar char="-"/>
            </a:pPr>
            <a:r>
              <a:rPr lang="en-US" dirty="0" smtClean="0"/>
              <a:t>7 layers for the top 200 km</a:t>
            </a:r>
          </a:p>
          <a:p>
            <a:pPr marL="285750" indent="-285750">
              <a:buFontTx/>
              <a:buChar char="-"/>
            </a:pPr>
            <a:r>
              <a:rPr lang="en-US" dirty="0" smtClean="0"/>
              <a:t>Integrate 3 global models for the crust</a:t>
            </a:r>
          </a:p>
          <a:p>
            <a:pPr marL="285750" indent="-285750">
              <a:buFontTx/>
              <a:buChar char="-"/>
            </a:pPr>
            <a:r>
              <a:rPr lang="en-US" dirty="0" smtClean="0"/>
              <a:t>New crust model with uncertainties</a:t>
            </a:r>
            <a:endParaRPr lang="en-US" dirty="0"/>
          </a:p>
        </p:txBody>
      </p:sp>
      <p:sp>
        <p:nvSpPr>
          <p:cNvPr id="6" name="TextBox 5"/>
          <p:cNvSpPr txBox="1"/>
          <p:nvPr/>
        </p:nvSpPr>
        <p:spPr>
          <a:xfrm>
            <a:off x="1249568" y="44871"/>
            <a:ext cx="2777195" cy="338554"/>
          </a:xfrm>
          <a:prstGeom prst="rect">
            <a:avLst/>
          </a:prstGeom>
          <a:noFill/>
        </p:spPr>
        <p:txBody>
          <a:bodyPr wrap="none" rtlCol="0">
            <a:spAutoFit/>
          </a:bodyPr>
          <a:lstStyle/>
          <a:p>
            <a:r>
              <a:rPr lang="en-US" sz="1600" i="1" dirty="0" smtClean="0">
                <a:solidFill>
                  <a:srgbClr val="0000FF"/>
                </a:solidFill>
              </a:rPr>
              <a:t>Huang et al </a:t>
            </a:r>
            <a:r>
              <a:rPr lang="en-US" sz="1600" i="1" dirty="0" smtClean="0">
                <a:solidFill>
                  <a:srgbClr val="0000FF"/>
                </a:solidFill>
              </a:rPr>
              <a:t>(2013) G-cubed</a:t>
            </a:r>
            <a:endParaRPr lang="en-US" sz="1600" i="1" dirty="0">
              <a:solidFill>
                <a:srgbClr val="0000FF"/>
              </a:solidFill>
            </a:endParaRPr>
          </a:p>
        </p:txBody>
      </p:sp>
      <p:cxnSp>
        <p:nvCxnSpPr>
          <p:cNvPr id="8" name="Straight Arrow Connector 7"/>
          <p:cNvCxnSpPr/>
          <p:nvPr/>
        </p:nvCxnSpPr>
        <p:spPr bwMode="auto">
          <a:xfrm flipH="1">
            <a:off x="3831986" y="729539"/>
            <a:ext cx="632624" cy="2026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flipH="1">
            <a:off x="3750914" y="983263"/>
            <a:ext cx="743612" cy="24077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5576338" y="1359646"/>
            <a:ext cx="125574" cy="3609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5571401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MAP.jpg"/>
          <p:cNvPicPr>
            <a:picLocks noChangeAspect="1"/>
          </p:cNvPicPr>
          <p:nvPr/>
        </p:nvPicPr>
        <p:blipFill>
          <a:blip r:embed="rId2"/>
          <a:stretch>
            <a:fillRect/>
          </a:stretch>
        </p:blipFill>
        <p:spPr>
          <a:xfrm>
            <a:off x="3250923" y="76200"/>
            <a:ext cx="5829577" cy="3924300"/>
          </a:xfrm>
          <a:prstGeom prst="rect">
            <a:avLst/>
          </a:prstGeom>
        </p:spPr>
      </p:pic>
      <p:pic>
        <p:nvPicPr>
          <p:cNvPr id="3" name="Picture 2" descr="Seismic_x-section.jpg"/>
          <p:cNvPicPr>
            <a:picLocks noChangeAspect="1"/>
          </p:cNvPicPr>
          <p:nvPr/>
        </p:nvPicPr>
        <p:blipFill>
          <a:blip r:embed="rId3"/>
          <a:stretch>
            <a:fillRect/>
          </a:stretch>
        </p:blipFill>
        <p:spPr>
          <a:xfrm>
            <a:off x="1917700" y="4000500"/>
            <a:ext cx="7226300" cy="3286332"/>
          </a:xfrm>
          <a:prstGeom prst="rect">
            <a:avLst/>
          </a:prstGeom>
        </p:spPr>
      </p:pic>
      <p:sp>
        <p:nvSpPr>
          <p:cNvPr id="4" name="TextBox 3"/>
          <p:cNvSpPr txBox="1"/>
          <p:nvPr/>
        </p:nvSpPr>
        <p:spPr>
          <a:xfrm>
            <a:off x="228601" y="418068"/>
            <a:ext cx="3085822" cy="3046988"/>
          </a:xfrm>
          <a:prstGeom prst="rect">
            <a:avLst/>
          </a:prstGeom>
          <a:noFill/>
        </p:spPr>
        <p:txBody>
          <a:bodyPr wrap="square" rtlCol="0">
            <a:spAutoFit/>
          </a:bodyPr>
          <a:lstStyle/>
          <a:p>
            <a:r>
              <a:rPr lang="en-US" sz="3200" dirty="0" smtClean="0"/>
              <a:t>Estimating the geoneutrino flux at SNO+ </a:t>
            </a:r>
          </a:p>
          <a:p>
            <a:endParaRPr lang="en-US" sz="1600" dirty="0" smtClean="0"/>
          </a:p>
          <a:p>
            <a:pPr>
              <a:buFontTx/>
              <a:buChar char="-"/>
            </a:pPr>
            <a:r>
              <a:rPr lang="en-US" sz="3200" dirty="0" smtClean="0"/>
              <a:t> </a:t>
            </a:r>
            <a:r>
              <a:rPr lang="en-US" sz="3200" dirty="0" smtClean="0">
                <a:solidFill>
                  <a:srgbClr val="FF0000"/>
                </a:solidFill>
              </a:rPr>
              <a:t>Geology </a:t>
            </a:r>
          </a:p>
          <a:p>
            <a:endParaRPr lang="en-US" sz="1600" dirty="0" smtClean="0"/>
          </a:p>
          <a:p>
            <a:pPr>
              <a:buFontTx/>
              <a:buChar char="-"/>
            </a:pPr>
            <a:r>
              <a:rPr lang="en-US" sz="3200" dirty="0" smtClean="0"/>
              <a:t> </a:t>
            </a:r>
            <a:r>
              <a:rPr lang="en-US" sz="3200" dirty="0" smtClean="0">
                <a:solidFill>
                  <a:srgbClr val="0000FF"/>
                </a:solidFill>
              </a:rPr>
              <a:t>Geophysics</a:t>
            </a:r>
            <a:endParaRPr lang="en-US" sz="3200" dirty="0">
              <a:solidFill>
                <a:srgbClr val="0000FF"/>
              </a:solidFill>
            </a:endParaRPr>
          </a:p>
        </p:txBody>
      </p:sp>
      <p:cxnSp>
        <p:nvCxnSpPr>
          <p:cNvPr id="6" name="Straight Arrow Connector 5"/>
          <p:cNvCxnSpPr/>
          <p:nvPr/>
        </p:nvCxnSpPr>
        <p:spPr bwMode="auto">
          <a:xfrm flipV="1">
            <a:off x="2400300" y="2139950"/>
            <a:ext cx="914123" cy="292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rot="16200000" flipH="1">
            <a:off x="2367528" y="3624828"/>
            <a:ext cx="408444" cy="342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520700" y="5029200"/>
            <a:ext cx="1162739" cy="646331"/>
          </a:xfrm>
          <a:prstGeom prst="rect">
            <a:avLst/>
          </a:prstGeom>
          <a:noFill/>
        </p:spPr>
        <p:txBody>
          <a:bodyPr wrap="none" rtlCol="0">
            <a:spAutoFit/>
          </a:bodyPr>
          <a:lstStyle/>
          <a:p>
            <a:r>
              <a:rPr lang="en-US" i="1" dirty="0" smtClean="0"/>
              <a:t>seismic</a:t>
            </a:r>
          </a:p>
          <a:p>
            <a:r>
              <a:rPr lang="en-US" i="1" dirty="0" err="1" smtClean="0"/>
              <a:t>x</a:t>
            </a:r>
            <a:r>
              <a:rPr lang="en-US" i="1" dirty="0" smtClean="0"/>
              <a:t>-section</a:t>
            </a:r>
            <a:endParaRPr lang="en-US" i="1"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60275" y="2240257"/>
            <a:ext cx="6294585" cy="3704346"/>
          </a:xfrm>
          <a:prstGeom prst="rect">
            <a:avLst/>
          </a:prstGeom>
          <a:noFill/>
          <a:ln w="9525">
            <a:noFill/>
            <a:miter lim="800000"/>
            <a:headEnd/>
            <a:tailEnd/>
          </a:ln>
        </p:spPr>
      </p:pic>
      <p:sp>
        <p:nvSpPr>
          <p:cNvPr id="326659" name="Rectangle 3"/>
          <p:cNvSpPr>
            <a:spLocks noChangeArrowheads="1"/>
          </p:cNvSpPr>
          <p:nvPr/>
        </p:nvSpPr>
        <p:spPr bwMode="auto">
          <a:xfrm>
            <a:off x="583695" y="381000"/>
            <a:ext cx="3953581" cy="1938992"/>
          </a:xfrm>
          <a:prstGeom prst="rect">
            <a:avLst/>
          </a:prstGeom>
          <a:noFill/>
          <a:ln w="9525">
            <a:noFill/>
            <a:miter lim="800000"/>
            <a:headEnd/>
            <a:tailEnd/>
          </a:ln>
          <a:effectLst/>
        </p:spPr>
        <p:txBody>
          <a:bodyPr wrap="square">
            <a:prstTxWarp prst="textNoShape">
              <a:avLst/>
            </a:prstTxWarp>
            <a:spAutoFit/>
          </a:bodyPr>
          <a:lstStyle/>
          <a:p>
            <a:pPr algn="ctr" defTabSz="914400" eaLnBrk="0" fontAlgn="base" hangingPunct="0">
              <a:spcBef>
                <a:spcPct val="0"/>
              </a:spcBef>
              <a:spcAft>
                <a:spcPct val="0"/>
              </a:spcAft>
              <a:defRPr/>
            </a:pPr>
            <a:r>
              <a:rPr lang="en-US" sz="4000" dirty="0">
                <a:solidFill>
                  <a:srgbClr val="000099"/>
                </a:solidFill>
                <a:effectLst>
                  <a:outerShdw blurRad="38100" dist="38100" dir="2700000" algn="tl">
                    <a:srgbClr val="DDDDDD"/>
                  </a:outerShdw>
                </a:effectLst>
              </a:rPr>
              <a:t>Plate Tectonics,</a:t>
            </a:r>
            <a:r>
              <a:rPr lang="en-US" sz="4000" dirty="0" smtClean="0">
                <a:solidFill>
                  <a:srgbClr val="000099"/>
                </a:solidFill>
                <a:effectLst>
                  <a:outerShdw blurRad="38100" dist="38100" dir="2700000" algn="tl">
                    <a:srgbClr val="DDDDDD"/>
                  </a:outerShdw>
                </a:effectLst>
              </a:rPr>
              <a:t> </a:t>
            </a:r>
          </a:p>
          <a:p>
            <a:pPr algn="ctr" defTabSz="914400" eaLnBrk="0" fontAlgn="base" hangingPunct="0">
              <a:spcBef>
                <a:spcPct val="0"/>
              </a:spcBef>
              <a:spcAft>
                <a:spcPct val="0"/>
              </a:spcAft>
              <a:defRPr/>
            </a:pPr>
            <a:r>
              <a:rPr lang="en-US" sz="4000" dirty="0" smtClean="0">
                <a:solidFill>
                  <a:srgbClr val="000099"/>
                </a:solidFill>
                <a:effectLst>
                  <a:outerShdw blurRad="38100" dist="38100" dir="2700000" algn="tl">
                    <a:srgbClr val="DDDDDD"/>
                  </a:outerShdw>
                </a:effectLst>
              </a:rPr>
              <a:t>Convection,</a:t>
            </a:r>
          </a:p>
          <a:p>
            <a:pPr algn="ctr" defTabSz="914400" eaLnBrk="0" fontAlgn="base" hangingPunct="0">
              <a:spcBef>
                <a:spcPct val="0"/>
              </a:spcBef>
              <a:spcAft>
                <a:spcPct val="0"/>
              </a:spcAft>
              <a:defRPr/>
            </a:pPr>
            <a:r>
              <a:rPr lang="en-US" sz="4000" dirty="0" err="1" smtClean="0">
                <a:solidFill>
                  <a:srgbClr val="000099"/>
                </a:solidFill>
                <a:effectLst>
                  <a:outerShdw blurRad="38100" dist="38100" dir="2700000" algn="tl">
                    <a:srgbClr val="DDDDDD"/>
                  </a:outerShdw>
                </a:effectLst>
              </a:rPr>
              <a:t>Geodynamo</a:t>
            </a:r>
            <a:endParaRPr lang="en-US" sz="4000" dirty="0">
              <a:solidFill>
                <a:srgbClr val="000099"/>
              </a:solidFill>
              <a:effectLst>
                <a:outerShdw blurRad="38100" dist="38100" dir="2700000" algn="tl">
                  <a:srgbClr val="DDDDDD"/>
                </a:outerShdw>
              </a:effectLst>
            </a:endParaRPr>
          </a:p>
        </p:txBody>
      </p:sp>
      <p:sp>
        <p:nvSpPr>
          <p:cNvPr id="38916" name="Text Box 4"/>
          <p:cNvSpPr txBox="1">
            <a:spLocks noChangeArrowheads="1"/>
          </p:cNvSpPr>
          <p:nvPr/>
        </p:nvSpPr>
        <p:spPr bwMode="auto">
          <a:xfrm>
            <a:off x="583695" y="5604616"/>
            <a:ext cx="7051979"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dirty="0" smtClean="0">
                <a:solidFill>
                  <a:srgbClr val="FF0000"/>
                </a:solidFill>
              </a:rPr>
              <a:t>Does heat from radioactive decay drive </a:t>
            </a:r>
            <a:r>
              <a:rPr lang="en-US" sz="3600" dirty="0">
                <a:solidFill>
                  <a:srgbClr val="FF0000"/>
                </a:solidFill>
              </a:rPr>
              <a:t>the Earth’s </a:t>
            </a:r>
            <a:r>
              <a:rPr lang="en-US" sz="3600" dirty="0" smtClean="0">
                <a:solidFill>
                  <a:srgbClr val="FF0000"/>
                </a:solidFill>
              </a:rPr>
              <a:t>engine?</a:t>
            </a:r>
            <a:endParaRPr lang="en-US" sz="3600" dirty="0">
              <a:solidFill>
                <a:srgbClr val="FF0000"/>
              </a:solidFill>
            </a:endParaRPr>
          </a:p>
        </p:txBody>
      </p:sp>
      <p:pic>
        <p:nvPicPr>
          <p:cNvPr id="52226" name="Picture 2"/>
          <p:cNvPicPr>
            <a:picLocks noChangeAspect="1" noChangeArrowheads="1"/>
          </p:cNvPicPr>
          <p:nvPr/>
        </p:nvPicPr>
        <p:blipFill>
          <a:blip r:embed="rId4"/>
          <a:srcRect/>
          <a:stretch>
            <a:fillRect/>
          </a:stretch>
        </p:blipFill>
        <p:spPr bwMode="auto">
          <a:xfrm>
            <a:off x="5744316" y="98425"/>
            <a:ext cx="2895600" cy="3187700"/>
          </a:xfrm>
          <a:prstGeom prst="rect">
            <a:avLst/>
          </a:prstGeom>
          <a:noFill/>
          <a:ln w="9525">
            <a:noFill/>
            <a:miter lim="800000"/>
            <a:headEnd/>
            <a:tailEnd/>
          </a:ln>
          <a:effectLst/>
        </p:spPr>
      </p:pic>
      <p:pic>
        <p:nvPicPr>
          <p:cNvPr id="52227" name="Picture 3"/>
          <p:cNvPicPr>
            <a:picLocks noChangeAspect="1" noChangeArrowheads="1"/>
          </p:cNvPicPr>
          <p:nvPr/>
        </p:nvPicPr>
        <p:blipFill>
          <a:blip r:embed="rId5"/>
          <a:srcRect/>
          <a:stretch>
            <a:fillRect/>
          </a:stretch>
        </p:blipFill>
        <p:spPr bwMode="auto">
          <a:xfrm>
            <a:off x="6838987" y="3392245"/>
            <a:ext cx="2265331" cy="2265331"/>
          </a:xfrm>
          <a:prstGeom prst="rect">
            <a:avLst/>
          </a:prstGeom>
          <a:noFill/>
          <a:ln w="9525">
            <a:noFill/>
            <a:miter lim="800000"/>
            <a:headEnd/>
            <a:tailEnd/>
          </a:ln>
          <a:effec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67" y="0"/>
            <a:ext cx="2751667" cy="26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regional.tif"/>
          <p:cNvPicPr>
            <a:picLocks noChangeAspect="1"/>
          </p:cNvPicPr>
          <p:nvPr/>
        </p:nvPicPr>
        <p:blipFill>
          <a:blip r:embed="rId4"/>
          <a:stretch>
            <a:fillRect/>
          </a:stretch>
        </p:blipFill>
        <p:spPr>
          <a:xfrm>
            <a:off x="641066" y="863590"/>
            <a:ext cx="3473734" cy="2943438"/>
          </a:xfrm>
          <a:prstGeom prst="rect">
            <a:avLst/>
          </a:prstGeom>
        </p:spPr>
      </p:pic>
      <p:pic>
        <p:nvPicPr>
          <p:cNvPr id="38" name="Picture 37" descr="ctl.tif"/>
          <p:cNvPicPr>
            <a:picLocks noChangeAspect="1"/>
          </p:cNvPicPr>
          <p:nvPr/>
        </p:nvPicPr>
        <p:blipFill>
          <a:blip r:embed="rId5"/>
          <a:stretch>
            <a:fillRect/>
          </a:stretch>
        </p:blipFill>
        <p:spPr>
          <a:xfrm>
            <a:off x="12581" y="3945465"/>
            <a:ext cx="4555066" cy="2808957"/>
          </a:xfrm>
          <a:prstGeom prst="rect">
            <a:avLst/>
          </a:prstGeom>
        </p:spPr>
      </p:pic>
      <p:pic>
        <p:nvPicPr>
          <p:cNvPr id="39" name="Picture 38" descr="revise.tif"/>
          <p:cNvPicPr>
            <a:picLocks noChangeAspect="1"/>
          </p:cNvPicPr>
          <p:nvPr/>
        </p:nvPicPr>
        <p:blipFill>
          <a:blip r:embed="rId6"/>
          <a:stretch>
            <a:fillRect/>
          </a:stretch>
        </p:blipFill>
        <p:spPr>
          <a:xfrm>
            <a:off x="4813300" y="2514600"/>
            <a:ext cx="4330700" cy="4343400"/>
          </a:xfrm>
          <a:prstGeom prst="rect">
            <a:avLst/>
          </a:prstGeom>
        </p:spPr>
      </p:pic>
      <p:pic>
        <p:nvPicPr>
          <p:cNvPr id="4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480" y="772581"/>
            <a:ext cx="1485987" cy="174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074" descr="logo+_520x680"/>
          <p:cNvPicPr>
            <a:picLocks noChangeAspect="1" noChangeArrowheads="1"/>
          </p:cNvPicPr>
          <p:nvPr/>
        </p:nvPicPr>
        <p:blipFill>
          <a:blip r:embed="rId8" cstate="print"/>
          <a:srcRect/>
          <a:stretch>
            <a:fillRect/>
          </a:stretch>
        </p:blipFill>
        <p:spPr bwMode="auto">
          <a:xfrm>
            <a:off x="7638521" y="772581"/>
            <a:ext cx="591079" cy="772581"/>
          </a:xfrm>
          <a:prstGeom prst="rect">
            <a:avLst/>
          </a:prstGeom>
          <a:noFill/>
          <a:ln w="9525">
            <a:noFill/>
            <a:miter lim="800000"/>
            <a:headEnd/>
            <a:tailEnd/>
          </a:ln>
        </p:spPr>
      </p:pic>
      <p:sp>
        <p:nvSpPr>
          <p:cNvPr id="44" name="TextBox 43"/>
          <p:cNvSpPr txBox="1"/>
          <p:nvPr/>
        </p:nvSpPr>
        <p:spPr>
          <a:xfrm>
            <a:off x="127005" y="-6866"/>
            <a:ext cx="5944706" cy="707886"/>
          </a:xfrm>
          <a:prstGeom prst="rect">
            <a:avLst/>
          </a:prstGeom>
          <a:noFill/>
        </p:spPr>
        <p:txBody>
          <a:bodyPr wrap="none" rtlCol="0">
            <a:spAutoFit/>
          </a:bodyPr>
          <a:lstStyle/>
          <a:p>
            <a:r>
              <a:rPr lang="en-US" sz="4000" dirty="0" smtClean="0">
                <a:solidFill>
                  <a:srgbClr val="0000FF"/>
                </a:solidFill>
              </a:rPr>
              <a:t>Global to Regional Model</a:t>
            </a:r>
            <a:endParaRPr lang="en-US" sz="4000" dirty="0">
              <a:solidFill>
                <a:srgbClr val="0000FF"/>
              </a:solidFill>
            </a:endParaRPr>
          </a:p>
        </p:txBody>
      </p:sp>
      <p:sp>
        <p:nvSpPr>
          <p:cNvPr id="45" name="TextBox 44"/>
          <p:cNvSpPr txBox="1"/>
          <p:nvPr/>
        </p:nvSpPr>
        <p:spPr>
          <a:xfrm>
            <a:off x="3795467" y="863590"/>
            <a:ext cx="1331013" cy="1200328"/>
          </a:xfrm>
          <a:prstGeom prst="rect">
            <a:avLst/>
          </a:prstGeom>
          <a:noFill/>
        </p:spPr>
        <p:txBody>
          <a:bodyPr wrap="none" rtlCol="0">
            <a:spAutoFit/>
          </a:bodyPr>
          <a:lstStyle/>
          <a:p>
            <a:r>
              <a:rPr lang="en-US" sz="2400" dirty="0" smtClean="0">
                <a:solidFill>
                  <a:srgbClr val="FF0000"/>
                </a:solidFill>
              </a:rPr>
              <a:t>SNO+</a:t>
            </a:r>
          </a:p>
          <a:p>
            <a:r>
              <a:rPr lang="en-US" sz="2400" dirty="0" smtClean="0">
                <a:solidFill>
                  <a:srgbClr val="FF0000"/>
                </a:solidFill>
              </a:rPr>
              <a:t>Sudbury</a:t>
            </a:r>
          </a:p>
          <a:p>
            <a:r>
              <a:rPr lang="en-US" sz="2400" dirty="0" smtClean="0">
                <a:solidFill>
                  <a:srgbClr val="FF0000"/>
                </a:solidFill>
              </a:rPr>
              <a:t>Canada</a:t>
            </a:r>
            <a:endParaRPr lang="en-US" sz="2400" dirty="0">
              <a:solidFill>
                <a:srgbClr val="FF0000"/>
              </a:solidFill>
            </a:endParaRPr>
          </a:p>
        </p:txBody>
      </p:sp>
      <p:sp>
        <p:nvSpPr>
          <p:cNvPr id="47" name="Down Arrow 46"/>
          <p:cNvSpPr/>
          <p:nvPr/>
        </p:nvSpPr>
        <p:spPr bwMode="auto">
          <a:xfrm>
            <a:off x="641066" y="3945465"/>
            <a:ext cx="660400" cy="541866"/>
          </a:xfrm>
          <a:prstGeom prst="downArrow">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Right Arrow 47"/>
          <p:cNvSpPr/>
          <p:nvPr/>
        </p:nvSpPr>
        <p:spPr bwMode="auto">
          <a:xfrm>
            <a:off x="4567647" y="5215467"/>
            <a:ext cx="558833" cy="592666"/>
          </a:xfrm>
          <a:prstGeom prst="rightArrow">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TextBox 48"/>
          <p:cNvSpPr txBox="1"/>
          <p:nvPr/>
        </p:nvSpPr>
        <p:spPr>
          <a:xfrm>
            <a:off x="127005" y="978864"/>
            <a:ext cx="1535249" cy="646331"/>
          </a:xfrm>
          <a:prstGeom prst="rect">
            <a:avLst/>
          </a:prstGeom>
          <a:noFill/>
        </p:spPr>
        <p:txBody>
          <a:bodyPr wrap="none" rtlCol="0">
            <a:spAutoFit/>
          </a:bodyPr>
          <a:lstStyle/>
          <a:p>
            <a:r>
              <a:rPr lang="en-US" i="1" dirty="0" smtClean="0"/>
              <a:t>using only</a:t>
            </a:r>
          </a:p>
          <a:p>
            <a:r>
              <a:rPr lang="en-US" i="1" dirty="0" smtClean="0"/>
              <a:t>global inputs</a:t>
            </a:r>
            <a:endParaRPr lang="en-US" i="1" dirty="0"/>
          </a:p>
        </p:txBody>
      </p:sp>
      <p:sp>
        <p:nvSpPr>
          <p:cNvPr id="50" name="TextBox 49"/>
          <p:cNvSpPr txBox="1"/>
          <p:nvPr/>
        </p:nvSpPr>
        <p:spPr>
          <a:xfrm>
            <a:off x="76206" y="4402666"/>
            <a:ext cx="3102975" cy="369332"/>
          </a:xfrm>
          <a:prstGeom prst="rect">
            <a:avLst/>
          </a:prstGeom>
          <a:noFill/>
        </p:spPr>
        <p:txBody>
          <a:bodyPr wrap="none" rtlCol="0">
            <a:spAutoFit/>
          </a:bodyPr>
          <a:lstStyle/>
          <a:p>
            <a:r>
              <a:rPr lang="en-US" i="1" dirty="0" smtClean="0"/>
              <a:t>adding the regional geology</a:t>
            </a:r>
            <a:endParaRPr lang="en-US" i="1" dirty="0"/>
          </a:p>
        </p:txBody>
      </p:sp>
      <p:sp>
        <p:nvSpPr>
          <p:cNvPr id="51" name="TextBox 50"/>
          <p:cNvSpPr txBox="1"/>
          <p:nvPr/>
        </p:nvSpPr>
        <p:spPr>
          <a:xfrm>
            <a:off x="4358855" y="2943536"/>
            <a:ext cx="2881922" cy="369332"/>
          </a:xfrm>
          <a:prstGeom prst="rect">
            <a:avLst/>
          </a:prstGeom>
          <a:noFill/>
        </p:spPr>
        <p:txBody>
          <a:bodyPr wrap="none" rtlCol="0">
            <a:spAutoFit/>
          </a:bodyPr>
          <a:lstStyle/>
          <a:p>
            <a:r>
              <a:rPr lang="en-US" i="1" dirty="0" smtClean="0"/>
              <a:t>improving our flux models</a:t>
            </a:r>
            <a:endParaRPr lang="en-US" i="1" dirty="0"/>
          </a:p>
        </p:txBody>
      </p:sp>
    </p:spTree>
    <p:extLst>
      <p:ext uri="{BB962C8B-B14F-4D97-AF65-F5344CB8AC3E}">
        <p14:creationId xmlns:p14="http://schemas.microsoft.com/office/powerpoint/2010/main" val="6361048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e_geonu_flux_yuhua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557" y="1532741"/>
            <a:ext cx="5993732" cy="4980707"/>
          </a:xfrm>
          <a:prstGeom prst="rect">
            <a:avLst/>
          </a:prstGeom>
        </p:spPr>
      </p:pic>
      <p:sp>
        <p:nvSpPr>
          <p:cNvPr id="4" name="TextBox 3"/>
          <p:cNvSpPr txBox="1"/>
          <p:nvPr/>
        </p:nvSpPr>
        <p:spPr>
          <a:xfrm>
            <a:off x="710714" y="277127"/>
            <a:ext cx="7807863" cy="1200329"/>
          </a:xfrm>
          <a:prstGeom prst="rect">
            <a:avLst/>
          </a:prstGeom>
          <a:noFill/>
        </p:spPr>
        <p:txBody>
          <a:bodyPr wrap="square" rtlCol="0">
            <a:spAutoFit/>
          </a:bodyPr>
          <a:lstStyle/>
          <a:p>
            <a:pPr algn="ctr"/>
            <a:r>
              <a:rPr lang="en-US" sz="3600" dirty="0" smtClean="0"/>
              <a:t>Predicted Global geoneutrino flux based on our new Reference Model</a:t>
            </a:r>
            <a:endParaRPr lang="en-US" sz="3600" dirty="0"/>
          </a:p>
        </p:txBody>
      </p:sp>
      <p:sp>
        <p:nvSpPr>
          <p:cNvPr id="6" name="TextBox 5"/>
          <p:cNvSpPr txBox="1"/>
          <p:nvPr/>
        </p:nvSpPr>
        <p:spPr>
          <a:xfrm>
            <a:off x="157969" y="6461757"/>
            <a:ext cx="4067620" cy="307777"/>
          </a:xfrm>
          <a:prstGeom prst="rect">
            <a:avLst/>
          </a:prstGeom>
          <a:noFill/>
        </p:spPr>
        <p:txBody>
          <a:bodyPr wrap="none" rtlCol="0">
            <a:spAutoFit/>
          </a:bodyPr>
          <a:lstStyle/>
          <a:p>
            <a:r>
              <a:rPr lang="en-US" sz="1400" i="1" dirty="0" smtClean="0"/>
              <a:t> </a:t>
            </a:r>
            <a:r>
              <a:rPr lang="en-US" sz="1400" i="1" dirty="0" smtClean="0">
                <a:solidFill>
                  <a:srgbClr val="000000"/>
                </a:solidFill>
              </a:rPr>
              <a:t>Huang </a:t>
            </a:r>
            <a:r>
              <a:rPr lang="en-US" sz="1400" i="1" dirty="0" smtClean="0"/>
              <a:t>et </a:t>
            </a:r>
            <a:r>
              <a:rPr lang="en-US" sz="1400" i="1" dirty="0"/>
              <a:t>al (</a:t>
            </a:r>
            <a:r>
              <a:rPr lang="en-US" sz="1400" i="1" dirty="0" smtClean="0"/>
              <a:t>2013) G-cubed </a:t>
            </a:r>
            <a:r>
              <a:rPr lang="en-US" sz="1400" b="1" i="1" dirty="0" smtClean="0">
                <a:hlinkClick r:id="rId3"/>
              </a:rPr>
              <a:t>arXiv</a:t>
            </a:r>
            <a:r>
              <a:rPr lang="en-US" sz="1400" b="1" i="1" dirty="0">
                <a:hlinkClick r:id="rId3"/>
              </a:rPr>
              <a:t>:1301.0365</a:t>
            </a:r>
            <a:r>
              <a:rPr lang="en-US" sz="1400" b="1" i="1" dirty="0"/>
              <a:t> </a:t>
            </a:r>
            <a:endParaRPr lang="en-US" sz="1400" i="1" dirty="0"/>
          </a:p>
        </p:txBody>
      </p:sp>
    </p:spTree>
    <p:extLst>
      <p:ext uri="{BB962C8B-B14F-4D97-AF65-F5344CB8AC3E}">
        <p14:creationId xmlns:p14="http://schemas.microsoft.com/office/powerpoint/2010/main" val="39059644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88" y="161803"/>
            <a:ext cx="8953211" cy="6555640"/>
          </a:xfrm>
          <a:prstGeom prst="rect">
            <a:avLst/>
          </a:prstGeom>
          <a:noFill/>
        </p:spPr>
        <p:txBody>
          <a:bodyPr wrap="square" rtlCol="0">
            <a:spAutoFit/>
          </a:bodyPr>
          <a:lstStyle/>
          <a:p>
            <a:pPr marL="282575" indent="-282575" defTabSz="914400" fontAlgn="base">
              <a:lnSpc>
                <a:spcPts val="2880"/>
              </a:lnSpc>
              <a:spcBef>
                <a:spcPct val="0"/>
              </a:spcBef>
              <a:spcAft>
                <a:spcPct val="0"/>
              </a:spcAft>
            </a:pPr>
            <a:r>
              <a:rPr lang="en-US" sz="2800" dirty="0" smtClean="0">
                <a:solidFill>
                  <a:prstClr val="black"/>
                </a:solidFill>
                <a:latin typeface="Calibri"/>
                <a:ea typeface="ＭＳ Ｐゴシック" charset="0"/>
                <a:cs typeface="ＭＳ Ｐゴシック" charset="0"/>
              </a:rPr>
              <a:t>SUMMARY </a:t>
            </a:r>
          </a:p>
          <a:p>
            <a:pPr marL="282575" indent="-282575" defTabSz="914400" fontAlgn="base">
              <a:lnSpc>
                <a:spcPts val="2880"/>
              </a:lnSpc>
              <a:spcBef>
                <a:spcPct val="0"/>
              </a:spcBef>
              <a:spcAft>
                <a:spcPct val="0"/>
              </a:spcAft>
            </a:pPr>
            <a:r>
              <a:rPr lang="en-US" sz="2800" dirty="0" smtClean="0">
                <a:solidFill>
                  <a:prstClr val="black"/>
                </a:solidFill>
                <a:latin typeface="Calibri"/>
                <a:ea typeface="ＭＳ Ｐゴシック" charset="0"/>
                <a:cs typeface="ＭＳ Ｐゴシック" charset="0"/>
              </a:rPr>
              <a:t>Earth’s radiogenic (</a:t>
            </a:r>
            <a:r>
              <a:rPr lang="en-US" sz="2800" dirty="0" err="1" smtClean="0">
                <a:solidFill>
                  <a:srgbClr val="FF0000"/>
                </a:solidFill>
                <a:latin typeface="Calibri"/>
                <a:ea typeface="ＭＳ Ｐゴシック" charset="0"/>
                <a:cs typeface="ＭＳ Ｐゴシック" charset="0"/>
              </a:rPr>
              <a:t>Th</a:t>
            </a:r>
            <a:r>
              <a:rPr lang="en-US" sz="2800" dirty="0" smtClean="0">
                <a:solidFill>
                  <a:srgbClr val="FF0000"/>
                </a:solidFill>
                <a:latin typeface="Calibri"/>
                <a:ea typeface="ＭＳ Ｐゴシック" charset="0"/>
                <a:cs typeface="ＭＳ Ｐゴシック" charset="0"/>
              </a:rPr>
              <a:t> &amp; U</a:t>
            </a:r>
            <a:r>
              <a:rPr lang="en-US" sz="2800" dirty="0" smtClean="0">
                <a:solidFill>
                  <a:prstClr val="black"/>
                </a:solidFill>
                <a:latin typeface="Calibri"/>
                <a:ea typeface="ＭＳ Ｐゴシック" charset="0"/>
                <a:cs typeface="ＭＳ Ｐゴシック" charset="0"/>
              </a:rPr>
              <a:t>) power </a:t>
            </a:r>
            <a:r>
              <a:rPr lang="en-US" sz="2800" b="1" dirty="0" smtClean="0">
                <a:solidFill>
                  <a:srgbClr val="FF0000"/>
                </a:solidFill>
                <a:latin typeface="Calibri"/>
                <a:ea typeface="ＭＳ Ｐゴシック" charset="0"/>
                <a:cs typeface="ＭＳ Ｐゴシック" charset="0"/>
              </a:rPr>
              <a:t>22 ± 12 TW </a:t>
            </a:r>
            <a:r>
              <a:rPr lang="en-US" sz="2800" dirty="0">
                <a:solidFill>
                  <a:prstClr val="black"/>
                </a:solidFill>
                <a:latin typeface="Calibri"/>
                <a:ea typeface="ＭＳ Ｐゴシック" charset="0"/>
                <a:cs typeface="ＭＳ Ｐゴシック" charset="0"/>
              </a:rPr>
              <a:t>or</a:t>
            </a:r>
            <a:r>
              <a:rPr lang="en-US" sz="2800" b="1" dirty="0">
                <a:solidFill>
                  <a:prstClr val="black"/>
                </a:solidFill>
                <a:latin typeface="Calibri"/>
                <a:ea typeface="ＭＳ Ｐゴシック" charset="0"/>
                <a:cs typeface="ＭＳ Ｐゴシック" charset="0"/>
              </a:rPr>
              <a:t> </a:t>
            </a:r>
            <a:r>
              <a:rPr lang="en-US" sz="2800" b="1" dirty="0" smtClean="0">
                <a:solidFill>
                  <a:srgbClr val="FF0000"/>
                </a:solidFill>
                <a:latin typeface="Calibri"/>
                <a:ea typeface="ＭＳ Ｐゴシック" charset="0"/>
                <a:cs typeface="ＭＳ Ｐゴシック" charset="0"/>
              </a:rPr>
              <a:t>11.2      TW</a:t>
            </a:r>
            <a:endParaRPr lang="en-US" sz="2800" dirty="0" smtClean="0">
              <a:solidFill>
                <a:srgbClr val="FF0000"/>
              </a:solidFill>
              <a:latin typeface="Calibri"/>
              <a:ea typeface="ＭＳ Ｐゴシック" charset="0"/>
              <a:cs typeface="ＭＳ Ｐゴシック" charset="0"/>
            </a:endParaRPr>
          </a:p>
          <a:p>
            <a:pPr marL="282575" indent="-282575" defTabSz="914400" fontAlgn="base">
              <a:lnSpc>
                <a:spcPts val="2880"/>
              </a:lnSpc>
              <a:spcBef>
                <a:spcPct val="0"/>
              </a:spcBef>
              <a:spcAft>
                <a:spcPct val="0"/>
              </a:spcAft>
            </a:pPr>
            <a:endParaRPr lang="en-US" sz="1400" dirty="0" smtClean="0">
              <a:solidFill>
                <a:prstClr val="black"/>
              </a:solidFill>
              <a:latin typeface="Calibri"/>
              <a:ea typeface="ＭＳ Ｐゴシック" charset="0"/>
              <a:cs typeface="ＭＳ Ｐゴシック" charset="0"/>
            </a:endParaRPr>
          </a:p>
          <a:p>
            <a:pPr marL="282575" indent="-282575" defTabSz="914400" fontAlgn="base">
              <a:lnSpc>
                <a:spcPts val="2880"/>
              </a:lnSpc>
              <a:spcBef>
                <a:spcPct val="0"/>
              </a:spcBef>
              <a:spcAft>
                <a:spcPct val="0"/>
              </a:spcAft>
            </a:pPr>
            <a:r>
              <a:rPr lang="en-US" sz="2800" u="sng" dirty="0" smtClean="0">
                <a:solidFill>
                  <a:prstClr val="black"/>
                </a:solidFill>
                <a:latin typeface="Calibri"/>
                <a:ea typeface="ＭＳ Ｐゴシック" charset="0"/>
                <a:cs typeface="ＭＳ Ｐゴシック" charset="0"/>
              </a:rPr>
              <a:t>Prediction</a:t>
            </a:r>
            <a:r>
              <a:rPr lang="en-US" sz="2800" dirty="0" smtClean="0">
                <a:solidFill>
                  <a:prstClr val="black"/>
                </a:solidFill>
                <a:latin typeface="Calibri"/>
                <a:ea typeface="ＭＳ Ｐゴシック" charset="0"/>
                <a:cs typeface="ＭＳ Ｐゴシック" charset="0"/>
              </a:rPr>
              <a:t>: models range from </a:t>
            </a:r>
            <a:r>
              <a:rPr lang="en-US" sz="2800" b="1" dirty="0">
                <a:solidFill>
                  <a:srgbClr val="FF0000"/>
                </a:solidFill>
                <a:latin typeface="Calibri"/>
                <a:ea typeface="ＭＳ Ｐゴシック" charset="0"/>
                <a:cs typeface="ＭＳ Ｐゴシック" charset="0"/>
              </a:rPr>
              <a:t>8</a:t>
            </a:r>
            <a:r>
              <a:rPr lang="en-US" sz="2800" b="1" dirty="0" smtClean="0">
                <a:solidFill>
                  <a:srgbClr val="FF0000"/>
                </a:solidFill>
                <a:latin typeface="Calibri"/>
                <a:ea typeface="ＭＳ Ｐゴシック" charset="0"/>
                <a:cs typeface="ＭＳ Ｐゴシック" charset="0"/>
              </a:rPr>
              <a:t> to 28 TW</a:t>
            </a:r>
            <a:r>
              <a:rPr lang="en-US" sz="2800" dirty="0" smtClean="0">
                <a:solidFill>
                  <a:srgbClr val="FF0000"/>
                </a:solidFill>
                <a:latin typeface="Calibri"/>
                <a:ea typeface="ＭＳ Ｐゴシック" charset="0"/>
                <a:cs typeface="ＭＳ Ｐゴシック" charset="0"/>
              </a:rPr>
              <a:t> </a:t>
            </a:r>
            <a:r>
              <a:rPr lang="en-US" sz="2800" dirty="0" smtClean="0">
                <a:solidFill>
                  <a:prstClr val="black"/>
                </a:solidFill>
                <a:latin typeface="Calibri"/>
                <a:ea typeface="ＭＳ Ｐゴシック" charset="0"/>
                <a:cs typeface="ＭＳ Ｐゴシック" charset="0"/>
              </a:rPr>
              <a:t>(for </a:t>
            </a:r>
            <a:r>
              <a:rPr lang="en-US" sz="2800" dirty="0" err="1" smtClean="0">
                <a:solidFill>
                  <a:prstClr val="black"/>
                </a:solidFill>
                <a:latin typeface="Calibri"/>
                <a:ea typeface="ＭＳ Ｐゴシック" charset="0"/>
                <a:cs typeface="ＭＳ Ｐゴシック" charset="0"/>
              </a:rPr>
              <a:t>Th</a:t>
            </a:r>
            <a:r>
              <a:rPr lang="en-US" sz="2800" dirty="0" smtClean="0">
                <a:solidFill>
                  <a:prstClr val="black"/>
                </a:solidFill>
                <a:latin typeface="Calibri"/>
                <a:ea typeface="ＭＳ Ｐゴシック" charset="0"/>
                <a:cs typeface="ＭＳ Ｐゴシック" charset="0"/>
              </a:rPr>
              <a:t> </a:t>
            </a:r>
            <a:r>
              <a:rPr lang="en-US" sz="2800" dirty="0">
                <a:solidFill>
                  <a:prstClr val="black"/>
                </a:solidFill>
                <a:latin typeface="Calibri"/>
                <a:ea typeface="ＭＳ Ｐゴシック" charset="0"/>
                <a:cs typeface="ＭＳ Ｐゴシック" charset="0"/>
              </a:rPr>
              <a:t>&amp; </a:t>
            </a:r>
            <a:r>
              <a:rPr lang="en-US" sz="2800" dirty="0" smtClean="0">
                <a:solidFill>
                  <a:prstClr val="black"/>
                </a:solidFill>
                <a:latin typeface="Calibri"/>
                <a:ea typeface="ＭＳ Ｐゴシック" charset="0"/>
                <a:cs typeface="ＭＳ Ｐゴシック" charset="0"/>
              </a:rPr>
              <a:t>U)</a:t>
            </a:r>
            <a:endParaRPr lang="en-US" sz="2800" b="1" dirty="0" smtClean="0">
              <a:solidFill>
                <a:prstClr val="black"/>
              </a:solidFill>
              <a:latin typeface="Calibri"/>
              <a:ea typeface="ＭＳ Ｐゴシック" charset="0"/>
              <a:cs typeface="ＭＳ Ｐゴシック" charset="0"/>
            </a:endParaRPr>
          </a:p>
          <a:p>
            <a:pPr defTabSz="914400" fontAlgn="base">
              <a:lnSpc>
                <a:spcPts val="2880"/>
              </a:lnSpc>
              <a:spcBef>
                <a:spcPct val="0"/>
              </a:spcBef>
              <a:spcAft>
                <a:spcPct val="0"/>
              </a:spcAft>
            </a:pPr>
            <a:endParaRPr lang="en-US" sz="1400" dirty="0" smtClean="0">
              <a:solidFill>
                <a:prstClr val="black"/>
              </a:solidFill>
              <a:latin typeface="Calibri"/>
              <a:ea typeface="ＭＳ Ｐゴシック" charset="0"/>
              <a:cs typeface="ＭＳ Ｐゴシック" charset="0"/>
            </a:endParaRPr>
          </a:p>
          <a:p>
            <a:pPr marL="282575" indent="-282575" defTabSz="914400" fontAlgn="base">
              <a:lnSpc>
                <a:spcPts val="2880"/>
              </a:lnSpc>
              <a:spcBef>
                <a:spcPct val="0"/>
              </a:spcBef>
              <a:spcAft>
                <a:spcPct val="0"/>
              </a:spcAft>
            </a:pPr>
            <a:r>
              <a:rPr lang="en-US" sz="2800" u="sng" dirty="0" smtClean="0">
                <a:solidFill>
                  <a:prstClr val="black"/>
                </a:solidFill>
                <a:latin typeface="Calibri"/>
                <a:ea typeface="ＭＳ Ｐゴシック" charset="0"/>
                <a:cs typeface="ＭＳ Ｐゴシック" charset="0"/>
              </a:rPr>
              <a:t>On-line and next generation experiments</a:t>
            </a:r>
            <a:r>
              <a:rPr lang="en-US" sz="2800" dirty="0" smtClean="0">
                <a:solidFill>
                  <a:prstClr val="black"/>
                </a:solidFill>
                <a:latin typeface="Calibri"/>
                <a:ea typeface="ＭＳ Ｐゴシック" charset="0"/>
                <a:cs typeface="ＭＳ Ｐゴシック" charset="0"/>
              </a:rPr>
              <a:t>: </a:t>
            </a:r>
          </a:p>
          <a:p>
            <a:pPr marL="284163" indent="-284163" defTabSz="914400" fontAlgn="base">
              <a:lnSpc>
                <a:spcPts val="2880"/>
              </a:lnSpc>
              <a:spcBef>
                <a:spcPct val="0"/>
              </a:spcBef>
              <a:spcAft>
                <a:spcPct val="0"/>
              </a:spcAft>
              <a:buFontTx/>
              <a:buChar char="-"/>
            </a:pPr>
            <a:r>
              <a:rPr lang="en-US" sz="2800" dirty="0" smtClean="0">
                <a:solidFill>
                  <a:prstClr val="black"/>
                </a:solidFill>
                <a:latin typeface="Calibri"/>
                <a:ea typeface="ＭＳ Ｐゴシック" charset="0"/>
                <a:cs typeface="ＭＳ Ｐゴシック" charset="0"/>
              </a:rPr>
              <a:t>SNO+ online 2013/14  </a:t>
            </a:r>
            <a:r>
              <a:rPr lang="en-US" sz="2800" dirty="0">
                <a:solidFill>
                  <a:prstClr val="black"/>
                </a:solidFill>
                <a:latin typeface="Calibri"/>
                <a:ea typeface="ＭＳ Ｐゴシック" charset="0"/>
                <a:cs typeface="ＭＳ Ｐゴシック" charset="0"/>
                <a:sym typeface="Wingdings"/>
              </a:rPr>
              <a:t> </a:t>
            </a:r>
            <a:endParaRPr lang="en-US" sz="2800" dirty="0" smtClean="0">
              <a:solidFill>
                <a:prstClr val="black"/>
              </a:solidFill>
              <a:latin typeface="Calibri"/>
              <a:ea typeface="ＭＳ Ｐゴシック" charset="0"/>
              <a:cs typeface="ＭＳ Ｐゴシック" charset="0"/>
            </a:endParaRPr>
          </a:p>
          <a:p>
            <a:pPr marL="284163" indent="-284163" defTabSz="914400" fontAlgn="base">
              <a:lnSpc>
                <a:spcPts val="2880"/>
              </a:lnSpc>
              <a:spcBef>
                <a:spcPct val="0"/>
              </a:spcBef>
              <a:spcAft>
                <a:spcPct val="0"/>
              </a:spcAft>
              <a:buFontTx/>
              <a:buChar char="-"/>
            </a:pPr>
            <a:r>
              <a:rPr lang="en-US" sz="2800" b="1" dirty="0" smtClean="0">
                <a:solidFill>
                  <a:srgbClr val="FF0000"/>
                </a:solidFill>
                <a:latin typeface="Calibri"/>
                <a:ea typeface="ＭＳ Ｐゴシック" charset="0"/>
                <a:cs typeface="ＭＳ Ｐゴシック" charset="0"/>
              </a:rPr>
              <a:t>JUNO </a:t>
            </a:r>
            <a:r>
              <a:rPr lang="en-US" sz="2000" dirty="0" smtClean="0">
                <a:solidFill>
                  <a:srgbClr val="FF0000"/>
                </a:solidFill>
                <a:latin typeface="Calibri"/>
                <a:ea typeface="ＭＳ Ｐゴシック" charset="0"/>
                <a:cs typeface="ＭＳ Ｐゴシック" charset="0"/>
              </a:rPr>
              <a:t>(</a:t>
            </a:r>
            <a:r>
              <a:rPr lang="en-US" sz="2000" dirty="0" err="1" smtClean="0">
                <a:solidFill>
                  <a:srgbClr val="FF0000"/>
                </a:solidFill>
                <a:latin typeface="Calibri"/>
                <a:ea typeface="ＭＳ Ｐゴシック" charset="0"/>
                <a:cs typeface="ＭＳ Ｐゴシック" charset="0"/>
              </a:rPr>
              <a:t>Daya</a:t>
            </a:r>
            <a:r>
              <a:rPr lang="en-US" sz="2000" dirty="0" smtClean="0">
                <a:solidFill>
                  <a:srgbClr val="FF0000"/>
                </a:solidFill>
                <a:latin typeface="Calibri"/>
                <a:ea typeface="ＭＳ Ｐゴシック" charset="0"/>
                <a:cs typeface="ＭＳ Ｐゴシック" charset="0"/>
              </a:rPr>
              <a:t> Bay II)</a:t>
            </a:r>
            <a:r>
              <a:rPr lang="en-US" sz="2800" dirty="0" smtClean="0">
                <a:solidFill>
                  <a:prstClr val="black"/>
                </a:solidFill>
                <a:latin typeface="Calibri"/>
                <a:ea typeface="ＭＳ Ｐゴシック" charset="0"/>
                <a:cs typeface="ＭＳ Ｐゴシック" charset="0"/>
              </a:rPr>
              <a:t>: good experiment, limited </a:t>
            </a:r>
            <a:r>
              <a:rPr lang="en-US" sz="2800" dirty="0" err="1" smtClean="0">
                <a:solidFill>
                  <a:prstClr val="black"/>
                </a:solidFill>
                <a:latin typeface="Calibri"/>
                <a:ea typeface="ＭＳ Ｐゴシック" charset="0"/>
                <a:cs typeface="ＭＳ Ｐゴシック" charset="0"/>
              </a:rPr>
              <a:t>geonu</a:t>
            </a:r>
            <a:r>
              <a:rPr lang="en-US" sz="2800" dirty="0" smtClean="0">
                <a:solidFill>
                  <a:prstClr val="black"/>
                </a:solidFill>
                <a:latin typeface="Calibri"/>
                <a:ea typeface="ＭＳ Ｐゴシック" charset="0"/>
                <a:cs typeface="ＭＳ Ｐゴシック" charset="0"/>
              </a:rPr>
              <a:t> 				application?</a:t>
            </a:r>
          </a:p>
          <a:p>
            <a:pPr marL="284163" indent="-284163" defTabSz="914400" fontAlgn="base">
              <a:lnSpc>
                <a:spcPts val="2880"/>
              </a:lnSpc>
              <a:spcBef>
                <a:spcPct val="0"/>
              </a:spcBef>
              <a:spcAft>
                <a:spcPct val="0"/>
              </a:spcAft>
              <a:buFontTx/>
              <a:buChar char="-"/>
            </a:pPr>
            <a:r>
              <a:rPr lang="en-US" sz="2800" dirty="0" err="1" smtClean="0">
                <a:solidFill>
                  <a:srgbClr val="0000FF"/>
                </a:solidFill>
                <a:latin typeface="Calibri"/>
                <a:ea typeface="ＭＳ Ｐゴシック" charset="0"/>
                <a:cs typeface="ＭＳ Ｐゴシック" charset="0"/>
              </a:rPr>
              <a:t>Hanohano</a:t>
            </a:r>
            <a:r>
              <a:rPr lang="en-US" sz="2800" dirty="0" smtClean="0">
                <a:solidFill>
                  <a:prstClr val="black"/>
                </a:solidFill>
                <a:latin typeface="Calibri"/>
                <a:ea typeface="ＭＳ Ｐゴシック" charset="0"/>
                <a:cs typeface="ＭＳ Ｐゴシック" charset="0"/>
              </a:rPr>
              <a:t>:  this is FUNDAMENTAL for geosciences</a:t>
            </a:r>
          </a:p>
          <a:p>
            <a:pPr defTabSz="914400" fontAlgn="base">
              <a:lnSpc>
                <a:spcPts val="2880"/>
              </a:lnSpc>
              <a:spcBef>
                <a:spcPct val="0"/>
              </a:spcBef>
              <a:spcAft>
                <a:spcPct val="0"/>
              </a:spcAft>
            </a:pPr>
            <a:r>
              <a:rPr lang="en-US" sz="2800" dirty="0" smtClean="0">
                <a:solidFill>
                  <a:prstClr val="black"/>
                </a:solidFill>
                <a:latin typeface="Calibri"/>
                <a:ea typeface="ＭＳ Ｐゴシック" charset="0"/>
                <a:cs typeface="ＭＳ Ｐゴシック" charset="0"/>
              </a:rPr>
              <a:t>         </a:t>
            </a:r>
            <a:r>
              <a:rPr lang="en-US" sz="2800" i="1" dirty="0" smtClean="0">
                <a:solidFill>
                  <a:srgbClr val="FF0000"/>
                </a:solidFill>
                <a:latin typeface="Calibri"/>
                <a:ea typeface="ＭＳ Ｐゴシック" charset="0"/>
                <a:cs typeface="ＭＳ Ｐゴシック" charset="0"/>
              </a:rPr>
              <a:t>Geology </a:t>
            </a:r>
            <a:r>
              <a:rPr lang="en-US" sz="2800" i="1" dirty="0">
                <a:solidFill>
                  <a:srgbClr val="FF0000"/>
                </a:solidFill>
                <a:latin typeface="Calibri"/>
                <a:ea typeface="ＭＳ Ｐゴシック" charset="0"/>
                <a:cs typeface="ＭＳ Ｐゴシック" charset="0"/>
              </a:rPr>
              <a:t>must participate </a:t>
            </a:r>
            <a:r>
              <a:rPr lang="en-US" sz="2800" i="1" dirty="0" smtClean="0">
                <a:solidFill>
                  <a:srgbClr val="FF0000"/>
                </a:solidFill>
                <a:latin typeface="Calibri"/>
                <a:ea typeface="ＭＳ Ｐゴシック" charset="0"/>
                <a:cs typeface="ＭＳ Ｐゴシック" charset="0"/>
              </a:rPr>
              <a:t>&amp; contribute </a:t>
            </a:r>
            <a:r>
              <a:rPr lang="en-US" sz="2800" i="1" dirty="0">
                <a:solidFill>
                  <a:srgbClr val="FF0000"/>
                </a:solidFill>
                <a:latin typeface="Calibri"/>
                <a:ea typeface="ＭＳ Ｐゴシック" charset="0"/>
                <a:cs typeface="ＭＳ Ｐゴシック" charset="0"/>
              </a:rPr>
              <a:t>to the </a:t>
            </a:r>
            <a:r>
              <a:rPr lang="en-US" sz="2800" i="1" dirty="0" smtClean="0">
                <a:solidFill>
                  <a:srgbClr val="FF0000"/>
                </a:solidFill>
                <a:latin typeface="Calibri"/>
                <a:ea typeface="ＭＳ Ｐゴシック" charset="0"/>
                <a:cs typeface="ＭＳ Ｐゴシック" charset="0"/>
              </a:rPr>
              <a:t>cost</a:t>
            </a:r>
          </a:p>
          <a:p>
            <a:pPr defTabSz="914400" fontAlgn="base">
              <a:lnSpc>
                <a:spcPts val="0"/>
              </a:lnSpc>
              <a:spcBef>
                <a:spcPct val="0"/>
              </a:spcBef>
              <a:spcAft>
                <a:spcPct val="0"/>
              </a:spcAft>
            </a:pPr>
            <a:r>
              <a:rPr lang="en-US" sz="2400" dirty="0" smtClean="0">
                <a:solidFill>
                  <a:srgbClr val="FF0000"/>
                </a:solidFill>
                <a:latin typeface="Calibri"/>
                <a:ea typeface="ＭＳ Ｐゴシック" charset="0"/>
                <a:cs typeface="ＭＳ Ｐゴシック" charset="0"/>
              </a:rPr>
              <a:t> </a:t>
            </a:r>
            <a:r>
              <a:rPr lang="en-US" sz="800" dirty="0" smtClean="0">
                <a:solidFill>
                  <a:srgbClr val="FF0000"/>
                </a:solidFill>
                <a:latin typeface="Calibri"/>
                <a:ea typeface="ＭＳ Ｐゴシック" charset="0"/>
                <a:cs typeface="ＭＳ Ｐゴシック" charset="0"/>
              </a:rPr>
              <a:t>   </a:t>
            </a:r>
          </a:p>
          <a:p>
            <a:pPr defTabSz="914400" fontAlgn="base">
              <a:lnSpc>
                <a:spcPts val="2880"/>
              </a:lnSpc>
              <a:spcBef>
                <a:spcPct val="0"/>
              </a:spcBef>
              <a:spcAft>
                <a:spcPct val="0"/>
              </a:spcAft>
            </a:pPr>
            <a:endParaRPr lang="en-US" sz="800" dirty="0">
              <a:solidFill>
                <a:prstClr val="black"/>
              </a:solidFill>
              <a:latin typeface="Calibri"/>
              <a:ea typeface="ＭＳ Ｐゴシック" charset="0"/>
              <a:cs typeface="ＭＳ Ｐゴシック" charset="0"/>
            </a:endParaRPr>
          </a:p>
          <a:p>
            <a:pPr defTabSz="914400" fontAlgn="base">
              <a:lnSpc>
                <a:spcPts val="2880"/>
              </a:lnSpc>
              <a:spcBef>
                <a:spcPct val="0"/>
              </a:spcBef>
              <a:spcAft>
                <a:spcPct val="0"/>
              </a:spcAft>
            </a:pPr>
            <a:r>
              <a:rPr lang="en-US" sz="4000" dirty="0" smtClean="0">
                <a:solidFill>
                  <a:srgbClr val="FF0000"/>
                </a:solidFill>
                <a:latin typeface="Calibri"/>
                <a:ea typeface="ＭＳ Ｐゴシック" charset="0"/>
                <a:cs typeface="ＭＳ Ｐゴシック" charset="0"/>
              </a:rPr>
              <a:t>Future</a:t>
            </a:r>
            <a:r>
              <a:rPr lang="en-US" sz="2800" dirty="0">
                <a:solidFill>
                  <a:srgbClr val="FF0000"/>
                </a:solidFill>
                <a:latin typeface="Calibri"/>
                <a:ea typeface="ＭＳ Ｐゴシック" charset="0"/>
                <a:cs typeface="ＭＳ Ｐゴシック" charset="0"/>
              </a:rPr>
              <a:t>: </a:t>
            </a:r>
            <a:endParaRPr lang="en-US" sz="2800" dirty="0" smtClean="0">
              <a:solidFill>
                <a:srgbClr val="FF0000"/>
              </a:solidFill>
              <a:latin typeface="Calibri"/>
              <a:ea typeface="ＭＳ Ｐゴシック" charset="0"/>
              <a:cs typeface="ＭＳ Ｐゴシック" charset="0"/>
            </a:endParaRPr>
          </a:p>
          <a:p>
            <a:pPr marL="282575" indent="-282575" defTabSz="914400" fontAlgn="base">
              <a:spcBef>
                <a:spcPct val="0"/>
              </a:spcBef>
              <a:spcAft>
                <a:spcPct val="0"/>
              </a:spcAft>
              <a:buFontTx/>
              <a:buChar char="-"/>
            </a:pPr>
            <a:r>
              <a:rPr lang="en-US" sz="5400" dirty="0" smtClean="0">
                <a:solidFill>
                  <a:srgbClr val="FF0000"/>
                </a:solidFill>
                <a:latin typeface="Calibri"/>
                <a:ea typeface="ＭＳ Ｐゴシック" charset="0"/>
                <a:cs typeface="ＭＳ Ｐゴシック" charset="0"/>
              </a:rPr>
              <a:t>Neutrino Tomography of the Earth’s </a:t>
            </a:r>
            <a:r>
              <a:rPr lang="en-US" sz="5400" dirty="0">
                <a:solidFill>
                  <a:srgbClr val="FF0000"/>
                </a:solidFill>
                <a:latin typeface="Calibri"/>
                <a:ea typeface="ＭＳ Ｐゴシック" charset="0"/>
                <a:cs typeface="ＭＳ Ｐゴシック" charset="0"/>
              </a:rPr>
              <a:t>deep interior  </a:t>
            </a:r>
            <a:r>
              <a:rPr lang="en-US" sz="5400" dirty="0" smtClean="0">
                <a:solidFill>
                  <a:prstClr val="black"/>
                </a:solidFill>
                <a:latin typeface="Calibri"/>
                <a:ea typeface="ＭＳ Ｐゴシック" charset="0"/>
                <a:cs typeface="ＭＳ Ｐゴシック" charset="0"/>
                <a:sym typeface="Wingdings"/>
              </a:rPr>
              <a:t> </a:t>
            </a:r>
            <a:endParaRPr lang="en-US" sz="5400" dirty="0">
              <a:solidFill>
                <a:prstClr val="black"/>
              </a:solidFill>
              <a:latin typeface="Calibri"/>
              <a:ea typeface="ＭＳ Ｐゴシック" charset="0"/>
              <a:cs typeface="ＭＳ Ｐゴシック" charset="0"/>
            </a:endParaRPr>
          </a:p>
        </p:txBody>
      </p:sp>
      <p:cxnSp>
        <p:nvCxnSpPr>
          <p:cNvPr id="6" name="Straight Connector 5"/>
          <p:cNvCxnSpPr/>
          <p:nvPr/>
        </p:nvCxnSpPr>
        <p:spPr>
          <a:xfrm flipH="1">
            <a:off x="447511" y="4343400"/>
            <a:ext cx="79567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882057" y="434726"/>
            <a:ext cx="646331" cy="646331"/>
          </a:xfrm>
          <a:prstGeom prst="rect">
            <a:avLst/>
          </a:prstGeom>
          <a:noFill/>
        </p:spPr>
        <p:txBody>
          <a:bodyPr wrap="none" rtlCol="0">
            <a:spAutoFit/>
          </a:bodyPr>
          <a:lstStyle/>
          <a:p>
            <a:pPr algn="r" defTabSz="914400" fontAlgn="base">
              <a:spcBef>
                <a:spcPct val="0"/>
              </a:spcBef>
              <a:spcAft>
                <a:spcPct val="0"/>
              </a:spcAft>
            </a:pPr>
            <a:r>
              <a:rPr lang="en-US" dirty="0" smtClean="0">
                <a:solidFill>
                  <a:srgbClr val="FF0000"/>
                </a:solidFill>
                <a:latin typeface="Calibri"/>
                <a:ea typeface="ＭＳ Ｐゴシック" charset="0"/>
                <a:cs typeface="ＭＳ Ｐゴシック" charset="0"/>
              </a:rPr>
              <a:t>+ 7.9</a:t>
            </a:r>
          </a:p>
          <a:p>
            <a:pPr algn="r" defTabSz="914400" fontAlgn="base">
              <a:spcBef>
                <a:spcPct val="0"/>
              </a:spcBef>
              <a:spcAft>
                <a:spcPct val="0"/>
              </a:spcAft>
            </a:pPr>
            <a:r>
              <a:rPr lang="en-US" dirty="0" smtClean="0">
                <a:solidFill>
                  <a:srgbClr val="FF0000"/>
                </a:solidFill>
                <a:latin typeface="Calibri"/>
                <a:ea typeface="ＭＳ Ｐゴシック" charset="0"/>
                <a:cs typeface="ＭＳ Ｐゴシック" charset="0"/>
              </a:rPr>
              <a:t>- 5.1</a:t>
            </a:r>
            <a:endParaRPr lang="en-US" dirty="0">
              <a:solidFill>
                <a:srgbClr val="FF0000"/>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915542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8437" y="5832614"/>
            <a:ext cx="7677725" cy="707886"/>
          </a:xfrm>
          <a:prstGeom prst="rect">
            <a:avLst/>
          </a:prstGeom>
          <a:noFill/>
        </p:spPr>
        <p:txBody>
          <a:bodyPr wrap="none" rtlCol="0">
            <a:spAutoFit/>
          </a:bodyPr>
          <a:lstStyle/>
          <a:p>
            <a:r>
              <a:rPr lang="en-US" sz="2800" i="1" dirty="0">
                <a:solidFill>
                  <a:srgbClr val="FF0000"/>
                </a:solidFill>
                <a:latin typeface="Arial"/>
                <a:ea typeface="ＭＳ Ｐゴシック"/>
                <a:cs typeface="ＭＳ Ｐゴシック"/>
              </a:rPr>
              <a:t>the </a:t>
            </a:r>
            <a:r>
              <a:rPr lang="en-US" sz="2800" i="1" dirty="0" smtClean="0">
                <a:solidFill>
                  <a:srgbClr val="FF0000"/>
                </a:solidFill>
                <a:latin typeface="Arial"/>
                <a:ea typeface="ＭＳ Ｐゴシック"/>
                <a:cs typeface="ＭＳ Ｐゴシック"/>
              </a:rPr>
              <a:t>future is…    </a:t>
            </a:r>
            <a:r>
              <a:rPr lang="en-US" sz="4000" i="1" dirty="0" smtClean="0">
                <a:solidFill>
                  <a:srgbClr val="FF0000"/>
                </a:solidFill>
                <a:latin typeface="Arial"/>
                <a:ea typeface="ＭＳ Ｐゴシック"/>
                <a:cs typeface="ＭＳ Ｐゴシック"/>
              </a:rPr>
              <a:t> </a:t>
            </a:r>
            <a:r>
              <a:rPr lang="en-US" sz="4000" i="1" dirty="0">
                <a:solidFill>
                  <a:srgbClr val="FF0000"/>
                </a:solidFill>
                <a:latin typeface="Arial"/>
                <a:ea typeface="ＭＳ Ｐゴシック"/>
                <a:cs typeface="ＭＳ Ｐゴシック"/>
              </a:rPr>
              <a:t>Geoneutrino studies  </a:t>
            </a:r>
          </a:p>
        </p:txBody>
      </p:sp>
      <p:sp>
        <p:nvSpPr>
          <p:cNvPr id="2" name="TextBox 1"/>
          <p:cNvSpPr txBox="1"/>
          <p:nvPr/>
        </p:nvSpPr>
        <p:spPr>
          <a:xfrm>
            <a:off x="178811" y="7634"/>
            <a:ext cx="8802410" cy="1184940"/>
          </a:xfrm>
          <a:prstGeom prst="rect">
            <a:avLst/>
          </a:prstGeom>
          <a:noFill/>
        </p:spPr>
        <p:txBody>
          <a:bodyPr wrap="none" rtlCol="0">
            <a:spAutoFit/>
          </a:bodyPr>
          <a:lstStyle/>
          <a:p>
            <a:pPr algn="ctr"/>
            <a:r>
              <a:rPr lang="en-US" sz="3600" dirty="0">
                <a:solidFill>
                  <a:srgbClr val="000000"/>
                </a:solidFill>
                <a:latin typeface="Arial"/>
                <a:ea typeface="ＭＳ Ｐゴシック"/>
                <a:cs typeface="ＭＳ Ｐゴシック"/>
              </a:rPr>
              <a:t>Nature &amp; amount of Earth’s thermal power </a:t>
            </a:r>
          </a:p>
          <a:p>
            <a:pPr algn="ctr"/>
            <a:endParaRPr lang="en-US" sz="300" i="1" dirty="0">
              <a:solidFill>
                <a:srgbClr val="3366FF"/>
              </a:solidFill>
              <a:latin typeface="Arial"/>
              <a:ea typeface="ＭＳ Ｐゴシック"/>
              <a:cs typeface="ＭＳ Ｐゴシック"/>
            </a:endParaRPr>
          </a:p>
          <a:p>
            <a:pPr algn="ctr"/>
            <a:r>
              <a:rPr lang="en-US" sz="3200" i="1" dirty="0">
                <a:solidFill>
                  <a:srgbClr val="3366FF"/>
                </a:solidFill>
                <a:latin typeface="Arial"/>
                <a:ea typeface="ＭＳ Ｐゴシック"/>
                <a:cs typeface="ＭＳ Ｐゴシック"/>
              </a:rPr>
              <a:t>radiogenic heating </a:t>
            </a:r>
            <a:r>
              <a:rPr lang="en-US" sz="3200" i="1" dirty="0" err="1">
                <a:solidFill>
                  <a:srgbClr val="3366FF"/>
                </a:solidFill>
                <a:latin typeface="Arial"/>
                <a:ea typeface="ＭＳ Ｐゴシック"/>
                <a:cs typeface="ＭＳ Ｐゴシック"/>
              </a:rPr>
              <a:t>vs</a:t>
            </a:r>
            <a:r>
              <a:rPr lang="en-US" sz="3200" i="1" dirty="0">
                <a:solidFill>
                  <a:srgbClr val="3366FF"/>
                </a:solidFill>
                <a:latin typeface="Arial"/>
                <a:ea typeface="ＭＳ Ｐゴシック"/>
                <a:cs typeface="ＭＳ Ｐゴシック"/>
              </a:rPr>
              <a:t> secular cooling</a:t>
            </a:r>
          </a:p>
        </p:txBody>
      </p:sp>
      <p:sp>
        <p:nvSpPr>
          <p:cNvPr id="7" name="TextBox 6"/>
          <p:cNvSpPr txBox="1"/>
          <p:nvPr/>
        </p:nvSpPr>
        <p:spPr>
          <a:xfrm>
            <a:off x="5159559" y="2054873"/>
            <a:ext cx="4023122"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estimates of BSE from 9TW to 36TW</a:t>
            </a:r>
          </a:p>
        </p:txBody>
      </p:sp>
      <p:sp>
        <p:nvSpPr>
          <p:cNvPr id="8" name="TextBox 7"/>
          <p:cNvSpPr txBox="1"/>
          <p:nvPr/>
        </p:nvSpPr>
        <p:spPr>
          <a:xfrm>
            <a:off x="5415414" y="3110609"/>
            <a:ext cx="3767267"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constrains chondritic Earth models</a:t>
            </a:r>
          </a:p>
        </p:txBody>
      </p:sp>
      <p:sp>
        <p:nvSpPr>
          <p:cNvPr id="9" name="TextBox 8"/>
          <p:cNvSpPr txBox="1"/>
          <p:nvPr/>
        </p:nvSpPr>
        <p:spPr>
          <a:xfrm>
            <a:off x="5302012" y="4320112"/>
            <a:ext cx="3920780"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estimates of mantle 1.3TW to 28TW</a:t>
            </a:r>
          </a:p>
        </p:txBody>
      </p:sp>
      <p:cxnSp>
        <p:nvCxnSpPr>
          <p:cNvPr id="11" name="Straight Connector 10"/>
          <p:cNvCxnSpPr/>
          <p:nvPr/>
        </p:nvCxnSpPr>
        <p:spPr bwMode="auto">
          <a:xfrm>
            <a:off x="1726737" y="1383074"/>
            <a:ext cx="590596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5509189" y="5265462"/>
            <a:ext cx="3673492"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layers, LLSVP, </a:t>
            </a:r>
            <a:r>
              <a:rPr lang="en-US" i="1" dirty="0" err="1">
                <a:solidFill>
                  <a:srgbClr val="FF0000"/>
                </a:solidFill>
                <a:latin typeface="Arial"/>
                <a:ea typeface="ＭＳ Ｐゴシック"/>
                <a:cs typeface="ＭＳ Ｐゴシック"/>
              </a:rPr>
              <a:t>superplume</a:t>
            </a:r>
            <a:r>
              <a:rPr lang="en-US" i="1" dirty="0">
                <a:solidFill>
                  <a:srgbClr val="FF0000"/>
                </a:solidFill>
                <a:latin typeface="Arial"/>
                <a:ea typeface="ＭＳ Ｐゴシック"/>
                <a:cs typeface="ＭＳ Ｐゴシック"/>
              </a:rPr>
              <a:t> piles</a:t>
            </a:r>
          </a:p>
        </p:txBody>
      </p:sp>
      <p:sp>
        <p:nvSpPr>
          <p:cNvPr id="3" name="TextBox 2"/>
          <p:cNvSpPr txBox="1"/>
          <p:nvPr/>
        </p:nvSpPr>
        <p:spPr>
          <a:xfrm>
            <a:off x="370913" y="1564311"/>
            <a:ext cx="8773087" cy="4185762"/>
          </a:xfrm>
          <a:prstGeom prst="rect">
            <a:avLst/>
          </a:prstGeom>
          <a:noFill/>
        </p:spPr>
        <p:txBody>
          <a:bodyPr wrap="square" rtlCol="0">
            <a:spAutoFit/>
          </a:bodyPr>
          <a:lstStyle/>
          <a:p>
            <a:pPr marL="1039813" indent="-1001713">
              <a:tabLst>
                <a:tab pos="269875" algn="l"/>
              </a:tabLst>
            </a:pPr>
            <a:r>
              <a:rPr lang="en-US" sz="2800" dirty="0">
                <a:solidFill>
                  <a:srgbClr val="000000"/>
                </a:solidFill>
                <a:latin typeface="Arial"/>
                <a:ea typeface="ＭＳ Ｐゴシック"/>
                <a:cs typeface="ＭＳ Ｐゴシック"/>
              </a:rPr>
              <a:t>-	abundance of heat producing elements (K, </a:t>
            </a:r>
            <a:r>
              <a:rPr lang="en-US" sz="2800" dirty="0" err="1">
                <a:solidFill>
                  <a:srgbClr val="000000"/>
                </a:solidFill>
                <a:latin typeface="Arial"/>
                <a:ea typeface="ＭＳ Ｐゴシック"/>
                <a:cs typeface="ＭＳ Ｐゴシック"/>
              </a:rPr>
              <a:t>Th</a:t>
            </a:r>
            <a:r>
              <a:rPr lang="en-US" sz="2800" dirty="0">
                <a:solidFill>
                  <a:srgbClr val="000000"/>
                </a:solidFill>
                <a:latin typeface="Arial"/>
                <a:ea typeface="ＭＳ Ｐゴシック"/>
                <a:cs typeface="ＭＳ Ｐゴシック"/>
              </a:rPr>
              <a:t>, U) in the Earth</a:t>
            </a:r>
          </a:p>
          <a:p>
            <a:pPr marL="1039813" indent="-1001713">
              <a:tabLst>
                <a:tab pos="269875" algn="l"/>
              </a:tabLst>
            </a:pPr>
            <a:endParaRPr lang="en-US"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clues to planet formation processes</a:t>
            </a:r>
          </a:p>
          <a:p>
            <a:pPr marL="1039813" indent="-1001713">
              <a:tabLst>
                <a:tab pos="269875" algn="l"/>
              </a:tabLst>
            </a:pPr>
            <a:endParaRPr lang="en-US" sz="2400"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amount of radiogenic power to drive mantle convection &amp; plate tectonics</a:t>
            </a:r>
          </a:p>
          <a:p>
            <a:pPr marL="1039813" indent="-1001713">
              <a:tabLst>
                <a:tab pos="269875" algn="l"/>
              </a:tabLst>
            </a:pPr>
            <a:endParaRPr lang="en-US" sz="2800"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is the mantle compositionally </a:t>
            </a:r>
            <a:r>
              <a:rPr lang="en-US" sz="2800" dirty="0" smtClean="0">
                <a:solidFill>
                  <a:srgbClr val="000000"/>
                </a:solidFill>
                <a:latin typeface="Arial"/>
                <a:ea typeface="ＭＳ Ｐゴシック"/>
                <a:cs typeface="ＭＳ Ｐゴシック"/>
              </a:rPr>
              <a:t>layered? </a:t>
            </a:r>
            <a:r>
              <a:rPr lang="en-US" sz="2800" dirty="0">
                <a:solidFill>
                  <a:srgbClr val="000000"/>
                </a:solidFill>
                <a:latin typeface="Arial"/>
                <a:ea typeface="ＭＳ Ｐゴシック"/>
                <a:cs typeface="ＭＳ Ｐゴシック"/>
              </a:rPr>
              <a:t>or </a:t>
            </a:r>
            <a:r>
              <a:rPr lang="en-US" sz="2800" dirty="0" smtClean="0">
                <a:solidFill>
                  <a:srgbClr val="000000"/>
                </a:solidFill>
                <a:latin typeface="Arial"/>
                <a:ea typeface="ＭＳ Ｐゴシック"/>
                <a:cs typeface="ＭＳ Ｐゴシック"/>
              </a:rPr>
              <a:t>has </a:t>
            </a:r>
            <a:r>
              <a:rPr lang="en-US" sz="2800" dirty="0">
                <a:solidFill>
                  <a:srgbClr val="000000"/>
                </a:solidFill>
                <a:latin typeface="Arial"/>
                <a:ea typeface="ＭＳ Ｐゴシック"/>
                <a:cs typeface="ＭＳ Ｐゴシック"/>
              </a:rPr>
              <a:t>large structures?</a:t>
            </a:r>
          </a:p>
        </p:txBody>
      </p:sp>
    </p:spTree>
    <p:extLst>
      <p:ext uri="{BB962C8B-B14F-4D97-AF65-F5344CB8AC3E}">
        <p14:creationId xmlns:p14="http://schemas.microsoft.com/office/powerpoint/2010/main" val="307129666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381000" y="6400800"/>
            <a:ext cx="4038600" cy="30480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50000"/>
              </a:spcBef>
              <a:spcAft>
                <a:spcPct val="0"/>
              </a:spcAft>
            </a:pPr>
            <a:r>
              <a:rPr lang="en-US" sz="1400" i="1">
                <a:solidFill>
                  <a:srgbClr val="000000"/>
                </a:solidFill>
                <a:latin typeface="Arial"/>
                <a:ea typeface="ＭＳ Ｐゴシック"/>
                <a:cs typeface="ＭＳ Ｐゴシック"/>
              </a:rPr>
              <a:t>after Jaupart et al 2008 Treatise of Geophysics</a:t>
            </a:r>
            <a:r>
              <a:rPr lang="en-US" sz="2400" i="1">
                <a:solidFill>
                  <a:srgbClr val="000000"/>
                </a:solidFill>
                <a:latin typeface="Arial"/>
                <a:ea typeface="ＭＳ Ｐゴシック"/>
                <a:cs typeface="ＭＳ Ｐゴシック"/>
              </a:rPr>
              <a:t> </a:t>
            </a:r>
          </a:p>
        </p:txBody>
      </p:sp>
      <p:pic>
        <p:nvPicPr>
          <p:cNvPr id="36867" name="Picture 8" descr="Untitled.png"/>
          <p:cNvPicPr>
            <a:picLocks noChangeAspect="1"/>
          </p:cNvPicPr>
          <p:nvPr/>
        </p:nvPicPr>
        <p:blipFill>
          <a:blip r:embed="rId3"/>
          <a:srcRect/>
          <a:stretch>
            <a:fillRect/>
          </a:stretch>
        </p:blipFill>
        <p:spPr bwMode="auto">
          <a:xfrm>
            <a:off x="0" y="550863"/>
            <a:ext cx="8261350" cy="5984875"/>
          </a:xfrm>
          <a:prstGeom prst="rect">
            <a:avLst/>
          </a:prstGeom>
          <a:noFill/>
          <a:ln w="9525">
            <a:noFill/>
            <a:miter lim="800000"/>
            <a:headEnd/>
            <a:tailEnd/>
          </a:ln>
        </p:spPr>
      </p:pic>
      <p:sp>
        <p:nvSpPr>
          <p:cNvPr id="36868" name="TextBox 9"/>
          <p:cNvSpPr txBox="1">
            <a:spLocks noChangeArrowheads="1"/>
          </p:cNvSpPr>
          <p:nvPr/>
        </p:nvSpPr>
        <p:spPr bwMode="auto">
          <a:xfrm>
            <a:off x="3598863" y="1473200"/>
            <a:ext cx="2168525" cy="830263"/>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smtClean="0">
                <a:solidFill>
                  <a:srgbClr val="000000"/>
                </a:solidFill>
                <a:latin typeface="Arial"/>
                <a:ea typeface="ＭＳ Ｐゴシック"/>
                <a:cs typeface="ＭＳ Ｐゴシック"/>
              </a:rPr>
              <a:t>Mantle cooling</a:t>
            </a:r>
          </a:p>
          <a:p>
            <a:pPr algn="ctr" defTabSz="914400" eaLnBrk="0" fontAlgn="base" hangingPunct="0">
              <a:spcBef>
                <a:spcPct val="0"/>
              </a:spcBef>
              <a:spcAft>
                <a:spcPct val="0"/>
              </a:spcAft>
            </a:pPr>
            <a:r>
              <a:rPr lang="en-US" sz="2400" smtClean="0">
                <a:solidFill>
                  <a:srgbClr val="000000"/>
                </a:solidFill>
                <a:latin typeface="Arial"/>
                <a:ea typeface="ＭＳ Ｐゴシック"/>
                <a:cs typeface="ＭＳ Ｐゴシック"/>
              </a:rPr>
              <a:t>(18 TW)</a:t>
            </a:r>
          </a:p>
        </p:txBody>
      </p:sp>
      <p:sp>
        <p:nvSpPr>
          <p:cNvPr id="36869" name="TextBox 10"/>
          <p:cNvSpPr txBox="1">
            <a:spLocks noChangeArrowheads="1"/>
          </p:cNvSpPr>
          <p:nvPr/>
        </p:nvSpPr>
        <p:spPr bwMode="auto">
          <a:xfrm>
            <a:off x="645368" y="2230414"/>
            <a:ext cx="1673129" cy="1200329"/>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Crust R*</a:t>
            </a:r>
          </a:p>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(7 ± 1 TW)</a:t>
            </a:r>
          </a:p>
          <a:p>
            <a:pPr algn="ctr" defTabSz="914400" eaLnBrk="0" fontAlgn="base" hangingPunct="0">
              <a:spcBef>
                <a:spcPct val="0"/>
              </a:spcBef>
              <a:spcAft>
                <a:spcPct val="0"/>
              </a:spcAft>
            </a:pPr>
            <a:r>
              <a:rPr lang="en-US" sz="1200" dirty="0" smtClean="0">
                <a:solidFill>
                  <a:srgbClr val="000000"/>
                </a:solidFill>
                <a:latin typeface="Arial"/>
                <a:ea typeface="ＭＳ Ｐゴシック"/>
                <a:cs typeface="ＭＳ Ｐゴシック"/>
              </a:rPr>
              <a:t>(Rudnick and </a:t>
            </a:r>
            <a:r>
              <a:rPr lang="en-US" sz="1200" dirty="0" err="1" smtClean="0">
                <a:solidFill>
                  <a:srgbClr val="000000"/>
                </a:solidFill>
                <a:latin typeface="Arial"/>
                <a:ea typeface="ＭＳ Ｐゴシック"/>
                <a:cs typeface="ＭＳ Ｐゴシック"/>
              </a:rPr>
              <a:t>Gao</a:t>
            </a:r>
            <a:r>
              <a:rPr lang="en-US" sz="1200" dirty="0" smtClean="0">
                <a:solidFill>
                  <a:srgbClr val="000000"/>
                </a:solidFill>
                <a:latin typeface="Arial"/>
                <a:ea typeface="ＭＳ Ｐゴシック"/>
                <a:cs typeface="ＭＳ Ｐゴシック"/>
              </a:rPr>
              <a:t> </a:t>
            </a:r>
            <a:r>
              <a:rPr lang="fr-FR" sz="1200" dirty="0" smtClean="0">
                <a:solidFill>
                  <a:srgbClr val="000000"/>
                </a:solidFill>
                <a:latin typeface="Arial"/>
                <a:ea typeface="ＭＳ Ｐゴシック"/>
                <a:cs typeface="ＭＳ Ｐゴシック"/>
              </a:rPr>
              <a:t>’</a:t>
            </a:r>
            <a:r>
              <a:rPr lang="en-US" sz="1200" dirty="0" smtClean="0">
                <a:solidFill>
                  <a:srgbClr val="000000"/>
                </a:solidFill>
                <a:latin typeface="Arial"/>
                <a:ea typeface="ＭＳ Ｐゴシック"/>
                <a:cs typeface="ＭＳ Ｐゴシック"/>
              </a:rPr>
              <a:t>03</a:t>
            </a:r>
          </a:p>
          <a:p>
            <a:pPr algn="ctr" defTabSz="914400" eaLnBrk="0" fontAlgn="base" hangingPunct="0">
              <a:spcBef>
                <a:spcPct val="0"/>
              </a:spcBef>
              <a:spcAft>
                <a:spcPct val="0"/>
              </a:spcAft>
            </a:pPr>
            <a:r>
              <a:rPr lang="en-US" sz="1200" dirty="0" smtClean="0">
                <a:solidFill>
                  <a:srgbClr val="000000"/>
                </a:solidFill>
                <a:latin typeface="Arial"/>
                <a:ea typeface="ＭＳ Ｐゴシック"/>
                <a:cs typeface="ＭＳ Ｐゴシック"/>
              </a:rPr>
              <a:t>Huang et al ‘13</a:t>
            </a:r>
            <a:r>
              <a:rPr lang="en-US" sz="1200" dirty="0" smtClean="0">
                <a:solidFill>
                  <a:srgbClr val="000000"/>
                </a:solidFill>
                <a:latin typeface="Arial"/>
                <a:ea typeface="ＭＳ Ｐゴシック"/>
                <a:cs typeface="ＭＳ Ｐゴシック"/>
              </a:rPr>
              <a:t>)</a:t>
            </a:r>
            <a:endParaRPr lang="en-US" sz="1200" dirty="0" smtClean="0">
              <a:solidFill>
                <a:srgbClr val="000000"/>
              </a:solidFill>
              <a:latin typeface="Arial"/>
              <a:ea typeface="ＭＳ Ｐゴシック"/>
              <a:cs typeface="ＭＳ Ｐゴシック"/>
            </a:endParaRPr>
          </a:p>
        </p:txBody>
      </p:sp>
      <p:sp>
        <p:nvSpPr>
          <p:cNvPr id="36870" name="TextBox 11"/>
          <p:cNvSpPr txBox="1">
            <a:spLocks noChangeArrowheads="1"/>
          </p:cNvSpPr>
          <p:nvPr/>
        </p:nvSpPr>
        <p:spPr bwMode="auto">
          <a:xfrm>
            <a:off x="2275022" y="3995738"/>
            <a:ext cx="1801545" cy="830997"/>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Mantle R*</a:t>
            </a:r>
          </a:p>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(13 ± 4 TW)</a:t>
            </a:r>
          </a:p>
        </p:txBody>
      </p:sp>
      <p:sp>
        <p:nvSpPr>
          <p:cNvPr id="36871" name="TextBox 12"/>
          <p:cNvSpPr txBox="1">
            <a:spLocks noChangeArrowheads="1"/>
          </p:cNvSpPr>
          <p:nvPr/>
        </p:nvSpPr>
        <p:spPr bwMode="auto">
          <a:xfrm>
            <a:off x="5760030" y="3322286"/>
            <a:ext cx="1299003" cy="1200328"/>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Core</a:t>
            </a:r>
          </a:p>
          <a:p>
            <a:pPr algn="ctr" defTabSz="914400" eaLnBrk="0" fontAlgn="base" hangingPunct="0">
              <a:spcBef>
                <a:spcPct val="0"/>
              </a:spcBef>
              <a:spcAft>
                <a:spcPct val="0"/>
              </a:spcAft>
            </a:pPr>
            <a:r>
              <a:rPr lang="en-US" sz="2400" dirty="0" smtClean="0">
                <a:solidFill>
                  <a:srgbClr val="000000"/>
                </a:solidFill>
                <a:latin typeface="Arial"/>
                <a:ea typeface="ＭＳ Ｐゴシック"/>
                <a:cs typeface="ＭＳ Ｐゴシック"/>
              </a:rPr>
              <a:t>(~9 TW)</a:t>
            </a:r>
          </a:p>
          <a:p>
            <a:pPr algn="ctr" defTabSz="914400" eaLnBrk="0" fontAlgn="base" hangingPunct="0">
              <a:spcBef>
                <a:spcPct val="0"/>
              </a:spcBef>
              <a:spcAft>
                <a:spcPct val="0"/>
              </a:spcAft>
            </a:pPr>
            <a:r>
              <a:rPr lang="en-US" sz="600" dirty="0" smtClean="0">
                <a:solidFill>
                  <a:srgbClr val="000000"/>
                </a:solidFill>
                <a:latin typeface="Arial"/>
                <a:ea typeface="ＭＳ Ｐゴシック"/>
                <a:cs typeface="ＭＳ Ｐゴシック"/>
              </a:rPr>
              <a:t>-</a:t>
            </a:r>
          </a:p>
          <a:p>
            <a:pPr algn="ctr" defTabSz="914400" eaLnBrk="0" fontAlgn="base" hangingPunct="0">
              <a:spcBef>
                <a:spcPct val="0"/>
              </a:spcBef>
              <a:spcAft>
                <a:spcPct val="0"/>
              </a:spcAft>
            </a:pPr>
            <a:r>
              <a:rPr lang="en-US" dirty="0" smtClean="0">
                <a:solidFill>
                  <a:srgbClr val="000000"/>
                </a:solidFill>
                <a:latin typeface="Arial"/>
                <a:ea typeface="ＭＳ Ｐゴシック"/>
                <a:cs typeface="ＭＳ Ｐゴシック"/>
              </a:rPr>
              <a:t>(4-15 TW)</a:t>
            </a:r>
            <a:endParaRPr lang="en-US" sz="1600" dirty="0" smtClean="0">
              <a:solidFill>
                <a:srgbClr val="000000"/>
              </a:solidFill>
              <a:latin typeface="Arial"/>
              <a:ea typeface="ＭＳ Ｐゴシック"/>
              <a:cs typeface="ＭＳ Ｐゴシック"/>
            </a:endParaRPr>
          </a:p>
        </p:txBody>
      </p:sp>
      <p:sp>
        <p:nvSpPr>
          <p:cNvPr id="36872" name="TextBox 13"/>
          <p:cNvSpPr txBox="1">
            <a:spLocks noChangeArrowheads="1"/>
          </p:cNvSpPr>
          <p:nvPr/>
        </p:nvSpPr>
        <p:spPr bwMode="auto">
          <a:xfrm>
            <a:off x="226309" y="161396"/>
            <a:ext cx="8699818" cy="61555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400" dirty="0" smtClean="0">
                <a:solidFill>
                  <a:srgbClr val="000000"/>
                </a:solidFill>
                <a:latin typeface="Arial"/>
                <a:ea typeface="ＭＳ Ｐゴシック"/>
                <a:cs typeface="ＭＳ Ｐゴシック"/>
              </a:rPr>
              <a:t>Earth’s surface heat flow 46 ± 3 (47 ± 1) TW</a:t>
            </a:r>
          </a:p>
        </p:txBody>
      </p:sp>
      <p:sp>
        <p:nvSpPr>
          <p:cNvPr id="36873" name="TextBox 14"/>
          <p:cNvSpPr txBox="1">
            <a:spLocks noChangeArrowheads="1"/>
          </p:cNvSpPr>
          <p:nvPr/>
        </p:nvSpPr>
        <p:spPr bwMode="auto">
          <a:xfrm>
            <a:off x="5494338" y="5757863"/>
            <a:ext cx="3073400" cy="70802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smtClean="0">
                <a:solidFill>
                  <a:srgbClr val="000000"/>
                </a:solidFill>
                <a:latin typeface="Arial"/>
                <a:ea typeface="ＭＳ Ｐゴシック"/>
                <a:cs typeface="ＭＳ Ｐゴシック"/>
              </a:rPr>
              <a:t>(0.4 TW) Tidal dissipation</a:t>
            </a:r>
          </a:p>
          <a:p>
            <a:pPr defTabSz="914400" eaLnBrk="0" fontAlgn="base" hangingPunct="0">
              <a:spcBef>
                <a:spcPct val="0"/>
              </a:spcBef>
              <a:spcAft>
                <a:spcPct val="0"/>
              </a:spcAft>
            </a:pPr>
            <a:r>
              <a:rPr lang="en-US" sz="2000" smtClean="0">
                <a:solidFill>
                  <a:srgbClr val="000000"/>
                </a:solidFill>
                <a:latin typeface="Arial"/>
                <a:ea typeface="ＭＳ Ｐゴシック"/>
                <a:cs typeface="ＭＳ Ｐゴシック"/>
              </a:rPr>
              <a:t>Chemical differentiation</a:t>
            </a:r>
          </a:p>
        </p:txBody>
      </p:sp>
      <p:sp>
        <p:nvSpPr>
          <p:cNvPr id="36874" name="TextBox 15"/>
          <p:cNvSpPr txBox="1">
            <a:spLocks noChangeArrowheads="1"/>
          </p:cNvSpPr>
          <p:nvPr/>
        </p:nvSpPr>
        <p:spPr bwMode="auto">
          <a:xfrm>
            <a:off x="256822" y="5704065"/>
            <a:ext cx="2294869" cy="58477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dirty="0" smtClean="0">
                <a:solidFill>
                  <a:srgbClr val="000000"/>
                </a:solidFill>
                <a:latin typeface="Arial"/>
                <a:ea typeface="ＭＳ Ｐゴシック"/>
                <a:cs typeface="ＭＳ Ｐゴシック"/>
              </a:rPr>
              <a:t>*R radiogenic heat</a:t>
            </a:r>
            <a:endParaRPr lang="en-US" sz="1200" dirty="0" smtClean="0">
              <a:solidFill>
                <a:srgbClr val="000000"/>
              </a:solidFill>
              <a:latin typeface="Arial"/>
              <a:ea typeface="ＭＳ Ｐゴシック"/>
              <a:cs typeface="ＭＳ Ｐゴシック"/>
            </a:endParaRPr>
          </a:p>
          <a:p>
            <a:pPr defTabSz="914400" eaLnBrk="0" fontAlgn="base" hangingPunct="0">
              <a:spcBef>
                <a:spcPct val="0"/>
              </a:spcBef>
              <a:spcAft>
                <a:spcPct val="0"/>
              </a:spcAft>
            </a:pPr>
            <a:r>
              <a:rPr lang="en-US" sz="1200" dirty="0" smtClean="0">
                <a:solidFill>
                  <a:srgbClr val="000000"/>
                </a:solidFill>
                <a:latin typeface="Arial"/>
                <a:ea typeface="ＭＳ Ｐゴシック"/>
                <a:cs typeface="ＭＳ Ｐゴシック"/>
              </a:rPr>
              <a:t>  (after McDonough &amp; Sun ’95)</a:t>
            </a:r>
          </a:p>
        </p:txBody>
      </p:sp>
      <p:sp>
        <p:nvSpPr>
          <p:cNvPr id="11" name="TextBox 10"/>
          <p:cNvSpPr txBox="1"/>
          <p:nvPr/>
        </p:nvSpPr>
        <p:spPr>
          <a:xfrm>
            <a:off x="76200" y="4882932"/>
            <a:ext cx="1015525" cy="646331"/>
          </a:xfrm>
          <a:prstGeom prst="rect">
            <a:avLst/>
          </a:prstGeom>
          <a:noFill/>
        </p:spPr>
        <p:txBody>
          <a:bodyPr wrap="none" rtlCol="0">
            <a:spAutoFit/>
          </a:bodyPr>
          <a:lstStyle/>
          <a:p>
            <a:r>
              <a:rPr lang="en-US" i="1" dirty="0" smtClean="0">
                <a:solidFill>
                  <a:srgbClr val="000000"/>
                </a:solidFill>
                <a:latin typeface="Arial"/>
                <a:ea typeface="ＭＳ Ｐゴシック"/>
                <a:cs typeface="ＭＳ Ｐゴシック"/>
              </a:rPr>
              <a:t>total R*</a:t>
            </a:r>
          </a:p>
          <a:p>
            <a:r>
              <a:rPr lang="en-US" i="1" dirty="0" smtClean="0">
                <a:solidFill>
                  <a:srgbClr val="000000"/>
                </a:solidFill>
                <a:latin typeface="Arial"/>
                <a:ea typeface="ＭＳ Ｐゴシック"/>
                <a:cs typeface="ＭＳ Ｐゴシック"/>
              </a:rPr>
              <a:t>20 ± 4</a:t>
            </a:r>
            <a:endParaRPr lang="en-US"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32201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KU_power.jpg"/>
          <p:cNvPicPr>
            <a:picLocks noChangeAspect="1"/>
          </p:cNvPicPr>
          <p:nvPr/>
        </p:nvPicPr>
        <p:blipFill>
          <a:blip r:embed="rId3"/>
          <a:srcRect/>
          <a:stretch>
            <a:fillRect/>
          </a:stretch>
        </p:blipFill>
        <p:spPr bwMode="auto">
          <a:xfrm>
            <a:off x="411163" y="709613"/>
            <a:ext cx="8377237" cy="6022975"/>
          </a:xfrm>
          <a:prstGeom prst="rect">
            <a:avLst/>
          </a:prstGeom>
          <a:noFill/>
          <a:ln w="9525">
            <a:noFill/>
            <a:miter lim="800000"/>
            <a:headEnd/>
            <a:tailEnd/>
          </a:ln>
        </p:spPr>
      </p:pic>
      <p:sp>
        <p:nvSpPr>
          <p:cNvPr id="41987" name="Text Box 2"/>
          <p:cNvSpPr txBox="1">
            <a:spLocks noChangeArrowheads="1"/>
          </p:cNvSpPr>
          <p:nvPr/>
        </p:nvSpPr>
        <p:spPr bwMode="auto">
          <a:xfrm>
            <a:off x="30163" y="39688"/>
            <a:ext cx="8916987" cy="6461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defRPr/>
            </a:pPr>
            <a:r>
              <a:rPr lang="en-US" sz="3600" dirty="0">
                <a:solidFill>
                  <a:srgbClr val="000000"/>
                </a:solidFill>
                <a:latin typeface="Arial"/>
                <a:ea typeface="ＭＳ Ｐゴシック"/>
                <a:cs typeface="ＭＳ Ｐゴシック"/>
              </a:rPr>
              <a:t>Earth’s thermal evolution: role of K, </a:t>
            </a:r>
            <a:r>
              <a:rPr lang="en-US" sz="3600" dirty="0" err="1">
                <a:solidFill>
                  <a:srgbClr val="000000"/>
                </a:solidFill>
                <a:latin typeface="Arial"/>
                <a:ea typeface="ＭＳ Ｐゴシック"/>
                <a:cs typeface="ＭＳ Ｐゴシック"/>
              </a:rPr>
              <a:t>Th</a:t>
            </a:r>
            <a:r>
              <a:rPr lang="en-US" sz="3600" dirty="0">
                <a:solidFill>
                  <a:srgbClr val="000000"/>
                </a:solidFill>
                <a:latin typeface="Arial"/>
                <a:ea typeface="ＭＳ Ｐゴシック"/>
                <a:cs typeface="ＭＳ Ｐゴシック"/>
              </a:rPr>
              <a:t> &amp; U </a:t>
            </a:r>
          </a:p>
        </p:txBody>
      </p:sp>
      <p:sp>
        <p:nvSpPr>
          <p:cNvPr id="33796" name="Text Box 3"/>
          <p:cNvSpPr txBox="1">
            <a:spLocks noChangeArrowheads="1"/>
          </p:cNvSpPr>
          <p:nvPr/>
        </p:nvSpPr>
        <p:spPr bwMode="auto">
          <a:xfrm>
            <a:off x="-23813" y="6553200"/>
            <a:ext cx="4062413" cy="338138"/>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1600" i="1">
                <a:solidFill>
                  <a:srgbClr val="000000"/>
                </a:solidFill>
                <a:latin typeface="Arial"/>
                <a:ea typeface="ＭＳ Ｐゴシック"/>
                <a:cs typeface="ＭＳ Ｐゴシック"/>
              </a:rPr>
              <a:t>Arevalo, McDonough, Luong (2009) EPSL</a:t>
            </a:r>
          </a:p>
        </p:txBody>
      </p:sp>
      <p:sp>
        <p:nvSpPr>
          <p:cNvPr id="7" name="Rectangle 6"/>
          <p:cNvSpPr/>
          <p:nvPr/>
        </p:nvSpPr>
        <p:spPr bwMode="auto">
          <a:xfrm>
            <a:off x="6248420" y="2133600"/>
            <a:ext cx="215444" cy="1600200"/>
          </a:xfrm>
          <a:prstGeom prst="rect">
            <a:avLst/>
          </a:prstGeom>
          <a:solidFill>
            <a:srgbClr val="FF0000">
              <a:alpha val="34000"/>
            </a:srgbClr>
          </a:solidFill>
          <a:ln w="9525" cap="flat" cmpd="sng" algn="ctr">
            <a:solidFill>
              <a:schemeClr val="tx1">
                <a:alpha val="0"/>
              </a:schemeClr>
            </a:solidFill>
            <a:prstDash val="solid"/>
            <a:round/>
            <a:headEnd type="none" w="med" len="med"/>
            <a:tailEnd type="none" w="med" len="med"/>
          </a:ln>
          <a:effectLst/>
        </p:spPr>
        <p:txBody>
          <a:bodyPr vert="vert270" lIns="0" rIns="0">
            <a:prstTxWarp prst="textNoShape">
              <a:avLst/>
            </a:prstTxWarp>
            <a:spAutoFit/>
          </a:bodyPr>
          <a:lstStyle/>
          <a:p>
            <a:pPr defTabSz="914400" eaLnBrk="0" fontAlgn="base" hangingPunct="0">
              <a:spcBef>
                <a:spcPct val="0"/>
              </a:spcBef>
              <a:spcAft>
                <a:spcPct val="0"/>
              </a:spcAft>
              <a:defRPr/>
            </a:pPr>
            <a:r>
              <a:rPr lang="en-US" sz="1400" dirty="0" err="1">
                <a:solidFill>
                  <a:srgbClr val="000000"/>
                </a:solidFill>
                <a:latin typeface="Arial"/>
                <a:ea typeface="ＭＳ Ｐゴシック"/>
                <a:cs typeface="ＭＳ Ｐゴシック"/>
              </a:rPr>
              <a:t>Archean</a:t>
            </a:r>
            <a:r>
              <a:rPr lang="en-US" sz="1400" dirty="0">
                <a:solidFill>
                  <a:srgbClr val="000000"/>
                </a:solidFill>
                <a:latin typeface="Arial"/>
                <a:ea typeface="ＭＳ Ｐゴシック"/>
                <a:cs typeface="ＭＳ Ｐゴシック"/>
              </a:rPr>
              <a:t> boundary</a:t>
            </a:r>
          </a:p>
        </p:txBody>
      </p:sp>
      <p:sp>
        <p:nvSpPr>
          <p:cNvPr id="9" name="TextBox 8"/>
          <p:cNvSpPr txBox="1"/>
          <p:nvPr/>
        </p:nvSpPr>
        <p:spPr>
          <a:xfrm>
            <a:off x="270933" y="2503644"/>
            <a:ext cx="553998" cy="1784954"/>
          </a:xfrm>
          <a:prstGeom prst="rect">
            <a:avLst/>
          </a:prstGeom>
          <a:noFill/>
        </p:spPr>
        <p:txBody>
          <a:bodyPr vert="vert270" wrap="none">
            <a:spAutoFit/>
          </a:bodyPr>
          <a:lstStyle/>
          <a:p>
            <a:pPr defTabSz="914400" eaLnBrk="0" fontAlgn="base" hangingPunct="0">
              <a:spcBef>
                <a:spcPct val="0"/>
              </a:spcBef>
              <a:spcAft>
                <a:spcPct val="0"/>
              </a:spcAft>
              <a:defRPr/>
            </a:pPr>
            <a:r>
              <a:rPr lang="en-US" sz="2400" b="1" dirty="0">
                <a:solidFill>
                  <a:srgbClr val="000000"/>
                </a:solidFill>
                <a:latin typeface="Arial"/>
                <a:ea typeface="ＭＳ Ｐゴシック"/>
                <a:cs typeface="ＭＳ Ｐゴシック"/>
              </a:rPr>
              <a:t>Power (TW)</a:t>
            </a:r>
          </a:p>
        </p:txBody>
      </p:sp>
    </p:spTree>
    <p:extLst>
      <p:ext uri="{BB962C8B-B14F-4D97-AF65-F5344CB8AC3E}">
        <p14:creationId xmlns:p14="http://schemas.microsoft.com/office/powerpoint/2010/main" val="372929467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urchy2"/>
          <p:cNvPicPr>
            <a:picLocks noChangeAspect="1" noChangeArrowheads="1"/>
          </p:cNvPicPr>
          <p:nvPr/>
        </p:nvPicPr>
        <p:blipFill>
          <a:blip r:embed="rId3"/>
          <a:srcRect/>
          <a:stretch>
            <a:fillRect/>
          </a:stretch>
        </p:blipFill>
        <p:spPr bwMode="auto">
          <a:xfrm>
            <a:off x="2590800" y="2743200"/>
            <a:ext cx="3362325" cy="2597150"/>
          </a:xfrm>
          <a:prstGeom prst="rect">
            <a:avLst/>
          </a:prstGeom>
          <a:noFill/>
          <a:ln w="9525">
            <a:noFill/>
            <a:miter lim="800000"/>
            <a:headEnd/>
            <a:tailEnd/>
          </a:ln>
        </p:spPr>
      </p:pic>
      <p:sp>
        <p:nvSpPr>
          <p:cNvPr id="33795" name="Text Box 4"/>
          <p:cNvSpPr txBox="1">
            <a:spLocks noChangeArrowheads="1"/>
          </p:cNvSpPr>
          <p:nvPr/>
        </p:nvSpPr>
        <p:spPr bwMode="auto">
          <a:xfrm>
            <a:off x="0" y="3203575"/>
            <a:ext cx="2667000" cy="2282825"/>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alibri"/>
              </a:rPr>
              <a:t>Heterogeneous mixtures of components with different formation temperatures and conditions</a:t>
            </a:r>
          </a:p>
        </p:txBody>
      </p:sp>
      <p:sp>
        <p:nvSpPr>
          <p:cNvPr id="33796" name="Text Box 5"/>
          <p:cNvSpPr txBox="1">
            <a:spLocks noChangeArrowheads="1"/>
          </p:cNvSpPr>
          <p:nvPr/>
        </p:nvSpPr>
        <p:spPr bwMode="auto">
          <a:xfrm>
            <a:off x="990600" y="5730875"/>
            <a:ext cx="5870575" cy="1127125"/>
          </a:xfrm>
          <a:prstGeom prst="rect">
            <a:avLst/>
          </a:prstGeom>
          <a:solidFill>
            <a:srgbClr val="FFFF99"/>
          </a:solidFill>
          <a:ln w="9525">
            <a:noFill/>
            <a:miter lim="800000"/>
            <a:headEnd/>
            <a:tailEnd/>
          </a:ln>
        </p:spPr>
        <p:txBody>
          <a:bodyPr wrap="none">
            <a:prstTxWarp prst="textNoShape">
              <a:avLst/>
            </a:prstTxWarp>
            <a:spAutoFit/>
          </a:bodyPr>
          <a:lstStyle/>
          <a:p>
            <a:r>
              <a:rPr lang="en-US" sz="3400" b="1">
                <a:solidFill>
                  <a:srgbClr val="000000"/>
                </a:solidFill>
                <a:latin typeface="Calibri"/>
              </a:rPr>
              <a:t>				Planet</a:t>
            </a:r>
            <a:r>
              <a:rPr lang="en-US" sz="3400">
                <a:solidFill>
                  <a:srgbClr val="000000"/>
                </a:solidFill>
                <a:latin typeface="Calibri"/>
              </a:rPr>
              <a:t>: </a:t>
            </a:r>
          </a:p>
          <a:p>
            <a:r>
              <a:rPr lang="en-US" sz="3400">
                <a:solidFill>
                  <a:srgbClr val="000000"/>
                </a:solidFill>
                <a:latin typeface="Calibri"/>
              </a:rPr>
              <a:t>mix of metal, silicate, volatiles</a:t>
            </a:r>
          </a:p>
        </p:txBody>
      </p:sp>
      <p:pic>
        <p:nvPicPr>
          <p:cNvPr id="33797" name="Picture 6" descr="globe_west_540"/>
          <p:cNvPicPr>
            <a:picLocks noChangeAspect="1" noChangeArrowheads="1"/>
          </p:cNvPicPr>
          <p:nvPr/>
        </p:nvPicPr>
        <p:blipFill>
          <a:blip r:embed="rId4"/>
          <a:srcRect/>
          <a:stretch>
            <a:fillRect/>
          </a:stretch>
        </p:blipFill>
        <p:spPr bwMode="auto">
          <a:xfrm>
            <a:off x="6858000" y="4876800"/>
            <a:ext cx="1981200" cy="1981200"/>
          </a:xfrm>
          <a:prstGeom prst="rect">
            <a:avLst/>
          </a:prstGeom>
          <a:noFill/>
          <a:ln w="9525">
            <a:noFill/>
            <a:miter lim="800000"/>
            <a:headEnd/>
            <a:tailEnd/>
          </a:ln>
        </p:spPr>
      </p:pic>
      <p:sp>
        <p:nvSpPr>
          <p:cNvPr id="33798" name="TextBox 8"/>
          <p:cNvSpPr txBox="1">
            <a:spLocks noChangeArrowheads="1"/>
          </p:cNvSpPr>
          <p:nvPr/>
        </p:nvSpPr>
        <p:spPr bwMode="auto">
          <a:xfrm>
            <a:off x="838200" y="0"/>
            <a:ext cx="7612063" cy="10668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latin typeface="Calibri"/>
              </a:rPr>
              <a:t>What is the composition of the Earth? </a:t>
            </a:r>
          </a:p>
          <a:p>
            <a:r>
              <a:rPr lang="en-US" sz="3200" b="1">
                <a:solidFill>
                  <a:srgbClr val="000000"/>
                </a:solidFill>
                <a:latin typeface="Calibri"/>
              </a:rPr>
              <a:t>and where did this stuff come from?</a:t>
            </a:r>
          </a:p>
        </p:txBody>
      </p:sp>
      <p:sp>
        <p:nvSpPr>
          <p:cNvPr id="12" name="Rectangle 11"/>
          <p:cNvSpPr/>
          <p:nvPr/>
        </p:nvSpPr>
        <p:spPr>
          <a:xfrm>
            <a:off x="1143000" y="2209800"/>
            <a:ext cx="2924197"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solidFill>
                  <a:srgbClr val="FF0000"/>
                </a:solidFill>
                <a:effectLst>
                  <a:outerShdw blurRad="50800" dist="39000" dir="5460000" algn="tl">
                    <a:srgbClr val="000000">
                      <a:alpha val="38000"/>
                    </a:srgbClr>
                  </a:outerShdw>
                </a:effectLst>
                <a:latin typeface="Calibri"/>
              </a:rPr>
              <a:t>Meteorite</a:t>
            </a:r>
          </a:p>
        </p:txBody>
      </p:sp>
      <p:sp>
        <p:nvSpPr>
          <p:cNvPr id="14" name="Rectangle 13"/>
          <p:cNvSpPr/>
          <p:nvPr/>
        </p:nvSpPr>
        <p:spPr>
          <a:xfrm>
            <a:off x="3810000" y="1295400"/>
            <a:ext cx="2239717"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solidFill>
                  <a:srgbClr val="0066FF"/>
                </a:solidFill>
                <a:effectLst>
                  <a:outerShdw blurRad="50800" dist="39000" dir="5460000" algn="tl">
                    <a:srgbClr val="000000">
                      <a:alpha val="38000"/>
                    </a:srgbClr>
                  </a:outerShdw>
                </a:effectLst>
                <a:latin typeface="Calibri"/>
              </a:rPr>
              <a:t>Nebula</a:t>
            </a:r>
          </a:p>
        </p:txBody>
      </p:sp>
      <p:pic>
        <p:nvPicPr>
          <p:cNvPr id="33801" name="Picture 9"/>
          <p:cNvPicPr>
            <a:picLocks noChangeAspect="1" noChangeArrowheads="1"/>
          </p:cNvPicPr>
          <p:nvPr/>
        </p:nvPicPr>
        <p:blipFill>
          <a:blip r:embed="rId5"/>
          <a:srcRect/>
          <a:stretch>
            <a:fillRect/>
          </a:stretch>
        </p:blipFill>
        <p:spPr bwMode="auto">
          <a:xfrm>
            <a:off x="5961063" y="1143000"/>
            <a:ext cx="3182937" cy="3429000"/>
          </a:xfrm>
          <a:prstGeom prst="rect">
            <a:avLst/>
          </a:prstGeom>
          <a:noFill/>
          <a:ln w="9525">
            <a:noFill/>
            <a:miter lim="800000"/>
            <a:headEnd/>
            <a:tailEnd/>
          </a:ln>
        </p:spPr>
      </p:pic>
    </p:spTree>
    <p:extLst>
      <p:ext uri="{BB962C8B-B14F-4D97-AF65-F5344CB8AC3E}">
        <p14:creationId xmlns:p14="http://schemas.microsoft.com/office/powerpoint/2010/main" val="2268980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sphere_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37" y="378280"/>
            <a:ext cx="8082445" cy="6858000"/>
          </a:xfrm>
          <a:prstGeom prst="rect">
            <a:avLst/>
          </a:prstGeom>
        </p:spPr>
      </p:pic>
      <p:sp>
        <p:nvSpPr>
          <p:cNvPr id="5" name="TextBox 4"/>
          <p:cNvSpPr txBox="1"/>
          <p:nvPr/>
        </p:nvSpPr>
        <p:spPr>
          <a:xfrm>
            <a:off x="2134814" y="229670"/>
            <a:ext cx="5887950" cy="584776"/>
          </a:xfrm>
          <a:prstGeom prst="rect">
            <a:avLst/>
          </a:prstGeom>
          <a:noFill/>
        </p:spPr>
        <p:txBody>
          <a:bodyPr wrap="none" rtlCol="0">
            <a:spAutoFit/>
          </a:bodyPr>
          <a:lstStyle/>
          <a:p>
            <a:r>
              <a:rPr lang="en-US" sz="3200" dirty="0" smtClean="0">
                <a:solidFill>
                  <a:srgbClr val="0000FF"/>
                </a:solidFill>
              </a:rPr>
              <a:t>Sun and Chondrites are related</a:t>
            </a:r>
            <a:endParaRPr lang="en-US" sz="3200" dirty="0">
              <a:solidFill>
                <a:srgbClr val="0000FF"/>
              </a:solidFill>
            </a:endParaRPr>
          </a:p>
        </p:txBody>
      </p:sp>
    </p:spTree>
    <p:extLst>
      <p:ext uri="{BB962C8B-B14F-4D97-AF65-F5344CB8AC3E}">
        <p14:creationId xmlns:p14="http://schemas.microsoft.com/office/powerpoint/2010/main" val="369727293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71450" y="0"/>
          <a:ext cx="9315450" cy="76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928800" y="5839069"/>
            <a:ext cx="2930735" cy="646331"/>
          </a:xfrm>
          <a:prstGeom prst="rect">
            <a:avLst/>
          </a:prstGeom>
          <a:noFill/>
        </p:spPr>
        <p:txBody>
          <a:bodyPr wrap="none" rtlCol="0">
            <a:spAutoFit/>
          </a:bodyPr>
          <a:lstStyle/>
          <a:p>
            <a:r>
              <a:rPr lang="en-US" i="1" dirty="0" smtClean="0">
                <a:solidFill>
                  <a:prstClr val="black"/>
                </a:solidFill>
                <a:latin typeface="Calibri"/>
              </a:rPr>
              <a:t>Most studied meteorites</a:t>
            </a:r>
            <a:endParaRPr lang="en-US" dirty="0" smtClean="0">
              <a:solidFill>
                <a:prstClr val="black"/>
              </a:solidFill>
              <a:latin typeface="Calibri"/>
            </a:endParaRPr>
          </a:p>
          <a:p>
            <a:r>
              <a:rPr lang="en-US" i="1" dirty="0" smtClean="0">
                <a:solidFill>
                  <a:prstClr val="black"/>
                </a:solidFill>
                <a:latin typeface="Calibri"/>
              </a:rPr>
              <a:t>fell to the Earth ≤0.5 Ma ago</a:t>
            </a:r>
          </a:p>
        </p:txBody>
      </p:sp>
    </p:spTree>
    <p:extLst>
      <p:ext uri="{BB962C8B-B14F-4D97-AF65-F5344CB8AC3E}">
        <p14:creationId xmlns:p14="http://schemas.microsoft.com/office/powerpoint/2010/main" val="18803623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7" descr="gaia.jpg"/>
          <p:cNvPicPr>
            <a:picLocks noChangeAspect="1"/>
          </p:cNvPicPr>
          <p:nvPr/>
        </p:nvPicPr>
        <p:blipFill>
          <a:blip r:embed="rId3"/>
          <a:srcRect/>
          <a:stretch>
            <a:fillRect/>
          </a:stretch>
        </p:blipFill>
        <p:spPr bwMode="auto">
          <a:xfrm>
            <a:off x="6789738" y="3636963"/>
            <a:ext cx="1727200" cy="1860550"/>
          </a:xfrm>
          <a:prstGeom prst="rect">
            <a:avLst/>
          </a:prstGeom>
          <a:noFill/>
          <a:ln w="9525">
            <a:noFill/>
            <a:miter lim="800000"/>
            <a:headEnd/>
            <a:tailEnd/>
          </a:ln>
        </p:spPr>
      </p:pic>
      <p:pic>
        <p:nvPicPr>
          <p:cNvPr id="29699" name="Picture 16" descr="volatility-diagram-lithophile.pdf"/>
          <p:cNvPicPr>
            <a:picLocks noChangeAspect="1"/>
          </p:cNvPicPr>
          <p:nvPr/>
        </p:nvPicPr>
        <p:blipFill>
          <a:blip r:embed="rId4"/>
          <a:srcRect/>
          <a:stretch>
            <a:fillRect/>
          </a:stretch>
        </p:blipFill>
        <p:spPr bwMode="auto">
          <a:xfrm>
            <a:off x="-512763" y="-749300"/>
            <a:ext cx="10306051" cy="7962900"/>
          </a:xfrm>
          <a:prstGeom prst="rect">
            <a:avLst/>
          </a:prstGeom>
          <a:noFill/>
          <a:ln w="9525">
            <a:noFill/>
            <a:miter lim="800000"/>
            <a:headEnd/>
            <a:tailEnd/>
          </a:ln>
        </p:spPr>
      </p:pic>
      <p:sp>
        <p:nvSpPr>
          <p:cNvPr id="29700" name="Rectangle 4"/>
          <p:cNvSpPr>
            <a:spLocks noChangeArrowheads="1"/>
          </p:cNvSpPr>
          <p:nvPr/>
        </p:nvSpPr>
        <p:spPr bwMode="auto">
          <a:xfrm>
            <a:off x="1430338" y="3665538"/>
            <a:ext cx="2260600" cy="1279525"/>
          </a:xfrm>
          <a:prstGeom prst="rect">
            <a:avLst/>
          </a:prstGeom>
          <a:noFill/>
          <a:ln w="28575">
            <a:solidFill>
              <a:srgbClr val="FF0000"/>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smtClean="0">
              <a:solidFill>
                <a:srgbClr val="000000"/>
              </a:solidFill>
              <a:latin typeface="Arial"/>
              <a:ea typeface="ＭＳ Ｐゴシック"/>
              <a:cs typeface="ＭＳ Ｐゴシック"/>
            </a:endParaRPr>
          </a:p>
        </p:txBody>
      </p:sp>
      <p:sp>
        <p:nvSpPr>
          <p:cNvPr id="29701" name="Text Box 9"/>
          <p:cNvSpPr txBox="1">
            <a:spLocks noChangeArrowheads="1"/>
          </p:cNvSpPr>
          <p:nvPr/>
        </p:nvSpPr>
        <p:spPr bwMode="auto">
          <a:xfrm>
            <a:off x="6422694" y="6553200"/>
            <a:ext cx="2605152" cy="304800"/>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1400" i="1" dirty="0">
                <a:solidFill>
                  <a:srgbClr val="000000"/>
                </a:solidFill>
                <a:latin typeface="Arial"/>
                <a:ea typeface="ＭＳ Ｐゴシック"/>
                <a:cs typeface="ＭＳ Ｐゴシック"/>
              </a:rPr>
              <a:t>from McDonough &amp; Sun</a:t>
            </a:r>
            <a:r>
              <a:rPr lang="en-US" sz="1400" i="1" dirty="0" smtClean="0">
                <a:solidFill>
                  <a:srgbClr val="000000"/>
                </a:solidFill>
                <a:latin typeface="Arial"/>
                <a:ea typeface="ＭＳ Ｐゴシック"/>
                <a:cs typeface="ＭＳ Ｐゴシック"/>
              </a:rPr>
              <a:t>, 1995</a:t>
            </a:r>
            <a:endParaRPr lang="en-US" sz="1400" i="1" dirty="0">
              <a:solidFill>
                <a:srgbClr val="000000"/>
              </a:solidFill>
              <a:latin typeface="Arial"/>
              <a:ea typeface="ＭＳ Ｐゴシック"/>
              <a:cs typeface="ＭＳ Ｐゴシック"/>
            </a:endParaRPr>
          </a:p>
        </p:txBody>
      </p:sp>
      <p:grpSp>
        <p:nvGrpSpPr>
          <p:cNvPr id="2" name="Group 14"/>
          <p:cNvGrpSpPr>
            <a:grpSpLocks/>
          </p:cNvGrpSpPr>
          <p:nvPr/>
        </p:nvGrpSpPr>
        <p:grpSpPr bwMode="auto">
          <a:xfrm>
            <a:off x="2235200" y="1479550"/>
            <a:ext cx="2209800" cy="1839913"/>
            <a:chOff x="2082801" y="1564216"/>
            <a:chExt cx="2209799" cy="1839381"/>
          </a:xfrm>
        </p:grpSpPr>
        <p:sp>
          <p:nvSpPr>
            <p:cNvPr id="29703" name="Text Box 6"/>
            <p:cNvSpPr txBox="1">
              <a:spLocks noChangeArrowheads="1"/>
            </p:cNvSpPr>
            <p:nvPr/>
          </p:nvSpPr>
          <p:spPr bwMode="auto">
            <a:xfrm>
              <a:off x="3048000" y="1564216"/>
              <a:ext cx="1151467" cy="461665"/>
            </a:xfrm>
            <a:prstGeom prst="rect">
              <a:avLst/>
            </a:prstGeom>
            <a:solidFill>
              <a:srgbClr val="99CCFF"/>
            </a:solidFill>
            <a:ln w="38100">
              <a:solidFill>
                <a:srgbClr val="FF0000"/>
              </a:solid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2400">
                  <a:solidFill>
                    <a:srgbClr val="000000"/>
                  </a:solidFill>
                  <a:latin typeface="Times New Roman" charset="0"/>
                  <a:ea typeface="ＭＳ Ｐゴシック"/>
                  <a:cs typeface="ＭＳ Ｐゴシック"/>
                </a:rPr>
                <a:t>Th &amp; U</a:t>
              </a:r>
            </a:p>
          </p:txBody>
        </p:sp>
        <p:sp>
          <p:nvSpPr>
            <p:cNvPr id="29704" name="Line 7"/>
            <p:cNvSpPr>
              <a:spLocks noChangeShapeType="1"/>
            </p:cNvSpPr>
            <p:nvPr/>
          </p:nvSpPr>
          <p:spPr bwMode="auto">
            <a:xfrm flipV="1">
              <a:off x="2082801" y="2015065"/>
              <a:ext cx="948266" cy="541867"/>
            </a:xfrm>
            <a:prstGeom prst="line">
              <a:avLst/>
            </a:prstGeom>
            <a:noFill/>
            <a:ln w="12700">
              <a:solidFill>
                <a:srgbClr val="FF0000"/>
              </a:solidFill>
              <a:round/>
              <a:headEnd type="stealth" w="lg" len="lg"/>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latin typeface="Arial"/>
                <a:ea typeface="ＭＳ Ｐゴシック"/>
                <a:cs typeface="ＭＳ Ｐゴシック"/>
              </a:endParaRPr>
            </a:p>
          </p:txBody>
        </p:sp>
        <p:sp>
          <p:nvSpPr>
            <p:cNvPr id="29705" name="Text Box 6"/>
            <p:cNvSpPr txBox="1">
              <a:spLocks noChangeArrowheads="1"/>
            </p:cNvSpPr>
            <p:nvPr/>
          </p:nvSpPr>
          <p:spPr bwMode="auto">
            <a:xfrm>
              <a:off x="3886200" y="2019301"/>
              <a:ext cx="406400" cy="461665"/>
            </a:xfrm>
            <a:prstGeom prst="rect">
              <a:avLst/>
            </a:prstGeom>
            <a:solidFill>
              <a:srgbClr val="99CCFF"/>
            </a:solidFill>
            <a:ln w="38100">
              <a:solidFill>
                <a:srgbClr val="FF0000"/>
              </a:solid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400" smtClean="0">
                  <a:solidFill>
                    <a:srgbClr val="000000"/>
                  </a:solidFill>
                  <a:latin typeface="Times New Roman" charset="0"/>
                  <a:ea typeface="ＭＳ Ｐゴシック"/>
                  <a:cs typeface="ＭＳ Ｐゴシック"/>
                </a:rPr>
                <a:t>K</a:t>
              </a:r>
            </a:p>
          </p:txBody>
        </p:sp>
        <p:sp>
          <p:nvSpPr>
            <p:cNvPr id="29706" name="Line 7"/>
            <p:cNvSpPr>
              <a:spLocks noChangeShapeType="1"/>
            </p:cNvSpPr>
            <p:nvPr/>
          </p:nvSpPr>
          <p:spPr bwMode="auto">
            <a:xfrm flipV="1">
              <a:off x="4279897" y="2501899"/>
              <a:ext cx="2" cy="901698"/>
            </a:xfrm>
            <a:prstGeom prst="line">
              <a:avLst/>
            </a:prstGeom>
            <a:noFill/>
            <a:ln w="12700">
              <a:solidFill>
                <a:srgbClr val="FF0000"/>
              </a:solidFill>
              <a:round/>
              <a:headEnd type="stealth" w="lg" len="lg"/>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latin typeface="Arial"/>
                <a:ea typeface="ＭＳ Ｐゴシック"/>
                <a:cs typeface="ＭＳ Ｐゴシック"/>
              </a:endParaRPr>
            </a:p>
          </p:txBody>
        </p:sp>
      </p:grpSp>
    </p:spTree>
    <p:extLst>
      <p:ext uri="{BB962C8B-B14F-4D97-AF65-F5344CB8AC3E}">
        <p14:creationId xmlns:p14="http://schemas.microsoft.com/office/powerpoint/2010/main" val="355582955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30207</TotalTime>
  <Words>980</Words>
  <Application>Microsoft Macintosh PowerPoint</Application>
  <PresentationFormat>On-screen Show (4:3)</PresentationFormat>
  <Paragraphs>219</Paragraphs>
  <Slides>22</Slides>
  <Notes>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27" baseType="lpstr">
      <vt:lpstr>4_Blank Presentation</vt:lpstr>
      <vt:lpstr>5_Blank Presentation</vt:lpstr>
      <vt:lpstr>1_Office Theme</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McDonough</dc:creator>
  <cp:lastModifiedBy>Bill McDonough</cp:lastModifiedBy>
  <cp:revision>185</cp:revision>
  <cp:lastPrinted>2012-11-14T11:10:28Z</cp:lastPrinted>
  <dcterms:created xsi:type="dcterms:W3CDTF">2012-06-12T05:58:13Z</dcterms:created>
  <dcterms:modified xsi:type="dcterms:W3CDTF">2013-07-25T05:01:14Z</dcterms:modified>
</cp:coreProperties>
</file>