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6"/>
  </p:notesMasterIdLst>
  <p:sldIdLst>
    <p:sldId id="256" r:id="rId2"/>
    <p:sldId id="282" r:id="rId3"/>
    <p:sldId id="273" r:id="rId4"/>
    <p:sldId id="283" r:id="rId5"/>
    <p:sldId id="284" r:id="rId6"/>
    <p:sldId id="271" r:id="rId7"/>
    <p:sldId id="285" r:id="rId8"/>
    <p:sldId id="266" r:id="rId9"/>
    <p:sldId id="281" r:id="rId10"/>
    <p:sldId id="262" r:id="rId11"/>
    <p:sldId id="261" r:id="rId12"/>
    <p:sldId id="286" r:id="rId13"/>
    <p:sldId id="287" r:id="rId14"/>
    <p:sldId id="288" r:id="rId15"/>
    <p:sldId id="289" r:id="rId16"/>
    <p:sldId id="290" r:id="rId17"/>
    <p:sldId id="265" r:id="rId18"/>
    <p:sldId id="267" r:id="rId19"/>
    <p:sldId id="264" r:id="rId20"/>
    <p:sldId id="268" r:id="rId21"/>
    <p:sldId id="270" r:id="rId22"/>
    <p:sldId id="258" r:id="rId23"/>
    <p:sldId id="280" r:id="rId24"/>
    <p:sldId id="27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60" d="100"/>
          <a:sy n="60" d="100"/>
        </p:scale>
        <p:origin x="-792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76FAD-9212-40F8-A996-DCA6278419C3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0490A-45D8-42DF-B4D7-F2F8A170C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503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5C063A9-192B-4301-AD8F-88B2CE311188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941C0A2-1FD2-4D07-9AC7-B11B8455A16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80528" y="3140968"/>
            <a:ext cx="7560840" cy="1656184"/>
          </a:xfrm>
        </p:spPr>
        <p:txBody>
          <a:bodyPr/>
          <a:lstStyle/>
          <a:p>
            <a:r>
              <a:rPr lang="en-US" dirty="0" smtClean="0">
                <a:ln w="5000" cmpd="sng">
                  <a:noFill/>
                  <a:prstDash val="solid"/>
                </a:ln>
                <a:solidFill>
                  <a:srgbClr val="0070C0"/>
                </a:solidFill>
              </a:rPr>
              <a:t>The Mu-ray Detector technology</a:t>
            </a:r>
            <a:endParaRPr lang="en-US" dirty="0">
              <a:ln w="5000" cmpd="sng">
                <a:noFill/>
                <a:prstDash val="solid"/>
              </a:ln>
              <a:solidFill>
                <a:srgbClr val="0070C0"/>
              </a:solidFill>
            </a:endParaRPr>
          </a:p>
        </p:txBody>
      </p:sp>
      <p:pic>
        <p:nvPicPr>
          <p:cNvPr id="4" name="Picture 2" descr="http://pcna62bis.na.infn.it/muray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904"/>
            <a:ext cx="4088680" cy="1136853"/>
          </a:xfrm>
          <a:prstGeom prst="round2DiagRect">
            <a:avLst>
              <a:gd name="adj1" fmla="val 16667"/>
              <a:gd name="adj2" fmla="val 0"/>
            </a:avLst>
          </a:prstGeom>
          <a:ln w="47625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5" b="75565"/>
          <a:stretch/>
        </p:blipFill>
        <p:spPr bwMode="auto">
          <a:xfrm>
            <a:off x="6876256" y="5634239"/>
            <a:ext cx="1889404" cy="74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64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8403704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Trace </a:t>
            </a:r>
            <a:r>
              <a:rPr lang="en-US" sz="3200" b="1" u="sng" dirty="0" err="1" smtClean="0">
                <a:solidFill>
                  <a:schemeClr val="accent1">
                    <a:lumMod val="75000"/>
                  </a:schemeClr>
                </a:solidFill>
              </a:rPr>
              <a:t>Muons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 Through Detection of Light 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3088" y="836712"/>
            <a:ext cx="7861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When a </a:t>
            </a:r>
            <a:r>
              <a:rPr lang="en-US" sz="1600" dirty="0" err="1" smtClean="0"/>
              <a:t>muon</a:t>
            </a:r>
            <a:r>
              <a:rPr lang="en-US" sz="1600" dirty="0" smtClean="0"/>
              <a:t> passes through the MU-RAY detector, deposits a certain amount of energy, turned into </a:t>
            </a:r>
            <a:r>
              <a:rPr lang="en-US" sz="1600" dirty="0" smtClean="0"/>
              <a:t>blue </a:t>
            </a:r>
            <a:r>
              <a:rPr lang="en-US" sz="1600" dirty="0" smtClean="0"/>
              <a:t>light by scintillators. The WLS fibers entrap produced light and lead it to the optical connector where it will be revealed by Silicon </a:t>
            </a:r>
            <a:r>
              <a:rPr lang="en-US" sz="1600" dirty="0" err="1" smtClean="0"/>
              <a:t>PhotoMultipliers</a:t>
            </a:r>
            <a:r>
              <a:rPr lang="en-US" sz="1600" dirty="0" smtClean="0"/>
              <a:t> (</a:t>
            </a:r>
            <a:r>
              <a:rPr lang="en-US" sz="1600" dirty="0" err="1" smtClean="0"/>
              <a:t>SiPM</a:t>
            </a:r>
            <a:r>
              <a:rPr lang="en-US" sz="1600" dirty="0" smtClean="0"/>
              <a:t>).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Due to the shape of the scintillators, in each station will be switched on two neighbors  X </a:t>
            </a:r>
            <a:r>
              <a:rPr lang="en-US" sz="1600" dirty="0" err="1" smtClean="0"/>
              <a:t>SiPMs</a:t>
            </a:r>
            <a:r>
              <a:rPr lang="en-US" sz="1600" dirty="0" smtClean="0"/>
              <a:t> and two Y ones and if all the three “points” are aligned the trace correspond to the passage of a real </a:t>
            </a:r>
            <a:r>
              <a:rPr lang="en-US" sz="1600" dirty="0" err="1" smtClean="0"/>
              <a:t>muon</a:t>
            </a:r>
            <a:endParaRPr lang="en-US" sz="1600" dirty="0" smtClean="0"/>
          </a:p>
        </p:txBody>
      </p:sp>
      <p:sp>
        <p:nvSpPr>
          <p:cNvPr id="5" name="Parallelogram 4"/>
          <p:cNvSpPr/>
          <p:nvPr/>
        </p:nvSpPr>
        <p:spPr>
          <a:xfrm rot="21071871">
            <a:off x="1447853" y="4090893"/>
            <a:ext cx="1584176" cy="1728192"/>
          </a:xfrm>
          <a:prstGeom prst="parallelogram">
            <a:avLst>
              <a:gd name="adj" fmla="val 26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/>
          <p:cNvSpPr/>
          <p:nvPr/>
        </p:nvSpPr>
        <p:spPr>
          <a:xfrm rot="21071871">
            <a:off x="3074265" y="4234909"/>
            <a:ext cx="1584176" cy="1728192"/>
          </a:xfrm>
          <a:prstGeom prst="parallelogram">
            <a:avLst>
              <a:gd name="adj" fmla="val 264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33267" y="5210036"/>
            <a:ext cx="1152128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405075" y="4924781"/>
            <a:ext cx="900100" cy="14679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84895" y="4631193"/>
            <a:ext cx="900100" cy="146795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39366" y="4960508"/>
            <a:ext cx="800472" cy="152400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2081039" y="5210038"/>
            <a:ext cx="1188132" cy="21602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3989251" y="5570076"/>
            <a:ext cx="900100" cy="146795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27"/>
          <p:cNvSpPr txBox="1"/>
          <p:nvPr/>
        </p:nvSpPr>
        <p:spPr>
          <a:xfrm>
            <a:off x="4896035" y="5570076"/>
            <a:ext cx="3780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fake </a:t>
            </a:r>
            <a:r>
              <a:rPr lang="en-US" sz="2800" b="1" dirty="0" smtClean="0">
                <a:solidFill>
                  <a:schemeClr val="accent2"/>
                </a:solidFill>
                <a:latin typeface="Symbol" pitchFamily="18" charset="2"/>
              </a:rPr>
              <a:t>m  </a:t>
            </a:r>
            <a:r>
              <a:rPr lang="en-US" sz="2800" b="1" dirty="0" smtClean="0">
                <a:solidFill>
                  <a:schemeClr val="accent2"/>
                </a:solidFill>
              </a:rPr>
              <a:t>from </a:t>
            </a:r>
            <a:r>
              <a:rPr lang="en-US" sz="2800" b="1" dirty="0">
                <a:solidFill>
                  <a:schemeClr val="accent2"/>
                </a:solidFill>
              </a:rPr>
              <a:t>‘albedo’</a:t>
            </a:r>
            <a:endParaRPr lang="en-US" sz="2800" b="1" dirty="0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14" name="CasellaDiTesto 27"/>
          <p:cNvSpPr txBox="1"/>
          <p:nvPr/>
        </p:nvSpPr>
        <p:spPr>
          <a:xfrm>
            <a:off x="395536" y="4316323"/>
            <a:ext cx="38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Symbol" pitchFamily="18" charset="2"/>
              </a:rPr>
              <a:t>m</a:t>
            </a:r>
            <a:r>
              <a:rPr lang="en-US" sz="2800" b="1" dirty="0" smtClean="0">
                <a:solidFill>
                  <a:schemeClr val="accent2"/>
                </a:solidFill>
                <a:latin typeface="Symbol" pitchFamily="18" charset="2"/>
              </a:rPr>
              <a:t> </a:t>
            </a:r>
            <a:endParaRPr lang="en-US" sz="2800" b="1" dirty="0">
              <a:solidFill>
                <a:schemeClr val="accent2"/>
              </a:solidFill>
              <a:latin typeface="Symbol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866354" y="3008841"/>
            <a:ext cx="482938" cy="57606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239942" y="3584905"/>
            <a:ext cx="1626412" cy="158417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734128" y="3584905"/>
            <a:ext cx="132226" cy="61922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64916" y="5355420"/>
            <a:ext cx="669190" cy="173701"/>
          </a:xfrm>
          <a:prstGeom prst="straightConnector1">
            <a:avLst/>
          </a:prstGeom>
          <a:ln w="444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261060" y="4844801"/>
            <a:ext cx="1044116" cy="32428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734128" y="4304985"/>
            <a:ext cx="1107430" cy="35865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7"/>
          <p:cNvSpPr txBox="1"/>
          <p:nvPr/>
        </p:nvSpPr>
        <p:spPr>
          <a:xfrm>
            <a:off x="4841558" y="3837979"/>
            <a:ext cx="383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/>
                </a:solidFill>
              </a:rPr>
              <a:t>fake </a:t>
            </a:r>
            <a:r>
              <a:rPr lang="en-US" sz="2800" b="1" dirty="0" smtClean="0">
                <a:solidFill>
                  <a:schemeClr val="accent2"/>
                </a:solidFill>
                <a:latin typeface="Symbol" pitchFamily="18" charset="2"/>
              </a:rPr>
              <a:t>m  </a:t>
            </a:r>
            <a:r>
              <a:rPr lang="en-US" sz="2800" b="1" dirty="0" smtClean="0">
                <a:solidFill>
                  <a:schemeClr val="accent2"/>
                </a:solidFill>
              </a:rPr>
              <a:t>from ‘shower’</a:t>
            </a:r>
            <a:endParaRPr lang="en-US" sz="2800" b="1" dirty="0">
              <a:solidFill>
                <a:schemeClr val="accent2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4199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Silicon Photomultiplier and SPIROC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3" t="35403" r="16980" b="20566"/>
          <a:stretch/>
        </p:blipFill>
        <p:spPr>
          <a:xfrm rot="16200000">
            <a:off x="-301032" y="2468560"/>
            <a:ext cx="3696567" cy="2305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egnaposto contenuto 3" descr="13052011043.jpg"/>
          <p:cNvPicPr>
            <a:picLocks noChangeAspect="1"/>
          </p:cNvPicPr>
          <p:nvPr/>
        </p:nvPicPr>
        <p:blipFill>
          <a:blip r:embed="rId3" cstate="print"/>
          <a:srcRect l="5012" t="43848" b="16162"/>
          <a:stretch>
            <a:fillRect/>
          </a:stretch>
        </p:blipFill>
        <p:spPr>
          <a:xfrm rot="10271453">
            <a:off x="3131840" y="1228641"/>
            <a:ext cx="5693830" cy="1797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V="1">
            <a:off x="2267744" y="1641489"/>
            <a:ext cx="2808312" cy="63538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5" descr="DSCN10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14" y="3717032"/>
            <a:ext cx="4445481" cy="2664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own Arrow 11"/>
          <p:cNvSpPr/>
          <p:nvPr/>
        </p:nvSpPr>
        <p:spPr>
          <a:xfrm rot="20797432">
            <a:off x="4718431" y="3142944"/>
            <a:ext cx="360672" cy="6856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785541">
            <a:off x="7137423" y="2768210"/>
            <a:ext cx="317552" cy="10707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79128" y="119675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/>
              <a:t>SiPM</a:t>
            </a:r>
            <a:endParaRPr lang="en-US" u="sng" dirty="0"/>
          </a:p>
        </p:txBody>
      </p:sp>
      <p:sp>
        <p:nvSpPr>
          <p:cNvPr id="17" name="TextBox 16"/>
          <p:cNvSpPr txBox="1"/>
          <p:nvPr/>
        </p:nvSpPr>
        <p:spPr>
          <a:xfrm>
            <a:off x="6444208" y="6392746"/>
            <a:ext cx="156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SLAVE board</a:t>
            </a:r>
            <a:endParaRPr lang="en-US" u="sng" dirty="0"/>
          </a:p>
        </p:txBody>
      </p:sp>
      <p:sp>
        <p:nvSpPr>
          <p:cNvPr id="18" name="TextBox 17"/>
          <p:cNvSpPr txBox="1"/>
          <p:nvPr/>
        </p:nvSpPr>
        <p:spPr>
          <a:xfrm rot="21056964">
            <a:off x="3219265" y="95311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Sensors housing board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86756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-36512" y="875176"/>
            <a:ext cx="4608512" cy="5650168"/>
          </a:xfrm>
        </p:spPr>
        <p:txBody>
          <a:bodyPr lIns="82945" tIns="41473" rIns="82945" bIns="41473">
            <a:no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333333"/>
              </a:buClr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333333"/>
              </a:buClr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333333"/>
              </a:buClr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>
              <a:lnSpc>
                <a:spcPct val="80000"/>
              </a:lnSpc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Photo-detection efficiency (10%-60%)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Linearity ( if n photons &lt;&lt; n cells)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High gain (10</a:t>
            </a:r>
            <a:r>
              <a:rPr lang="en-US" sz="2000" baseline="30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5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-10</a:t>
            </a:r>
            <a:r>
              <a:rPr lang="en-US" sz="2000" baseline="30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6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Single photon detection sensitivity</a:t>
            </a:r>
          </a:p>
          <a:p>
            <a:pPr lvl="0"/>
            <a:r>
              <a:rPr lang="en-US" sz="2000" dirty="0" smtClean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Fast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(≈ 1 ns rise time)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Good time resolution (&lt; 100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ps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Low bias voltages ( &lt; 100 V) very low power consumption (10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Symbol Neu" pitchFamily="2"/>
              </a:rPr>
              <a:t>m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W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Insensitive to B field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Extremely compact and robust</a:t>
            </a:r>
          </a:p>
          <a:p>
            <a:pPr lvl="0"/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Thorndale" pitchFamily="16"/>
              </a:rPr>
              <a:t>Breakdown voltage and dark rate depend on temperature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88024" y="720890"/>
            <a:ext cx="4175946" cy="299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eeform 5"/>
          <p:cNvSpPr/>
          <p:nvPr/>
        </p:nvSpPr>
        <p:spPr>
          <a:xfrm>
            <a:off x="7302678" y="1867284"/>
            <a:ext cx="1659403" cy="96073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FFFF"/>
          </a:solidFill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800" dirty="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rPr>
              <a:t>SIGNAL CAPTURED BY FAST SCOPE (AVERAGE MODE) WITHOUT INTERMEDIATE ELECTRONICS</a:t>
            </a:r>
          </a:p>
          <a:p>
            <a:pPr hangingPunct="0">
              <a:lnSpc>
                <a:spcPct val="80000"/>
              </a:lnSpc>
              <a:spcBef>
                <a:spcPts val="542"/>
              </a:spcBef>
            </a:pPr>
            <a:r>
              <a:rPr lang="en-TT" sz="1000" dirty="0" err="1"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LeCroy</a:t>
            </a:r>
            <a:r>
              <a:rPr lang="en-TT" sz="1000" dirty="0"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 SDA 760Zi:  6 GHz</a:t>
            </a:r>
          </a:p>
          <a:p>
            <a:pPr hangingPunct="0"/>
            <a:endParaRPr lang="it-IT" sz="1300" dirty="0">
              <a:solidFill>
                <a:srgbClr val="000000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8736" y="44624"/>
            <a:ext cx="7467600" cy="65293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Silicon Photomultiplier in Detail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2000" y="3494082"/>
            <a:ext cx="4263489" cy="295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12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6016" y="908720"/>
            <a:ext cx="4039078" cy="476777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81639" tIns="40820" rIns="81639" bIns="40820" anchor="ctr" anchorCtr="1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-36512" y="836712"/>
            <a:ext cx="4896544" cy="5716437"/>
          </a:xfrm>
        </p:spPr>
        <p:txBody>
          <a:bodyPr lIns="82945" tIns="41473" rIns="82945" bIns="41473">
            <a:normAutofit/>
          </a:bodyPr>
          <a:lstStyle>
            <a:def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333333"/>
              </a:buClr>
              <a:buSzPct val="45000"/>
              <a:buFont typeface="StarSymbol"/>
              <a:buNone/>
              <a:defRPr lang="en-US" sz="32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7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32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1pPr>
            <a:lvl2pPr marL="864000" marR="0" lvl="1" indent="-288000">
              <a:spcBef>
                <a:spcPts val="0"/>
              </a:spcBef>
              <a:spcAft>
                <a:spcPts val="1134"/>
              </a:spcAft>
              <a:buClr>
                <a:srgbClr val="333333"/>
              </a:buClr>
              <a:buSzPct val="75000"/>
              <a:buFont typeface="StarSymbol"/>
              <a:buChar char="–"/>
              <a:defRPr lang="en-US" sz="28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2pPr>
            <a:lvl3pPr marL="1296000" marR="0" lvl="2" indent="-216000">
              <a:spcBef>
                <a:spcPts val="0"/>
              </a:spcBef>
              <a:spcAft>
                <a:spcPts val="850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4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Clr>
                <a:srgbClr val="333333"/>
              </a:buClr>
              <a:buSzPct val="75000"/>
              <a:buFont typeface="StarSymbol"/>
              <a:buChar char="–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Clr>
                <a:srgbClr val="333333"/>
              </a:buClr>
              <a:buSzPct val="45000"/>
              <a:buFont typeface="StarSymbol"/>
              <a:buChar char="●"/>
              <a:defRPr lang="en-US" sz="2000" b="0" i="0" u="none" strike="noStrike">
                <a:ln>
                  <a:noFill/>
                </a:ln>
                <a:solidFill>
                  <a:srgbClr val="000000"/>
                </a:solidFill>
                <a:latin typeface="Thorndale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Bi-gain low noise preamp</a:t>
            </a:r>
          </a:p>
          <a:p>
            <a:pPr marL="504000" lvl="1" indent="-144000" rtl="0" hangingPunct="0"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Low noise charge preamplifier </a:t>
            </a:r>
            <a:r>
              <a:rPr lang="en-US" sz="1600" dirty="0" err="1">
                <a:solidFill>
                  <a:schemeClr val="tx1">
                    <a:lumMod val="75000"/>
                  </a:schemeClr>
                </a:solidFill>
              </a:rPr>
              <a:t>capacitively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coupled = voltage preamplifier</a:t>
            </a:r>
          </a:p>
          <a:p>
            <a:pPr marL="504000" lvl="1" indent="-144000" rtl="0" hangingPunct="0">
              <a:spcAft>
                <a:spcPts val="1200"/>
              </a:spcAft>
            </a:pP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</a:rPr>
              <a:t>Gain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adjustable with 4 bits common to all preamps : </a:t>
            </a:r>
            <a:r>
              <a:rPr lang="en-US" sz="1600" dirty="0" err="1">
                <a:solidFill>
                  <a:schemeClr val="tx1">
                    <a:lumMod val="75000"/>
                  </a:schemeClr>
                </a:solidFill>
              </a:rPr>
              <a:t>Cf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=0.1, 0.2, 0.4, 0.8 pF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Positive input pulse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8 mV/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pe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in High Gain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Noise : 1.4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nV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/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sqrt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(Hz)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Power : 2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mW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(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unpulsed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)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Low gain at preamp level</a:t>
            </a:r>
          </a:p>
          <a:p>
            <a:pPr lvl="0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0.8 mV/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pe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, MAX : 2000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</a:rPr>
              <a:t>pe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 (300pC)</a:t>
            </a:r>
          </a:p>
        </p:txBody>
      </p:sp>
      <p:sp>
        <p:nvSpPr>
          <p:cNvPr id="5" name="AutoShape 4"/>
          <p:cNvSpPr/>
          <p:nvPr/>
        </p:nvSpPr>
        <p:spPr>
          <a:xfrm rot="5400000">
            <a:off x="7370728" y="1370373"/>
            <a:ext cx="556921" cy="7833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val 10800"/>
              <a:gd name="f8" fmla="+- 0 0 0"/>
              <a:gd name="f9" fmla="*/ f3 1 21600"/>
              <a:gd name="f10" fmla="*/ f4 1 21600"/>
              <a:gd name="f11" fmla="*/ f8 f0 1"/>
              <a:gd name="f12" fmla="*/ 5400 f9 1"/>
              <a:gd name="f13" fmla="*/ 16200 f9 1"/>
              <a:gd name="f14" fmla="*/ 21600 f10 1"/>
              <a:gd name="f15" fmla="*/ 10800 f10 1"/>
              <a:gd name="f16" fmla="*/ 10800 f9 1"/>
              <a:gd name="f17" fmla="*/ 0 f10 1"/>
              <a:gd name="f18" fmla="*/ f11 1 f2"/>
              <a:gd name="f19" fmla="+- f18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16" y="f17"/>
              </a:cxn>
              <a:cxn ang="f19">
                <a:pos x="f12" y="f15"/>
              </a:cxn>
              <a:cxn ang="f19">
                <a:pos x="f16" y="f14"/>
              </a:cxn>
              <a:cxn ang="f19">
                <a:pos x="f13" y="f15"/>
              </a:cxn>
            </a:cxnLst>
            <a:rect l="f12" t="f15" r="f13" b="f14"/>
            <a:pathLst>
              <a:path w="21600" h="21600">
                <a:moveTo>
                  <a:pt x="f7" y="f5"/>
                </a:moveTo>
                <a:lnTo>
                  <a:pt x="f6" y="f6"/>
                </a:lnTo>
                <a:lnTo>
                  <a:pt x="f5" y="f6"/>
                </a:lnTo>
                <a:lnTo>
                  <a:pt x="f7" y="f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Line 5"/>
          <p:cNvSpPr/>
          <p:nvPr/>
        </p:nvSpPr>
        <p:spPr>
          <a:xfrm flipH="1">
            <a:off x="8040846" y="1778680"/>
            <a:ext cx="456662" cy="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" name="Line 6"/>
          <p:cNvSpPr/>
          <p:nvPr/>
        </p:nvSpPr>
        <p:spPr>
          <a:xfrm flipH="1">
            <a:off x="6995227" y="1713717"/>
            <a:ext cx="260669" cy="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Line 7"/>
          <p:cNvSpPr/>
          <p:nvPr/>
        </p:nvSpPr>
        <p:spPr>
          <a:xfrm>
            <a:off x="6995226" y="1582811"/>
            <a:ext cx="0" cy="262139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Line 8"/>
          <p:cNvSpPr/>
          <p:nvPr/>
        </p:nvSpPr>
        <p:spPr>
          <a:xfrm>
            <a:off x="6928916" y="1582811"/>
            <a:ext cx="0" cy="262139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Line 9"/>
          <p:cNvSpPr/>
          <p:nvPr/>
        </p:nvSpPr>
        <p:spPr>
          <a:xfrm flipH="1">
            <a:off x="6668245" y="1713717"/>
            <a:ext cx="260671" cy="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1" name="Text Box 10"/>
          <p:cNvSpPr/>
          <p:nvPr/>
        </p:nvSpPr>
        <p:spPr>
          <a:xfrm>
            <a:off x="6668245" y="1322305"/>
            <a:ext cx="849954" cy="2784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>
              <a:spcBef>
                <a:spcPts val="792"/>
              </a:spcBef>
            </a:pPr>
            <a:r>
              <a:rPr lang="fr-FR" sz="13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1.5p</a:t>
            </a:r>
            <a:r>
              <a:rPr lang="fr-FR" sz="1300" dirty="0">
                <a:latin typeface="Arial" pitchFamily="18"/>
                <a:ea typeface="Arial Unicode MS" pitchFamily="2"/>
                <a:cs typeface="Arial Unicode MS" pitchFamily="2"/>
              </a:rPr>
              <a:t>F</a:t>
            </a:r>
          </a:p>
        </p:txBody>
      </p:sp>
      <p:sp>
        <p:nvSpPr>
          <p:cNvPr id="12" name="Line 11"/>
          <p:cNvSpPr/>
          <p:nvPr/>
        </p:nvSpPr>
        <p:spPr>
          <a:xfrm>
            <a:off x="7451889" y="1191399"/>
            <a:ext cx="0" cy="261812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Line 12"/>
          <p:cNvSpPr/>
          <p:nvPr/>
        </p:nvSpPr>
        <p:spPr>
          <a:xfrm>
            <a:off x="7518200" y="1191399"/>
            <a:ext cx="0" cy="261812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4" name="Line 13"/>
          <p:cNvSpPr/>
          <p:nvPr/>
        </p:nvSpPr>
        <p:spPr>
          <a:xfrm flipH="1">
            <a:off x="7125888" y="1322304"/>
            <a:ext cx="325674" cy="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Line 14"/>
          <p:cNvSpPr/>
          <p:nvPr/>
        </p:nvSpPr>
        <p:spPr>
          <a:xfrm>
            <a:off x="7126215" y="1322305"/>
            <a:ext cx="0" cy="391412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6" name="Line 15"/>
          <p:cNvSpPr/>
          <p:nvPr/>
        </p:nvSpPr>
        <p:spPr>
          <a:xfrm>
            <a:off x="7518200" y="1322304"/>
            <a:ext cx="718639" cy="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7" name="Line 16"/>
          <p:cNvSpPr/>
          <p:nvPr/>
        </p:nvSpPr>
        <p:spPr>
          <a:xfrm>
            <a:off x="8236839" y="1322305"/>
            <a:ext cx="0" cy="456376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Line 17"/>
          <p:cNvSpPr/>
          <p:nvPr/>
        </p:nvSpPr>
        <p:spPr>
          <a:xfrm flipV="1">
            <a:off x="7322207" y="1191399"/>
            <a:ext cx="325675" cy="261812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9" name="Text Box 18"/>
          <p:cNvSpPr/>
          <p:nvPr/>
        </p:nvSpPr>
        <p:spPr>
          <a:xfrm>
            <a:off x="7322206" y="1306309"/>
            <a:ext cx="1176935" cy="2784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>
              <a:spcBef>
                <a:spcPts val="792"/>
              </a:spcBef>
            </a:pPr>
            <a:r>
              <a:rPr lang="fr-FR" sz="13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0.1pF-1.5pF</a:t>
            </a:r>
          </a:p>
        </p:txBody>
      </p:sp>
      <p:sp>
        <p:nvSpPr>
          <p:cNvPr id="20" name="Text Box 19"/>
          <p:cNvSpPr/>
          <p:nvPr/>
        </p:nvSpPr>
        <p:spPr>
          <a:xfrm>
            <a:off x="6146905" y="2463895"/>
            <a:ext cx="980942" cy="33395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>
              <a:spcBef>
                <a:spcPts val="1019"/>
              </a:spcBef>
            </a:pPr>
            <a:r>
              <a:rPr lang="en-US" sz="1600" b="1" dirty="0">
                <a:solidFill>
                  <a:schemeClr val="bg1"/>
                </a:solidFill>
                <a:latin typeface="Calibri" pitchFamily="34"/>
                <a:ea typeface="Arial Unicode MS" pitchFamily="2"/>
                <a:cs typeface="Arial Unicode MS" pitchFamily="2"/>
              </a:rPr>
              <a:t>+HV</a:t>
            </a:r>
          </a:p>
        </p:txBody>
      </p:sp>
      <p:sp>
        <p:nvSpPr>
          <p:cNvPr id="21" name="Text Box 20"/>
          <p:cNvSpPr/>
          <p:nvPr/>
        </p:nvSpPr>
        <p:spPr>
          <a:xfrm>
            <a:off x="7826235" y="3805598"/>
            <a:ext cx="766330" cy="3216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2" name="Line 21"/>
          <p:cNvSpPr/>
          <p:nvPr/>
        </p:nvSpPr>
        <p:spPr>
          <a:xfrm flipH="1">
            <a:off x="6958968" y="4025624"/>
            <a:ext cx="139481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990653" y="4038029"/>
            <a:ext cx="74151" cy="345382"/>
            <a:chOff x="7913879" y="4373640"/>
            <a:chExt cx="81721" cy="380880"/>
          </a:xfrm>
        </p:grpSpPr>
        <p:sp>
          <p:nvSpPr>
            <p:cNvPr id="24" name="Line 23"/>
            <p:cNvSpPr/>
            <p:nvPr/>
          </p:nvSpPr>
          <p:spPr>
            <a:xfrm flipH="1" flipV="1">
              <a:off x="7913879" y="4678200"/>
              <a:ext cx="40681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5" name="Line 24"/>
            <p:cNvSpPr/>
            <p:nvPr/>
          </p:nvSpPr>
          <p:spPr>
            <a:xfrm flipV="1">
              <a:off x="7914239" y="4640400"/>
              <a:ext cx="81361" cy="3780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6" name="Line 25"/>
            <p:cNvSpPr/>
            <p:nvPr/>
          </p:nvSpPr>
          <p:spPr>
            <a:xfrm flipH="1" flipV="1">
              <a:off x="7914239" y="4601880"/>
              <a:ext cx="81361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7" name="Line 26"/>
            <p:cNvSpPr/>
            <p:nvPr/>
          </p:nvSpPr>
          <p:spPr>
            <a:xfrm flipV="1">
              <a:off x="7914239" y="4563720"/>
              <a:ext cx="81361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8" name="Line 27"/>
            <p:cNvSpPr/>
            <p:nvPr/>
          </p:nvSpPr>
          <p:spPr>
            <a:xfrm flipH="1" flipV="1">
              <a:off x="7914239" y="4525920"/>
              <a:ext cx="81361" cy="3780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29" name="Line 28"/>
            <p:cNvSpPr/>
            <p:nvPr/>
          </p:nvSpPr>
          <p:spPr>
            <a:xfrm flipV="1">
              <a:off x="7914239" y="4487760"/>
              <a:ext cx="81361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0" name="Line 29"/>
            <p:cNvSpPr/>
            <p:nvPr/>
          </p:nvSpPr>
          <p:spPr>
            <a:xfrm flipH="1" flipV="1">
              <a:off x="7954560" y="4449600"/>
              <a:ext cx="40680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1" name="Line 30"/>
            <p:cNvSpPr/>
            <p:nvPr/>
          </p:nvSpPr>
          <p:spPr>
            <a:xfrm flipV="1">
              <a:off x="7954920" y="4716360"/>
              <a:ext cx="0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32" name="Line 31"/>
            <p:cNvSpPr/>
            <p:nvPr/>
          </p:nvSpPr>
          <p:spPr>
            <a:xfrm flipV="1">
              <a:off x="7954920" y="4373640"/>
              <a:ext cx="0" cy="759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33" name="Line 32"/>
          <p:cNvSpPr/>
          <p:nvPr/>
        </p:nvSpPr>
        <p:spPr>
          <a:xfrm>
            <a:off x="7029852" y="4395817"/>
            <a:ext cx="0" cy="146575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4" name="Line 33"/>
          <p:cNvSpPr/>
          <p:nvPr/>
        </p:nvSpPr>
        <p:spPr>
          <a:xfrm>
            <a:off x="6924670" y="4615843"/>
            <a:ext cx="208731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5" name="Line 34"/>
          <p:cNvSpPr/>
          <p:nvPr/>
        </p:nvSpPr>
        <p:spPr>
          <a:xfrm>
            <a:off x="6924670" y="4542392"/>
            <a:ext cx="208731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6" name="Line 35"/>
          <p:cNvSpPr/>
          <p:nvPr/>
        </p:nvSpPr>
        <p:spPr>
          <a:xfrm>
            <a:off x="7029852" y="4615843"/>
            <a:ext cx="0" cy="257894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7" name="Line 36"/>
          <p:cNvSpPr/>
          <p:nvPr/>
        </p:nvSpPr>
        <p:spPr>
          <a:xfrm>
            <a:off x="6959295" y="4912584"/>
            <a:ext cx="174106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8" name="Line 37"/>
          <p:cNvSpPr/>
          <p:nvPr/>
        </p:nvSpPr>
        <p:spPr>
          <a:xfrm>
            <a:off x="7029852" y="4837501"/>
            <a:ext cx="0" cy="75083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9" name="Line 38"/>
          <p:cNvSpPr/>
          <p:nvPr/>
        </p:nvSpPr>
        <p:spPr>
          <a:xfrm>
            <a:off x="7098776" y="4025624"/>
            <a:ext cx="592224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0" name="Line 39"/>
          <p:cNvSpPr/>
          <p:nvPr/>
        </p:nvSpPr>
        <p:spPr>
          <a:xfrm>
            <a:off x="6043029" y="3988409"/>
            <a:ext cx="695774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1" name="Line 40"/>
          <p:cNvSpPr/>
          <p:nvPr/>
        </p:nvSpPr>
        <p:spPr>
          <a:xfrm>
            <a:off x="6043029" y="4063166"/>
            <a:ext cx="695774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738803" y="3988409"/>
            <a:ext cx="34625" cy="74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3" name="Freeform 42"/>
          <p:cNvSpPr/>
          <p:nvPr/>
        </p:nvSpPr>
        <p:spPr>
          <a:xfrm rot="5400000">
            <a:off x="5968903" y="4087968"/>
            <a:ext cx="74757" cy="244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96"/>
              <a:gd name="f7" fmla="val 32"/>
              <a:gd name="f8" fmla="val 68"/>
              <a:gd name="f9" fmla="val 16"/>
              <a:gd name="f10" fmla="val 40"/>
              <a:gd name="f11" fmla="+- 0 0 0"/>
              <a:gd name="f12" fmla="*/ f3 1 96"/>
              <a:gd name="f13" fmla="*/ f4 1 32"/>
              <a:gd name="f14" fmla="*/ f11 f0 1"/>
              <a:gd name="f15" fmla="*/ 0 f12 1"/>
              <a:gd name="f16" fmla="*/ 96 f12 1"/>
              <a:gd name="f17" fmla="*/ 32 f13 1"/>
              <a:gd name="f18" fmla="*/ 0 f13 1"/>
              <a:gd name="f19" fmla="*/ 2147483647 f12 1"/>
              <a:gd name="f20" fmla="*/ 2147483647 f13 1"/>
              <a:gd name="f21" fmla="*/ f14 1 f2"/>
              <a:gd name="f22" fmla="+- f21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9" y="f20"/>
              </a:cxn>
              <a:cxn ang="f22">
                <a:pos x="f15" y="f20"/>
              </a:cxn>
            </a:cxnLst>
            <a:rect l="f15" t="f18" r="f16" b="f17"/>
            <a:pathLst>
              <a:path w="96" h="32">
                <a:moveTo>
                  <a:pt x="f6" y="f7"/>
                </a:moveTo>
                <a:cubicBezTo>
                  <a:pt x="f8" y="f9"/>
                  <a:pt x="f10" y="f5"/>
                  <a:pt x="f5" y="f7"/>
                </a:cubicBezTo>
              </a:path>
            </a:pathLst>
          </a:custGeom>
          <a:noFill/>
          <a:ln w="19080">
            <a:solidFill>
              <a:srgbClr val="000000"/>
            </a:solidFill>
            <a:prstDash val="solid"/>
            <a:round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4" name="Line 43"/>
          <p:cNvSpPr/>
          <p:nvPr/>
        </p:nvSpPr>
        <p:spPr>
          <a:xfrm flipH="1">
            <a:off x="6749909" y="4025624"/>
            <a:ext cx="348541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99731" y="3988409"/>
            <a:ext cx="69251" cy="747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6" name="AutoShape 45"/>
          <p:cNvSpPr/>
          <p:nvPr/>
        </p:nvSpPr>
        <p:spPr>
          <a:xfrm>
            <a:off x="5600739" y="3471641"/>
            <a:ext cx="210365" cy="221658"/>
          </a:xfrm>
          <a:custGeom>
            <a:avLst>
              <a:gd name="f0" fmla="val 1080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4F81BD"/>
          </a:solidFill>
          <a:ln w="1908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7" name="Line 46"/>
          <p:cNvSpPr/>
          <p:nvPr/>
        </p:nvSpPr>
        <p:spPr>
          <a:xfrm>
            <a:off x="5566442" y="3471641"/>
            <a:ext cx="279288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8" name="Line 47"/>
          <p:cNvSpPr/>
          <p:nvPr/>
        </p:nvSpPr>
        <p:spPr>
          <a:xfrm>
            <a:off x="5705923" y="3693300"/>
            <a:ext cx="0" cy="332324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9" name="Line 48"/>
          <p:cNvSpPr/>
          <p:nvPr/>
        </p:nvSpPr>
        <p:spPr>
          <a:xfrm>
            <a:off x="5705923" y="4025624"/>
            <a:ext cx="312608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0" name="Line 49"/>
          <p:cNvSpPr/>
          <p:nvPr/>
        </p:nvSpPr>
        <p:spPr>
          <a:xfrm flipV="1">
            <a:off x="5008843" y="3102754"/>
            <a:ext cx="174433" cy="73452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1" name="Line 50"/>
          <p:cNvSpPr/>
          <p:nvPr/>
        </p:nvSpPr>
        <p:spPr>
          <a:xfrm flipH="1">
            <a:off x="5114026" y="3103081"/>
            <a:ext cx="69251" cy="184117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2" name="Line 51"/>
          <p:cNvSpPr/>
          <p:nvPr/>
        </p:nvSpPr>
        <p:spPr>
          <a:xfrm flipV="1">
            <a:off x="5114026" y="3212115"/>
            <a:ext cx="174107" cy="74756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3" name="Line 52"/>
          <p:cNvSpPr/>
          <p:nvPr/>
        </p:nvSpPr>
        <p:spPr>
          <a:xfrm flipH="1">
            <a:off x="5253507" y="3212441"/>
            <a:ext cx="34299" cy="148208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4" name="Line 53"/>
          <p:cNvSpPr/>
          <p:nvPr/>
        </p:nvSpPr>
        <p:spPr>
          <a:xfrm>
            <a:off x="5253834" y="3360649"/>
            <a:ext cx="68924" cy="0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5" name="Line 54"/>
          <p:cNvSpPr/>
          <p:nvPr/>
        </p:nvSpPr>
        <p:spPr>
          <a:xfrm>
            <a:off x="5322758" y="3360649"/>
            <a:ext cx="174433" cy="146901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6" name="Line 55"/>
          <p:cNvSpPr/>
          <p:nvPr/>
        </p:nvSpPr>
        <p:spPr>
          <a:xfrm flipV="1">
            <a:off x="5008843" y="2990456"/>
            <a:ext cx="70557" cy="185749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7" name="Line 56"/>
          <p:cNvSpPr/>
          <p:nvPr/>
        </p:nvSpPr>
        <p:spPr>
          <a:xfrm flipV="1">
            <a:off x="5705923" y="3124300"/>
            <a:ext cx="0" cy="347015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8" name="Line 57"/>
          <p:cNvSpPr/>
          <p:nvPr/>
        </p:nvSpPr>
        <p:spPr>
          <a:xfrm>
            <a:off x="5700370" y="3115813"/>
            <a:ext cx="338414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6924016" y="3261734"/>
            <a:ext cx="73497" cy="207949"/>
            <a:chOff x="7840440" y="3517559"/>
            <a:chExt cx="81000" cy="229321"/>
          </a:xfrm>
        </p:grpSpPr>
        <p:sp>
          <p:nvSpPr>
            <p:cNvPr id="60" name="Line 59"/>
            <p:cNvSpPr/>
            <p:nvPr/>
          </p:nvSpPr>
          <p:spPr>
            <a:xfrm flipV="1">
              <a:off x="7921440" y="3517559"/>
              <a:ext cx="0" cy="22932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1" name="Line 60"/>
            <p:cNvSpPr/>
            <p:nvPr/>
          </p:nvSpPr>
          <p:spPr>
            <a:xfrm flipV="1">
              <a:off x="7840440" y="3517559"/>
              <a:ext cx="0" cy="22932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62" name="Line 61"/>
          <p:cNvSpPr/>
          <p:nvPr/>
        </p:nvSpPr>
        <p:spPr>
          <a:xfrm>
            <a:off x="6996533" y="3347590"/>
            <a:ext cx="203179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3" name="Line 62"/>
          <p:cNvSpPr/>
          <p:nvPr/>
        </p:nvSpPr>
        <p:spPr>
          <a:xfrm flipH="1">
            <a:off x="6761995" y="3346285"/>
            <a:ext cx="156794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4" name="Line 63"/>
          <p:cNvSpPr/>
          <p:nvPr/>
        </p:nvSpPr>
        <p:spPr>
          <a:xfrm flipH="1">
            <a:off x="6689804" y="2838005"/>
            <a:ext cx="139808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6726063" y="2854653"/>
            <a:ext cx="73824" cy="347016"/>
            <a:chOff x="7622280" y="3068639"/>
            <a:chExt cx="81360" cy="382681"/>
          </a:xfrm>
        </p:grpSpPr>
        <p:sp>
          <p:nvSpPr>
            <p:cNvPr id="66" name="Line 65"/>
            <p:cNvSpPr/>
            <p:nvPr/>
          </p:nvSpPr>
          <p:spPr>
            <a:xfrm flipH="1" flipV="1">
              <a:off x="7622640" y="3374640"/>
              <a:ext cx="40319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7" name="Line 66"/>
            <p:cNvSpPr/>
            <p:nvPr/>
          </p:nvSpPr>
          <p:spPr>
            <a:xfrm flipV="1">
              <a:off x="7622640" y="3336840"/>
              <a:ext cx="81000" cy="3780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8" name="Line 67"/>
            <p:cNvSpPr/>
            <p:nvPr/>
          </p:nvSpPr>
          <p:spPr>
            <a:xfrm flipH="1" flipV="1">
              <a:off x="7622280" y="3298320"/>
              <a:ext cx="81000" cy="3815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69" name="Line 68"/>
            <p:cNvSpPr/>
            <p:nvPr/>
          </p:nvSpPr>
          <p:spPr>
            <a:xfrm flipV="1">
              <a:off x="7622640" y="3259800"/>
              <a:ext cx="81000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0" name="Line 69"/>
            <p:cNvSpPr/>
            <p:nvPr/>
          </p:nvSpPr>
          <p:spPr>
            <a:xfrm flipH="1" flipV="1">
              <a:off x="7622280" y="3222000"/>
              <a:ext cx="81000" cy="3780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1" name="Line 70"/>
            <p:cNvSpPr/>
            <p:nvPr/>
          </p:nvSpPr>
          <p:spPr>
            <a:xfrm flipV="1">
              <a:off x="7622640" y="3183480"/>
              <a:ext cx="81000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2" name="Line 71"/>
            <p:cNvSpPr/>
            <p:nvPr/>
          </p:nvSpPr>
          <p:spPr>
            <a:xfrm flipH="1" flipV="1">
              <a:off x="7662959" y="3145319"/>
              <a:ext cx="40681" cy="38161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3" name="Line 72"/>
            <p:cNvSpPr/>
            <p:nvPr/>
          </p:nvSpPr>
          <p:spPr>
            <a:xfrm flipV="1">
              <a:off x="7663320" y="3413160"/>
              <a:ext cx="0" cy="3816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74" name="Line 73"/>
            <p:cNvSpPr/>
            <p:nvPr/>
          </p:nvSpPr>
          <p:spPr>
            <a:xfrm flipV="1">
              <a:off x="7663320" y="3068639"/>
              <a:ext cx="0" cy="76320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75" name="Line 74"/>
          <p:cNvSpPr/>
          <p:nvPr/>
        </p:nvSpPr>
        <p:spPr>
          <a:xfrm>
            <a:off x="6770488" y="3233987"/>
            <a:ext cx="0" cy="738425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6" name="Text Box 75"/>
          <p:cNvSpPr/>
          <p:nvPr/>
        </p:nvSpPr>
        <p:spPr>
          <a:xfrm>
            <a:off x="4904967" y="3691667"/>
            <a:ext cx="718966" cy="7745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>
              <a:spcBef>
                <a:spcPts val="1361"/>
              </a:spcBef>
            </a:pPr>
            <a:r>
              <a:rPr lang="en-US" sz="2200">
                <a:solidFill>
                  <a:srgbClr val="3333FF"/>
                </a:solidFill>
                <a:latin typeface="Calibri" pitchFamily="34"/>
                <a:ea typeface="Arial Unicode MS" pitchFamily="2"/>
                <a:cs typeface="Arial Unicode MS" pitchFamily="2"/>
              </a:rPr>
              <a:t>Si PM</a:t>
            </a:r>
          </a:p>
        </p:txBody>
      </p:sp>
      <p:sp>
        <p:nvSpPr>
          <p:cNvPr id="77" name="Line 76"/>
          <p:cNvSpPr/>
          <p:nvPr/>
        </p:nvSpPr>
        <p:spPr>
          <a:xfrm>
            <a:off x="6959295" y="4912584"/>
            <a:ext cx="174106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8" name="Line 77"/>
          <p:cNvSpPr/>
          <p:nvPr/>
        </p:nvSpPr>
        <p:spPr>
          <a:xfrm flipH="1">
            <a:off x="6924669" y="4912584"/>
            <a:ext cx="34625" cy="7345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79" name="Line 78"/>
          <p:cNvSpPr/>
          <p:nvPr/>
        </p:nvSpPr>
        <p:spPr>
          <a:xfrm flipH="1">
            <a:off x="6959295" y="4912584"/>
            <a:ext cx="34624" cy="7345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0" name="Line 79"/>
          <p:cNvSpPr/>
          <p:nvPr/>
        </p:nvSpPr>
        <p:spPr>
          <a:xfrm flipH="1">
            <a:off x="6993919" y="4912584"/>
            <a:ext cx="35933" cy="7345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1" name="Line 80"/>
          <p:cNvSpPr/>
          <p:nvPr/>
        </p:nvSpPr>
        <p:spPr>
          <a:xfrm flipH="1">
            <a:off x="7029525" y="4912584"/>
            <a:ext cx="32992" cy="7345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2" name="Line 81"/>
          <p:cNvSpPr/>
          <p:nvPr/>
        </p:nvSpPr>
        <p:spPr>
          <a:xfrm flipH="1">
            <a:off x="7062844" y="4912584"/>
            <a:ext cx="35932" cy="7345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3" name="Line 82"/>
          <p:cNvSpPr/>
          <p:nvPr/>
        </p:nvSpPr>
        <p:spPr>
          <a:xfrm flipH="1">
            <a:off x="7098776" y="4912584"/>
            <a:ext cx="34624" cy="7345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7183706" y="3240516"/>
            <a:ext cx="73824" cy="211865"/>
            <a:chOff x="8126640" y="3494160"/>
            <a:chExt cx="81360" cy="233640"/>
          </a:xfrm>
        </p:grpSpPr>
        <p:sp>
          <p:nvSpPr>
            <p:cNvPr id="85" name="Line 84"/>
            <p:cNvSpPr/>
            <p:nvPr/>
          </p:nvSpPr>
          <p:spPr>
            <a:xfrm flipV="1">
              <a:off x="8126640" y="3494160"/>
              <a:ext cx="0" cy="194759"/>
            </a:xfrm>
            <a:prstGeom prst="line">
              <a:avLst/>
            </a:prstGeom>
            <a:noFill/>
            <a:ln w="1908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6" name="Line 85"/>
            <p:cNvSpPr/>
            <p:nvPr/>
          </p:nvSpPr>
          <p:spPr>
            <a:xfrm>
              <a:off x="8126640" y="3688919"/>
              <a:ext cx="81360" cy="3888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7" name="Line 86"/>
            <p:cNvSpPr/>
            <p:nvPr/>
          </p:nvSpPr>
          <p:spPr>
            <a:xfrm>
              <a:off x="8126640" y="3650039"/>
              <a:ext cx="81360" cy="388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8" name="Line 87"/>
            <p:cNvSpPr/>
            <p:nvPr/>
          </p:nvSpPr>
          <p:spPr>
            <a:xfrm>
              <a:off x="8126640" y="3611520"/>
              <a:ext cx="81360" cy="3851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89" name="Line 88"/>
            <p:cNvSpPr/>
            <p:nvPr/>
          </p:nvSpPr>
          <p:spPr>
            <a:xfrm>
              <a:off x="8126640" y="3572280"/>
              <a:ext cx="81360" cy="38879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0" name="Line 89"/>
            <p:cNvSpPr/>
            <p:nvPr/>
          </p:nvSpPr>
          <p:spPr>
            <a:xfrm>
              <a:off x="8126640" y="3533040"/>
              <a:ext cx="81360" cy="388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91" name="Line 90"/>
            <p:cNvSpPr/>
            <p:nvPr/>
          </p:nvSpPr>
          <p:spPr>
            <a:xfrm>
              <a:off x="8126640" y="3494879"/>
              <a:ext cx="81360" cy="3852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92" name="Line 91"/>
          <p:cNvSpPr/>
          <p:nvPr/>
        </p:nvSpPr>
        <p:spPr>
          <a:xfrm flipV="1">
            <a:off x="7447642" y="3153354"/>
            <a:ext cx="0" cy="87227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3" name="Line 92"/>
          <p:cNvSpPr/>
          <p:nvPr/>
        </p:nvSpPr>
        <p:spPr>
          <a:xfrm>
            <a:off x="7453196" y="3163474"/>
            <a:ext cx="243357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4" name="Line 93"/>
          <p:cNvSpPr/>
          <p:nvPr/>
        </p:nvSpPr>
        <p:spPr>
          <a:xfrm>
            <a:off x="7273209" y="2659764"/>
            <a:ext cx="0" cy="2510388"/>
          </a:xfrm>
          <a:prstGeom prst="line">
            <a:avLst/>
          </a:prstGeom>
          <a:noFill/>
          <a:ln w="19080">
            <a:solidFill>
              <a:srgbClr val="FF3300"/>
            </a:solidFill>
            <a:custDash>
              <a:ds d="798113" sp="100000"/>
            </a:custDash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5" name="Line 94"/>
          <p:cNvSpPr/>
          <p:nvPr/>
        </p:nvSpPr>
        <p:spPr>
          <a:xfrm flipH="1">
            <a:off x="7654741" y="4025624"/>
            <a:ext cx="244663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6" name="Line 95"/>
          <p:cNvSpPr/>
          <p:nvPr/>
        </p:nvSpPr>
        <p:spPr>
          <a:xfrm flipH="1">
            <a:off x="7516567" y="4025624"/>
            <a:ext cx="138501" cy="0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696553" y="3015266"/>
            <a:ext cx="631096" cy="259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4F81BD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8" name="Text Box 97"/>
          <p:cNvSpPr/>
          <p:nvPr/>
        </p:nvSpPr>
        <p:spPr>
          <a:xfrm>
            <a:off x="7733138" y="2984580"/>
            <a:ext cx="767963" cy="5827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>
              <a:spcBef>
                <a:spcPts val="1019"/>
              </a:spcBef>
            </a:pPr>
            <a:r>
              <a:rPr lang="en-US" sz="1600" b="1">
                <a:latin typeface="Calibri" pitchFamily="34"/>
                <a:ea typeface="Arial Unicode MS" pitchFamily="2"/>
                <a:cs typeface="Arial Unicode MS" pitchFamily="2"/>
              </a:rPr>
              <a:t>8-bit DAC</a:t>
            </a:r>
          </a:p>
        </p:txBody>
      </p:sp>
      <p:sp>
        <p:nvSpPr>
          <p:cNvPr id="99" name="Line 98"/>
          <p:cNvSpPr/>
          <p:nvPr/>
        </p:nvSpPr>
        <p:spPr>
          <a:xfrm flipV="1">
            <a:off x="4904967" y="2990456"/>
            <a:ext cx="174433" cy="74757"/>
          </a:xfrm>
          <a:prstGeom prst="line">
            <a:avLst/>
          </a:prstGeom>
          <a:noFill/>
          <a:ln w="19080">
            <a:solidFill>
              <a:srgbClr val="FF33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0" name="Line 99"/>
          <p:cNvSpPr/>
          <p:nvPr/>
        </p:nvSpPr>
        <p:spPr>
          <a:xfrm>
            <a:off x="7273209" y="5170152"/>
            <a:ext cx="1253045" cy="0"/>
          </a:xfrm>
          <a:prstGeom prst="line">
            <a:avLst/>
          </a:prstGeom>
          <a:noFill/>
          <a:ln w="19080">
            <a:solidFill>
              <a:srgbClr val="FF3300"/>
            </a:solidFill>
            <a:custDash>
              <a:ds d="798113" sp="100000"/>
            </a:custDash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1" name="Line 100"/>
          <p:cNvSpPr/>
          <p:nvPr/>
        </p:nvSpPr>
        <p:spPr>
          <a:xfrm>
            <a:off x="7273209" y="2659764"/>
            <a:ext cx="1253045" cy="0"/>
          </a:xfrm>
          <a:prstGeom prst="line">
            <a:avLst/>
          </a:prstGeom>
          <a:noFill/>
          <a:ln w="19080">
            <a:solidFill>
              <a:srgbClr val="FF3300"/>
            </a:solidFill>
            <a:custDash>
              <a:ds d="798113" sp="100000"/>
            </a:custDash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2" name="Text Box 101"/>
          <p:cNvSpPr/>
          <p:nvPr/>
        </p:nvSpPr>
        <p:spPr>
          <a:xfrm>
            <a:off x="7830808" y="4615843"/>
            <a:ext cx="452089" cy="3216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3" name="Line 102"/>
          <p:cNvSpPr/>
          <p:nvPr/>
        </p:nvSpPr>
        <p:spPr>
          <a:xfrm>
            <a:off x="6773428" y="3933566"/>
            <a:ext cx="174107" cy="0"/>
          </a:xfrm>
          <a:prstGeom prst="line">
            <a:avLst/>
          </a:prstGeom>
          <a:noFill/>
          <a:ln w="19080">
            <a:solidFill>
              <a:srgbClr val="FF00FF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4" name="Line 103"/>
          <p:cNvSpPr/>
          <p:nvPr/>
        </p:nvSpPr>
        <p:spPr>
          <a:xfrm flipV="1">
            <a:off x="6947535" y="3430835"/>
            <a:ext cx="34625" cy="516768"/>
          </a:xfrm>
          <a:prstGeom prst="line">
            <a:avLst/>
          </a:prstGeom>
          <a:noFill/>
          <a:ln w="19080">
            <a:solidFill>
              <a:srgbClr val="FF00FF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5" name="Line 104"/>
          <p:cNvSpPr/>
          <p:nvPr/>
        </p:nvSpPr>
        <p:spPr>
          <a:xfrm flipH="1" flipV="1">
            <a:off x="6981833" y="3416471"/>
            <a:ext cx="36259" cy="516769"/>
          </a:xfrm>
          <a:prstGeom prst="line">
            <a:avLst/>
          </a:prstGeom>
          <a:noFill/>
          <a:ln w="19080">
            <a:solidFill>
              <a:srgbClr val="FF00FF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6" name="Line 105"/>
          <p:cNvSpPr/>
          <p:nvPr/>
        </p:nvSpPr>
        <p:spPr>
          <a:xfrm>
            <a:off x="7018418" y="3933566"/>
            <a:ext cx="172801" cy="0"/>
          </a:xfrm>
          <a:prstGeom prst="line">
            <a:avLst/>
          </a:prstGeom>
          <a:noFill/>
          <a:ln w="19080">
            <a:solidFill>
              <a:srgbClr val="FF00FF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7" name="Text Box 106"/>
          <p:cNvSpPr/>
          <p:nvPr/>
        </p:nvSpPr>
        <p:spPr>
          <a:xfrm>
            <a:off x="7542699" y="4457516"/>
            <a:ext cx="1095923" cy="4301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>
              <a:spcBef>
                <a:spcPts val="1361"/>
              </a:spcBef>
            </a:pPr>
            <a:r>
              <a:rPr lang="en-US" sz="2200">
                <a:solidFill>
                  <a:srgbClr val="FF0000"/>
                </a:solidFill>
                <a:latin typeface="Calibri" pitchFamily="34"/>
                <a:ea typeface="Arial Unicode MS" pitchFamily="2"/>
                <a:cs typeface="Arial Unicode MS" pitchFamily="2"/>
              </a:rPr>
              <a:t>ASIC</a:t>
            </a:r>
          </a:p>
        </p:txBody>
      </p:sp>
      <p:sp>
        <p:nvSpPr>
          <p:cNvPr id="108" name="Line 107"/>
          <p:cNvSpPr/>
          <p:nvPr/>
        </p:nvSpPr>
        <p:spPr>
          <a:xfrm>
            <a:off x="6050216" y="3098837"/>
            <a:ext cx="0" cy="868026"/>
          </a:xfrm>
          <a:prstGeom prst="line">
            <a:avLst/>
          </a:prstGeom>
          <a:noFill/>
          <a:ln w="19080">
            <a:solidFill>
              <a:srgbClr val="000000"/>
            </a:solidFill>
            <a:prstDash val="solid"/>
            <a:miter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grpSp>
        <p:nvGrpSpPr>
          <p:cNvPr id="109" name="Group 108"/>
          <p:cNvGrpSpPr/>
          <p:nvPr/>
        </p:nvGrpSpPr>
        <p:grpSpPr>
          <a:xfrm>
            <a:off x="7409097" y="3382194"/>
            <a:ext cx="73824" cy="347016"/>
            <a:chOff x="8375040" y="3650399"/>
            <a:chExt cx="81360" cy="382681"/>
          </a:xfrm>
        </p:grpSpPr>
        <p:sp>
          <p:nvSpPr>
            <p:cNvPr id="110" name="Line 109"/>
            <p:cNvSpPr/>
            <p:nvPr/>
          </p:nvSpPr>
          <p:spPr>
            <a:xfrm flipH="1" flipV="1">
              <a:off x="8375040" y="3956400"/>
              <a:ext cx="40320" cy="38160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1" name="Line 110"/>
            <p:cNvSpPr/>
            <p:nvPr/>
          </p:nvSpPr>
          <p:spPr>
            <a:xfrm flipV="1">
              <a:off x="8375040" y="3918600"/>
              <a:ext cx="81360" cy="37800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2" name="Line 111"/>
            <p:cNvSpPr/>
            <p:nvPr/>
          </p:nvSpPr>
          <p:spPr>
            <a:xfrm flipH="1" flipV="1">
              <a:off x="8375040" y="3880079"/>
              <a:ext cx="81360" cy="38161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3" name="Line 112"/>
            <p:cNvSpPr/>
            <p:nvPr/>
          </p:nvSpPr>
          <p:spPr>
            <a:xfrm flipV="1">
              <a:off x="8375040" y="3841560"/>
              <a:ext cx="81360" cy="38159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4" name="Line 113"/>
            <p:cNvSpPr/>
            <p:nvPr/>
          </p:nvSpPr>
          <p:spPr>
            <a:xfrm flipH="1" flipV="1">
              <a:off x="8375040" y="3803760"/>
              <a:ext cx="81360" cy="37800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5" name="Line 114"/>
            <p:cNvSpPr/>
            <p:nvPr/>
          </p:nvSpPr>
          <p:spPr>
            <a:xfrm flipV="1">
              <a:off x="8375040" y="3765240"/>
              <a:ext cx="81360" cy="38160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6" name="Line 115"/>
            <p:cNvSpPr/>
            <p:nvPr/>
          </p:nvSpPr>
          <p:spPr>
            <a:xfrm flipH="1" flipV="1">
              <a:off x="8415360" y="3727080"/>
              <a:ext cx="40679" cy="38160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7" name="Line 116"/>
            <p:cNvSpPr/>
            <p:nvPr/>
          </p:nvSpPr>
          <p:spPr>
            <a:xfrm flipV="1">
              <a:off x="8415720" y="3994920"/>
              <a:ext cx="0" cy="38160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118" name="Line 117"/>
            <p:cNvSpPr/>
            <p:nvPr/>
          </p:nvSpPr>
          <p:spPr>
            <a:xfrm flipV="1">
              <a:off x="8415720" y="3650399"/>
              <a:ext cx="0" cy="76321"/>
            </a:xfrm>
            <a:prstGeom prst="line">
              <a:avLst/>
            </a:prstGeom>
            <a:noFill/>
            <a:ln w="19080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121" name="Title 1"/>
          <p:cNvSpPr txBox="1">
            <a:spLocks/>
          </p:cNvSpPr>
          <p:nvPr/>
        </p:nvSpPr>
        <p:spPr>
          <a:xfrm>
            <a:off x="128736" y="44624"/>
            <a:ext cx="7467600" cy="65293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EASIROC features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5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/>
          <p:nvPr>
            <p:extLst>
              <p:ext uri="{D42A27DB-BD31-4B8C-83A1-F6EECF244321}">
                <p14:modId xmlns:p14="http://schemas.microsoft.com/office/powerpoint/2010/main" val="3939300147"/>
              </p:ext>
            </p:extLst>
          </p:nvPr>
        </p:nvGraphicFramePr>
        <p:xfrm>
          <a:off x="4283968" y="1011298"/>
          <a:ext cx="4770783" cy="4145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4" imgW="59588400" imgH="45148500" progId="">
                  <p:embed/>
                </p:oleObj>
              </mc:Choice>
              <mc:Fallback>
                <p:oleObj r:id="rId4" imgW="59588400" imgH="451485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3968" y="1011298"/>
                        <a:ext cx="4770783" cy="4145894"/>
                      </a:xfrm>
                      <a:prstGeom prst="rect">
                        <a:avLst/>
                      </a:prstGeom>
                      <a:solidFill>
                        <a:srgbClr val="CFE7F5"/>
                      </a:solidFill>
                      <a:ln w="0">
                        <a:solidFill>
                          <a:srgbClr val="80808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4"/>
          <p:cNvSpPr/>
          <p:nvPr/>
        </p:nvSpPr>
        <p:spPr>
          <a:xfrm>
            <a:off x="128736" y="692696"/>
            <a:ext cx="4312814" cy="11709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r>
              <a:rPr lang="it-IT" sz="1500" dirty="0" smtClean="0">
                <a:solidFill>
                  <a:srgbClr val="0070C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1.</a:t>
            </a:r>
            <a:r>
              <a:rPr lang="it-IT" sz="1500" dirty="0" smtClean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 </a:t>
            </a:r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32 CH  LOW GAIN, PROGRAMMABLE SHAPING, VOLTAGE MEASUREMENT PATH THAT HAS SAMPLE AND HOLD CAPABILITY</a:t>
            </a:r>
          </a:p>
        </p:txBody>
      </p:sp>
      <p:sp>
        <p:nvSpPr>
          <p:cNvPr id="6" name="Freeform 5"/>
          <p:cNvSpPr/>
          <p:nvPr/>
        </p:nvSpPr>
        <p:spPr>
          <a:xfrm>
            <a:off x="129063" y="1916832"/>
            <a:ext cx="4312487" cy="62831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r>
              <a:rPr lang="it-IT" sz="1500" dirty="0" smtClean="0">
                <a:solidFill>
                  <a:srgbClr val="0070C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2.</a:t>
            </a:r>
            <a:r>
              <a:rPr lang="it-IT" sz="1500" dirty="0" smtClean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 </a:t>
            </a:r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32 CH HIGH GAIN , PROGRAMMABLE SHAPING, LIKE PREVIOUS ONE</a:t>
            </a:r>
          </a:p>
        </p:txBody>
      </p:sp>
      <p:sp>
        <p:nvSpPr>
          <p:cNvPr id="7" name="Freeform 6"/>
          <p:cNvSpPr/>
          <p:nvPr/>
        </p:nvSpPr>
        <p:spPr>
          <a:xfrm>
            <a:off x="128736" y="2596349"/>
            <a:ext cx="4290601" cy="19847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r>
              <a:rPr lang="it-IT" sz="1500" dirty="0" smtClean="0">
                <a:solidFill>
                  <a:srgbClr val="0070C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3.</a:t>
            </a:r>
            <a:r>
              <a:rPr lang="it-IT" sz="1500" dirty="0" smtClean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 </a:t>
            </a:r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32 CH FAST TIMING PATH, WITH COMMON THRESHOLD PROGRAMMABLE COMPARATOR WITH 32 OUTPUTS.</a:t>
            </a:r>
          </a:p>
          <a:p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MAIN DATA  IN TIMING APPLICATION AND ARE  FED TO THE FPGA  CHIP TO BE  PROCESSED AS REQUESTED.</a:t>
            </a:r>
          </a:p>
        </p:txBody>
      </p:sp>
      <p:sp>
        <p:nvSpPr>
          <p:cNvPr id="8" name="Freeform 7"/>
          <p:cNvSpPr/>
          <p:nvPr/>
        </p:nvSpPr>
        <p:spPr>
          <a:xfrm>
            <a:off x="4574872" y="4106166"/>
            <a:ext cx="2085360" cy="9790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traight Connector 9"/>
          <p:cNvSpPr/>
          <p:nvPr/>
        </p:nvSpPr>
        <p:spPr>
          <a:xfrm flipV="1">
            <a:off x="4788024" y="5085184"/>
            <a:ext cx="649061" cy="720080"/>
          </a:xfrm>
          <a:prstGeom prst="line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Straight Connector 11"/>
          <p:cNvSpPr/>
          <p:nvPr/>
        </p:nvSpPr>
        <p:spPr>
          <a:xfrm flipV="1">
            <a:off x="7285366" y="4608471"/>
            <a:ext cx="1110624" cy="883696"/>
          </a:xfrm>
          <a:prstGeom prst="line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65657" y="4706370"/>
            <a:ext cx="4312814" cy="11709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r>
              <a:rPr lang="it-IT" sz="1500" dirty="0" err="1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SiPM</a:t>
            </a:r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 BIAS VOLTAGE CAN BE PRECISELY ADJUSTED FOR EACH CHANNEL  BY A PROGRAMMABLE 5V DAC  </a:t>
            </a:r>
          </a:p>
        </p:txBody>
      </p:sp>
      <p:sp>
        <p:nvSpPr>
          <p:cNvPr id="14" name="Freeform 13"/>
          <p:cNvSpPr/>
          <p:nvPr/>
        </p:nvSpPr>
        <p:spPr>
          <a:xfrm>
            <a:off x="4646612" y="3068960"/>
            <a:ext cx="645468" cy="62743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Straight Connector 14"/>
          <p:cNvSpPr/>
          <p:nvPr/>
        </p:nvSpPr>
        <p:spPr>
          <a:xfrm flipV="1">
            <a:off x="3952514" y="3588738"/>
            <a:ext cx="835510" cy="1117632"/>
          </a:xfrm>
          <a:prstGeom prst="line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square" lIns="81639" tIns="42452" rIns="81639" bIns="42452" anchor="t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28736" y="44624"/>
            <a:ext cx="7467600" cy="65293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EASIROC 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main Functions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83568" y="5589240"/>
            <a:ext cx="5134348" cy="117090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IN ORDER TO PROPERLY CONFIGURE AND PROGRAMM THE CHIP,  3  REGISTERS CAN BE SERIALLY ACCESSED : «SLOW CONTROL» REG, »READ» REG. , «PROBE» REG.</a:t>
            </a:r>
          </a:p>
        </p:txBody>
      </p:sp>
      <p:sp>
        <p:nvSpPr>
          <p:cNvPr id="11" name="Freeform 10"/>
          <p:cNvSpPr/>
          <p:nvPr/>
        </p:nvSpPr>
        <p:spPr>
          <a:xfrm>
            <a:off x="5724128" y="5373216"/>
            <a:ext cx="3135552" cy="89961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r>
              <a:rPr lang="it-IT" sz="1500" dirty="0">
                <a:solidFill>
                  <a:srgbClr val="000000"/>
                </a:solidFill>
                <a:latin typeface="Arial Black" pitchFamily="34"/>
                <a:ea typeface="Arial Unicode MS" pitchFamily="2"/>
                <a:cs typeface="Arial Unicode MS" pitchFamily="2"/>
              </a:rPr>
              <a:t>«OR32» FAST SIGNAL USED TO TRIGGER ACQUISITION SEQUENCE</a:t>
            </a:r>
          </a:p>
        </p:txBody>
      </p:sp>
    </p:spTree>
    <p:extLst>
      <p:ext uri="{BB962C8B-B14F-4D97-AF65-F5344CB8AC3E}">
        <p14:creationId xmlns:p14="http://schemas.microsoft.com/office/powerpoint/2010/main" val="653971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506275" y="692696"/>
            <a:ext cx="4602229" cy="27062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ctr" anchorCtr="0" compatLnSpc="0"/>
          <a:lstStyle/>
          <a:p>
            <a:pPr algn="ctr" hangingPunct="0">
              <a:lnSpc>
                <a:spcPct val="96000"/>
              </a:lnSpc>
            </a:pPr>
            <a:r>
              <a:rPr lang="it-IT" sz="1600" b="1" i="1" dirty="0">
                <a:latin typeface="Arial" pitchFamily="18"/>
                <a:ea typeface="Arial Unicode MS" pitchFamily="2"/>
                <a:cs typeface="Arial Unicode MS" pitchFamily="2"/>
              </a:rPr>
              <a:t>SIPM TEST SET-UP </a:t>
            </a:r>
            <a:r>
              <a:rPr lang="it-IT" sz="1600" b="1" i="1" dirty="0" err="1">
                <a:latin typeface="Arial" pitchFamily="18"/>
                <a:ea typeface="Arial Unicode MS" pitchFamily="2"/>
                <a:cs typeface="Arial Unicode MS" pitchFamily="2"/>
              </a:rPr>
              <a:t>using</a:t>
            </a:r>
            <a:r>
              <a:rPr lang="it-IT" sz="1600" b="1" i="1" dirty="0">
                <a:latin typeface="Arial" pitchFamily="18"/>
                <a:ea typeface="Arial Unicode MS" pitchFamily="2"/>
                <a:cs typeface="Arial Unicode MS" pitchFamily="2"/>
              </a:rPr>
              <a:t> the </a:t>
            </a:r>
            <a:r>
              <a:rPr lang="it-IT" sz="1600" b="1" i="1" dirty="0" err="1">
                <a:latin typeface="Arial" pitchFamily="18"/>
                <a:ea typeface="Arial Unicode MS" pitchFamily="2"/>
                <a:cs typeface="Arial Unicode MS" pitchFamily="2"/>
              </a:rPr>
              <a:t>modified</a:t>
            </a:r>
            <a:r>
              <a:rPr lang="it-IT" sz="1600" b="1" i="1" dirty="0">
                <a:latin typeface="Arial" pitchFamily="18"/>
                <a:ea typeface="Arial Unicode MS" pitchFamily="2"/>
                <a:cs typeface="Arial Unicode MS" pitchFamily="2"/>
              </a:rPr>
              <a:t> </a:t>
            </a:r>
            <a:r>
              <a:rPr lang="it-IT" sz="1600" b="1" i="1" dirty="0" err="1">
                <a:latin typeface="Arial" pitchFamily="18"/>
                <a:ea typeface="Arial Unicode MS" pitchFamily="2"/>
                <a:cs typeface="Arial Unicode MS" pitchFamily="2"/>
              </a:rPr>
              <a:t>hybrid</a:t>
            </a:r>
            <a:endParaRPr lang="it-IT" sz="1600" b="1" i="1" dirty="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309" y="1178479"/>
            <a:ext cx="5610284" cy="41951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5933018" y="1800363"/>
            <a:ext cx="3130979" cy="3731305"/>
            <a:chOff x="6538680" y="1985400"/>
            <a:chExt cx="3450600" cy="4114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6538680" y="1985400"/>
              <a:ext cx="3450600" cy="411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Freeform 7"/>
            <p:cNvSpPr/>
            <p:nvPr/>
          </p:nvSpPr>
          <p:spPr>
            <a:xfrm>
              <a:off x="6538680" y="1985400"/>
              <a:ext cx="3450600" cy="4114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/>
            <a:lstStyle/>
            <a:p>
              <a:pPr hangingPunct="0"/>
              <a:endParaRPr lang="en-US" sz="1600"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4262181" y="2521486"/>
            <a:ext cx="979309" cy="325469"/>
          </a:xfrm>
          <a:custGeom>
            <a:avLst>
              <a:gd name="f0" fmla="val 3589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10800"/>
              <a:gd name="f10" fmla="pin 0 f1 10800"/>
              <a:gd name="f11" fmla="val f9"/>
              <a:gd name="f12" fmla="val f10"/>
              <a:gd name="f13" fmla="+- 21600 0 f9"/>
              <a:gd name="f14" fmla="+- 21600 0 f10"/>
              <a:gd name="f15" fmla="+- 10800 0 f10"/>
              <a:gd name="f16" fmla="*/ f9 f7 1"/>
              <a:gd name="f17" fmla="*/ f10 f8 1"/>
              <a:gd name="f18" fmla="*/ f9 f15 1"/>
              <a:gd name="f19" fmla="*/ f14 f8 1"/>
              <a:gd name="f20" fmla="*/ f12 f8 1"/>
              <a:gd name="f21" fmla="*/ f18 1 10800"/>
              <a:gd name="f22" fmla="+- 21600 0 f21"/>
              <a:gd name="f23" fmla="*/ f21 f7 1"/>
              <a:gd name="f24" fmla="*/ f22 f7 1"/>
            </a:gdLst>
            <a:ahLst>
              <a:ahXY gdRefX="f0" minX="f4" maxX="f6" gdRefY="f1" minY="f4" maxY="f6">
                <a:pos x="f16" y="f1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3" t="f20" r="f24" b="f19"/>
            <a:pathLst>
              <a:path w="21600" h="21600">
                <a:moveTo>
                  <a:pt x="f4" y="f6"/>
                </a:moveTo>
                <a:lnTo>
                  <a:pt x="f11" y="f4"/>
                </a:lnTo>
                <a:lnTo>
                  <a:pt x="f11" y="f12"/>
                </a:lnTo>
                <a:lnTo>
                  <a:pt x="f13" y="f12"/>
                </a:lnTo>
                <a:lnTo>
                  <a:pt x="f13" y="f4"/>
                </a:lnTo>
                <a:lnTo>
                  <a:pt x="f5" y="f6"/>
                </a:lnTo>
                <a:lnTo>
                  <a:pt x="f13" y="f5"/>
                </a:lnTo>
                <a:lnTo>
                  <a:pt x="f13" y="f14"/>
                </a:lnTo>
                <a:lnTo>
                  <a:pt x="f11" y="f14"/>
                </a:lnTo>
                <a:lnTo>
                  <a:pt x="f11" y="f5"/>
                </a:lnTo>
                <a:close/>
              </a:path>
            </a:pathLst>
          </a:custGeom>
          <a:solidFill>
            <a:srgbClr val="FFFFFF"/>
          </a:solidFill>
          <a:ln w="381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81639" tIns="42452" rIns="81639" bIns="42452" anchor="ctr" anchorCtr="1" compatLnSpc="0"/>
          <a:lstStyle/>
          <a:p>
            <a:pPr hangingPunct="0">
              <a:lnSpc>
                <a:spcPct val="92000"/>
              </a:lnSpc>
            </a:pPr>
            <a:r>
              <a:rPr lang="it-IT" sz="500">
                <a:latin typeface="Arial" pitchFamily="18"/>
                <a:ea typeface="Arial Unicode MS" pitchFamily="2"/>
                <a:cs typeface="Arial Unicode MS" pitchFamily="2"/>
              </a:rPr>
              <a:t>USB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97597" y="4349925"/>
            <a:ext cx="1983443" cy="1694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reeform 10"/>
          <p:cNvSpPr/>
          <p:nvPr/>
        </p:nvSpPr>
        <p:spPr>
          <a:xfrm>
            <a:off x="178027" y="3566448"/>
            <a:ext cx="653961" cy="58728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929984" y="652897"/>
            <a:ext cx="1894267" cy="4837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MICROCOAX 100 OHM DIFFERENTIAL CONNECTION TO FE-SIPM-PCB</a:t>
            </a:r>
          </a:p>
        </p:txBody>
      </p:sp>
      <p:sp>
        <p:nvSpPr>
          <p:cNvPr id="13" name="Freeform 12"/>
          <p:cNvSpPr/>
          <p:nvPr/>
        </p:nvSpPr>
        <p:spPr>
          <a:xfrm>
            <a:off x="5863114" y="889246"/>
            <a:ext cx="2688035" cy="881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>
              <a:buClr>
                <a:srgbClr val="000000"/>
              </a:buClr>
              <a:buSzPct val="100000"/>
              <a:buFont typeface="Times New Roman" pitchFamily="18"/>
              <a:buChar char="-"/>
            </a:pPr>
            <a:r>
              <a:rPr lang="it-IT" sz="900" dirty="0">
                <a:latin typeface="Arial" pitchFamily="18"/>
                <a:ea typeface="Arial Unicode MS" pitchFamily="2"/>
                <a:cs typeface="Arial Unicode MS" pitchFamily="2"/>
              </a:rPr>
              <a:t>LABVIEW SIMPLE INTERFACE ALLOW TO PROGRAM EASI-ROC CHIP REGISTERS</a:t>
            </a:r>
          </a:p>
          <a:p>
            <a:pPr hangingPunct="0">
              <a:buClr>
                <a:srgbClr val="000000"/>
              </a:buClr>
              <a:buSzPct val="100000"/>
              <a:buFont typeface="Times New Roman" pitchFamily="18"/>
              <a:buChar char="-"/>
            </a:pPr>
            <a:r>
              <a:rPr lang="it-IT" sz="900" dirty="0">
                <a:latin typeface="Arial" pitchFamily="18"/>
                <a:ea typeface="Arial Unicode MS" pitchFamily="2"/>
                <a:cs typeface="Arial Unicode MS" pitchFamily="2"/>
              </a:rPr>
              <a:t>SLOW CONTROL,</a:t>
            </a:r>
          </a:p>
          <a:p>
            <a:pPr hangingPunct="0">
              <a:buClr>
                <a:srgbClr val="000000"/>
              </a:buClr>
              <a:buSzPct val="100000"/>
              <a:buFont typeface="Times New Roman" pitchFamily="18"/>
              <a:buChar char="-"/>
            </a:pPr>
            <a:r>
              <a:rPr lang="it-IT" sz="900" dirty="0">
                <a:latin typeface="Arial" pitchFamily="18"/>
                <a:ea typeface="Arial Unicode MS" pitchFamily="2"/>
                <a:cs typeface="Arial Unicode MS" pitchFamily="2"/>
              </a:rPr>
              <a:t> READ AND PROBE REGISTERS</a:t>
            </a:r>
          </a:p>
          <a:p>
            <a:pPr hangingPunct="0"/>
            <a:r>
              <a:rPr lang="it-IT" sz="9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-</a:t>
            </a:r>
            <a:r>
              <a:rPr lang="it-IT" sz="900" dirty="0">
                <a:latin typeface="Arial" pitchFamily="18"/>
                <a:ea typeface="Arial Unicode MS" pitchFamily="2"/>
                <a:cs typeface="Arial Unicode MS" pitchFamily="2"/>
              </a:rPr>
              <a:t> WE CAN ALSO SET OVER-BIAS FOR EACH SINGLE SIPM THROUGH A DAC SETTING</a:t>
            </a:r>
          </a:p>
        </p:txBody>
      </p:sp>
      <p:sp>
        <p:nvSpPr>
          <p:cNvPr id="14" name="Freeform 13"/>
          <p:cNvSpPr/>
          <p:nvPr/>
        </p:nvSpPr>
        <p:spPr>
          <a:xfrm>
            <a:off x="3282219" y="2521814"/>
            <a:ext cx="1044313" cy="3954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700">
                <a:solidFill>
                  <a:srgbClr val="FFFF00"/>
                </a:solidFill>
                <a:latin typeface="Arial" pitchFamily="18"/>
                <a:ea typeface="Arial Unicode MS" pitchFamily="2"/>
                <a:cs typeface="Arial Unicode MS" pitchFamily="2"/>
              </a:rPr>
              <a:t>PC COMMUNICATE THROUGH A USB INTERFACE</a:t>
            </a:r>
          </a:p>
        </p:txBody>
      </p:sp>
      <p:sp>
        <p:nvSpPr>
          <p:cNvPr id="15" name="Freeform 14"/>
          <p:cNvSpPr/>
          <p:nvPr/>
        </p:nvSpPr>
        <p:spPr>
          <a:xfrm>
            <a:off x="3282547" y="3958187"/>
            <a:ext cx="1244551" cy="39543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700" dirty="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rPr>
              <a:t>EXTERNAL AUXILIARY CIRCUIT  TO EASILY TEST AND  DEBUG</a:t>
            </a:r>
          </a:p>
        </p:txBody>
      </p:sp>
      <p:sp>
        <p:nvSpPr>
          <p:cNvPr id="16" name="Freeform 15"/>
          <p:cNvSpPr/>
          <p:nvPr/>
        </p:nvSpPr>
        <p:spPr>
          <a:xfrm>
            <a:off x="3380870" y="596095"/>
            <a:ext cx="1175301" cy="881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DISCRETE ANALOG CIRCUIT TO MANUALY ADJUST HOLD TIMING FOR  EASIROC CHIP</a:t>
            </a:r>
          </a:p>
        </p:txBody>
      </p:sp>
      <p:sp>
        <p:nvSpPr>
          <p:cNvPr id="17" name="Freeform 16"/>
          <p:cNvSpPr/>
          <p:nvPr/>
        </p:nvSpPr>
        <p:spPr>
          <a:xfrm>
            <a:off x="4261529" y="5656044"/>
            <a:ext cx="2174535" cy="35106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PRELIMINARY MEASURMENTS MADE WITH A FAST SCOPE</a:t>
            </a:r>
          </a:p>
        </p:txBody>
      </p:sp>
      <p:sp>
        <p:nvSpPr>
          <p:cNvPr id="18" name="Freeform 17"/>
          <p:cNvSpPr/>
          <p:nvPr/>
        </p:nvSpPr>
        <p:spPr>
          <a:xfrm>
            <a:off x="4295174" y="1804606"/>
            <a:ext cx="1175301" cy="29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700">
                <a:solidFill>
                  <a:srgbClr val="800000"/>
                </a:solidFill>
                <a:latin typeface="Arial" pitchFamily="18"/>
                <a:ea typeface="Arial Unicode MS" pitchFamily="2"/>
                <a:cs typeface="Arial Unicode MS" pitchFamily="2"/>
              </a:rPr>
              <a:t>PROGRAMMABLE PREAMPS  GAIN</a:t>
            </a:r>
          </a:p>
        </p:txBody>
      </p:sp>
      <p:sp>
        <p:nvSpPr>
          <p:cNvPr id="19" name="Freeform 18"/>
          <p:cNvSpPr/>
          <p:nvPr/>
        </p:nvSpPr>
        <p:spPr>
          <a:xfrm flipH="1">
            <a:off x="4458174" y="2097431"/>
            <a:ext cx="653961" cy="39141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560">
            <a:solidFill>
              <a:srgbClr val="FFFF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cxnSp>
        <p:nvCxnSpPr>
          <p:cNvPr id="20" name="Straight Arrow Connector 19"/>
          <p:cNvCxnSpPr>
            <a:stCxn id="16" idx="2"/>
            <a:endCxn id="19" idx="11"/>
          </p:cNvCxnSpPr>
          <p:nvPr/>
        </p:nvCxnSpPr>
        <p:spPr>
          <a:xfrm>
            <a:off x="3968521" y="1477815"/>
            <a:ext cx="585416" cy="676932"/>
          </a:xfrm>
          <a:prstGeom prst="straightConnector1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</p:cxnSp>
      <p:cxnSp>
        <p:nvCxnSpPr>
          <p:cNvPr id="21" name="Straight Arrow Connector 20"/>
          <p:cNvCxnSpPr>
            <a:stCxn id="12" idx="3"/>
          </p:cNvCxnSpPr>
          <p:nvPr/>
        </p:nvCxnSpPr>
        <p:spPr>
          <a:xfrm>
            <a:off x="929984" y="894761"/>
            <a:ext cx="785603" cy="1434121"/>
          </a:xfrm>
          <a:prstGeom prst="straightConnector1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22" name="Freeform 21"/>
          <p:cNvSpPr/>
          <p:nvPr/>
        </p:nvSpPr>
        <p:spPr>
          <a:xfrm flipH="1">
            <a:off x="4551271" y="2390581"/>
            <a:ext cx="645142" cy="124083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5560">
            <a:solidFill>
              <a:srgbClr val="FFFF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cxnSp>
        <p:nvCxnSpPr>
          <p:cNvPr id="23" name="Straight Arrow Connector 22"/>
          <p:cNvCxnSpPr>
            <a:stCxn id="15" idx="0"/>
            <a:endCxn id="22" idx="8"/>
          </p:cNvCxnSpPr>
          <p:nvPr/>
        </p:nvCxnSpPr>
        <p:spPr>
          <a:xfrm flipV="1">
            <a:off x="3904823" y="3631411"/>
            <a:ext cx="969019" cy="326776"/>
          </a:xfrm>
          <a:prstGeom prst="straightConnector1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24" name="Freeform 23"/>
          <p:cNvSpPr/>
          <p:nvPr/>
        </p:nvSpPr>
        <p:spPr>
          <a:xfrm>
            <a:off x="4817821" y="3501811"/>
            <a:ext cx="589284" cy="129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12600">
            <a:solidFill>
              <a:srgbClr val="000000"/>
            </a:solidFill>
            <a:prstDash val="solid"/>
            <a:miter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372152" y="4349925"/>
            <a:ext cx="898951" cy="4837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TAB SELECT DIFFERENT REGISTERS</a:t>
            </a:r>
          </a:p>
        </p:txBody>
      </p:sp>
      <p:cxnSp>
        <p:nvCxnSpPr>
          <p:cNvPr id="26" name="Straight Arrow Connector 25"/>
          <p:cNvCxnSpPr>
            <a:stCxn id="25" idx="0"/>
            <a:endCxn id="24" idx="8"/>
          </p:cNvCxnSpPr>
          <p:nvPr/>
        </p:nvCxnSpPr>
        <p:spPr>
          <a:xfrm flipH="1" flipV="1">
            <a:off x="5112463" y="3631411"/>
            <a:ext cx="709165" cy="718514"/>
          </a:xfrm>
          <a:prstGeom prst="straightConnector1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27" name="Freeform 26"/>
          <p:cNvSpPr/>
          <p:nvPr/>
        </p:nvSpPr>
        <p:spPr>
          <a:xfrm>
            <a:off x="309342" y="4186374"/>
            <a:ext cx="391658" cy="744302"/>
          </a:xfrm>
          <a:custGeom>
            <a:avLst>
              <a:gd name="f0" fmla="val 1512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FFFFFF"/>
          </a:solidFill>
          <a:ln w="38160">
            <a:solidFill>
              <a:srgbClr val="000000"/>
            </a:solidFill>
            <a:prstDash val="solid"/>
            <a:round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8" name="Freeform 27"/>
          <p:cNvSpPr/>
          <p:nvPr/>
        </p:nvSpPr>
        <p:spPr>
          <a:xfrm flipV="1">
            <a:off x="2628584" y="3762317"/>
            <a:ext cx="391658" cy="587607"/>
          </a:xfrm>
          <a:custGeom>
            <a:avLst>
              <a:gd name="f0" fmla="val 144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0 f8 1"/>
              <a:gd name="f17" fmla="+- 21600 0 f12"/>
              <a:gd name="f18" fmla="*/ f11 f7 1"/>
              <a:gd name="f19" fmla="*/ f13 f7 1"/>
              <a:gd name="f20" fmla="*/ f17 f11 1"/>
              <a:gd name="f21" fmla="*/ f20 1 10800"/>
              <a:gd name="f22" fmla="+- f12 f21 0"/>
              <a:gd name="f23" fmla="*/ f22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16" r="f19" b="f23"/>
            <a:pathLst>
              <a:path w="21600" h="21600">
                <a:moveTo>
                  <a:pt x="f11" y="f4"/>
                </a:moveTo>
                <a:lnTo>
                  <a:pt x="f11" y="f12"/>
                </a:lnTo>
                <a:lnTo>
                  <a:pt x="f4" y="f12"/>
                </a:lnTo>
                <a:lnTo>
                  <a:pt x="f6" y="f5"/>
                </a:lnTo>
                <a:lnTo>
                  <a:pt x="f5" y="f12"/>
                </a:lnTo>
                <a:lnTo>
                  <a:pt x="f13" y="f12"/>
                </a:lnTo>
                <a:lnTo>
                  <a:pt x="f13" y="f4"/>
                </a:lnTo>
                <a:close/>
              </a:path>
            </a:pathLst>
          </a:custGeom>
          <a:solidFill>
            <a:srgbClr val="FFFFFF"/>
          </a:solidFill>
          <a:ln w="38160">
            <a:solidFill>
              <a:srgbClr val="000000"/>
            </a:solidFill>
            <a:prstDash val="solid"/>
            <a:round/>
          </a:ln>
        </p:spPr>
        <p:txBody>
          <a:bodyPr vert="horz" wrap="none" lIns="81639" tIns="42452" rIns="81639" bIns="42452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256310" y="4513801"/>
            <a:ext cx="1045620" cy="49866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700">
                <a:solidFill>
                  <a:srgbClr val="FF0000"/>
                </a:solidFill>
                <a:latin typeface="Arial" pitchFamily="18"/>
                <a:ea typeface="Arial Unicode MS" pitchFamily="2"/>
                <a:cs typeface="Arial Unicode MS" pitchFamily="2"/>
              </a:rPr>
              <a:t>COAX CONNECTOR FOR ANALOG SIGNAL PROBING (BUFFERED)</a:t>
            </a:r>
          </a:p>
        </p:txBody>
      </p:sp>
      <p:sp>
        <p:nvSpPr>
          <p:cNvPr id="30" name="Freeform 29"/>
          <p:cNvSpPr/>
          <p:nvPr/>
        </p:nvSpPr>
        <p:spPr>
          <a:xfrm>
            <a:off x="4490186" y="2979168"/>
            <a:ext cx="1044313" cy="29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700">
                <a:solidFill>
                  <a:srgbClr val="FFFF00"/>
                </a:solidFill>
                <a:latin typeface="Arial" pitchFamily="18"/>
                <a:ea typeface="Arial Unicode MS" pitchFamily="2"/>
                <a:cs typeface="Arial Unicode MS" pitchFamily="2"/>
              </a:rPr>
              <a:t>TRIGGER OUT PROBING AREA</a:t>
            </a:r>
          </a:p>
        </p:txBody>
      </p:sp>
      <p:sp>
        <p:nvSpPr>
          <p:cNvPr id="31" name="Freeform 30"/>
          <p:cNvSpPr/>
          <p:nvPr/>
        </p:nvSpPr>
        <p:spPr>
          <a:xfrm>
            <a:off x="1991936" y="1744214"/>
            <a:ext cx="1228546" cy="36137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rPr>
              <a:t>EASIROC BASED  DAQ BOARD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01605" y="3044784"/>
            <a:ext cx="326980" cy="3555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" name="Straight Arrow Connector 32"/>
          <p:cNvCxnSpPr>
            <a:stCxn id="31" idx="2"/>
          </p:cNvCxnSpPr>
          <p:nvPr/>
        </p:nvCxnSpPr>
        <p:spPr>
          <a:xfrm flipH="1">
            <a:off x="2269592" y="2105592"/>
            <a:ext cx="336454" cy="678359"/>
          </a:xfrm>
          <a:prstGeom prst="straightConnector1">
            <a:avLst/>
          </a:prstGeom>
          <a:noFill/>
          <a:ln w="38160">
            <a:solidFill>
              <a:srgbClr val="FF0000"/>
            </a:solidFill>
            <a:prstDash val="solid"/>
            <a:miter/>
            <a:tailEnd type="arrow"/>
          </a:ln>
        </p:spPr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2420" y="4930676"/>
            <a:ext cx="1455244" cy="1058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" name="Freeform 34"/>
          <p:cNvSpPr/>
          <p:nvPr/>
        </p:nvSpPr>
        <p:spPr>
          <a:xfrm>
            <a:off x="65331" y="5624379"/>
            <a:ext cx="2340803" cy="4837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rPr>
              <a:t>FBK-IRST SIPM BONDED ON PCB.</a:t>
            </a:r>
          </a:p>
          <a:p>
            <a:pPr hangingPunct="0"/>
            <a:r>
              <a:rPr lang="it-IT" sz="90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rPr>
              <a:t>PLACE AVAILABLE ALSO FOR OTHER DETECTORs (HAMAMATSU)</a:t>
            </a:r>
          </a:p>
        </p:txBody>
      </p:sp>
      <p:sp>
        <p:nvSpPr>
          <p:cNvPr id="36" name="Freeform 35"/>
          <p:cNvSpPr/>
          <p:nvPr/>
        </p:nvSpPr>
        <p:spPr>
          <a:xfrm>
            <a:off x="98323" y="2713112"/>
            <a:ext cx="1644050" cy="6163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  <a:ln>
            <a:noFill/>
            <a:prstDash val="solid"/>
          </a:ln>
        </p:spPr>
        <p:txBody>
          <a:bodyPr vert="horz" wrap="square" lIns="81639" tIns="42452" rIns="81639" bIns="42452" anchor="t" anchorCtr="0" compatLnSpc="0">
            <a:spAutoFit/>
          </a:bodyPr>
          <a:lstStyle/>
          <a:p>
            <a:pPr hangingPunct="0"/>
            <a:r>
              <a:rPr lang="it-IT" sz="900" dirty="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rPr>
              <a:t>MULTILAYER RIGID-FLEX PCB SUPPORT FOR SIPM  DETECTOR WITH GOOD SHIELDING PROPERTIES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128736" y="44624"/>
            <a:ext cx="7467600" cy="65293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EASIROC with single </a:t>
            </a:r>
            <a:r>
              <a:rPr lang="en-US" sz="3200" b="1" u="sng" dirty="0" err="1">
                <a:solidFill>
                  <a:schemeClr val="accent1">
                    <a:lumMod val="75000"/>
                  </a:schemeClr>
                </a:solidFill>
              </a:rPr>
              <a:t>SiPM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959" t="4960" r="9921" b="4960"/>
          <a:stretch>
            <a:fillRect/>
          </a:stretch>
        </p:blipFill>
        <p:spPr>
          <a:xfrm>
            <a:off x="205000" y="3272235"/>
            <a:ext cx="4222984" cy="310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4959" t="9914" r="14880" b="4960"/>
          <a:stretch>
            <a:fillRect/>
          </a:stretch>
        </p:blipFill>
        <p:spPr>
          <a:xfrm>
            <a:off x="1248007" y="692696"/>
            <a:ext cx="3179977" cy="235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959" t="4960" r="9921" b="4960"/>
          <a:stretch>
            <a:fillRect/>
          </a:stretch>
        </p:blipFill>
        <p:spPr>
          <a:xfrm>
            <a:off x="4741831" y="3344243"/>
            <a:ext cx="4222657" cy="310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720435" y="188640"/>
            <a:ext cx="4231477" cy="294652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304611" y="306469"/>
            <a:ext cx="3019917" cy="569109"/>
          </a:xfrm>
          <a:prstGeom prst="rect">
            <a:avLst/>
          </a:prstGeom>
          <a:noFill/>
          <a:ln>
            <a:noFill/>
          </a:ln>
        </p:spPr>
        <p:txBody>
          <a:bodyPr vert="horz" wrap="square" lIns="81639" tIns="40820" rIns="81639" bIns="40820" anchorCtr="0" compatLnSpc="0">
            <a:spAutoFit/>
          </a:bodyPr>
          <a:lstStyle/>
          <a:p>
            <a:pPr hangingPunct="0"/>
            <a:r>
              <a:rPr lang="en-US" sz="11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HM TJ2313 </a:t>
            </a:r>
            <a:r>
              <a:rPr lang="en-US" sz="1100" dirty="0" err="1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Vb</a:t>
            </a:r>
            <a:r>
              <a:rPr lang="en-US" sz="11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=(73.5-1.5)V,  I=1.3uA, T=22.4</a:t>
            </a:r>
            <a:r>
              <a:rPr lang="en-US" sz="1100" baseline="300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o</a:t>
            </a:r>
            <a:r>
              <a:rPr lang="en-US" sz="11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C Dark</a:t>
            </a:r>
          </a:p>
          <a:p>
            <a:pPr hangingPunct="0"/>
            <a:r>
              <a:rPr lang="en-US" sz="1100" dirty="0">
                <a:solidFill>
                  <a:schemeClr val="bg1"/>
                </a:solidFill>
                <a:latin typeface="Arial" pitchFamily="18"/>
                <a:ea typeface="Arial Unicode MS" pitchFamily="2"/>
                <a:cs typeface="Arial Unicode MS" pitchFamily="2"/>
              </a:rPr>
              <a:t>60ns G=14, F2 - maximum</a:t>
            </a:r>
            <a:r>
              <a:rPr lang="en-US" sz="1100" dirty="0">
                <a:solidFill>
                  <a:srgbClr val="B80047"/>
                </a:solidFill>
                <a:latin typeface="Arial" pitchFamily="18"/>
                <a:ea typeface="Arial Unicode MS" pitchFamily="2"/>
                <a:cs typeface="Arial Unicode MS" pitchFamily="2"/>
              </a:rPr>
              <a:t>.</a:t>
            </a:r>
          </a:p>
        </p:txBody>
      </p:sp>
      <p:sp>
        <p:nvSpPr>
          <p:cNvPr id="7" name="Straight Connector 6"/>
          <p:cNvSpPr/>
          <p:nvPr/>
        </p:nvSpPr>
        <p:spPr>
          <a:xfrm flipV="1">
            <a:off x="5884303" y="765077"/>
            <a:ext cx="0" cy="1881648"/>
          </a:xfrm>
          <a:prstGeom prst="line">
            <a:avLst/>
          </a:prstGeom>
          <a:noFill/>
          <a:ln w="36720">
            <a:solidFill>
              <a:srgbClr val="008000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8" name="Straight Connector 7"/>
          <p:cNvSpPr/>
          <p:nvPr/>
        </p:nvSpPr>
        <p:spPr>
          <a:xfrm flipV="1">
            <a:off x="6236436" y="774544"/>
            <a:ext cx="0" cy="1881648"/>
          </a:xfrm>
          <a:prstGeom prst="line">
            <a:avLst/>
          </a:prstGeom>
          <a:noFill/>
          <a:ln w="36720">
            <a:solidFill>
              <a:srgbClr val="008000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5524" y="1531251"/>
            <a:ext cx="1442466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008000"/>
                </a:solidFill>
                <a:latin typeface="Arial" pitchFamily="18"/>
                <a:ea typeface="Arial Unicode MS" pitchFamily="2"/>
                <a:cs typeface="Arial Unicode MS" pitchFamily="2"/>
              </a:rPr>
              <a:t>7 mV / photon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7839" y="1929844"/>
            <a:ext cx="1465678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280099"/>
                </a:solidFill>
                <a:latin typeface="Arial" pitchFamily="18"/>
                <a:ea typeface="Arial Unicode MS" pitchFamily="2"/>
                <a:cs typeface="Arial Unicode MS" pitchFamily="2"/>
              </a:rPr>
              <a:t>2 photon peak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6990" y="996855"/>
            <a:ext cx="1465678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280099"/>
                </a:solidFill>
                <a:latin typeface="Arial" pitchFamily="18"/>
                <a:ea typeface="Arial Unicode MS" pitchFamily="2"/>
                <a:cs typeface="Arial Unicode MS" pitchFamily="2"/>
              </a:rPr>
              <a:t>1 photon peak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33949" y="5037098"/>
            <a:ext cx="1168417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280099"/>
                </a:solidFill>
                <a:latin typeface="Arial" pitchFamily="18"/>
                <a:ea typeface="Arial Unicode MS" pitchFamily="2"/>
                <a:cs typeface="Arial Unicode MS" pitchFamily="2"/>
              </a:rPr>
              <a:t>100mV/Div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74240" y="3831850"/>
            <a:ext cx="1316663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008000"/>
                </a:solidFill>
                <a:latin typeface="Arial" pitchFamily="18"/>
                <a:ea typeface="Arial Unicode MS" pitchFamily="2"/>
                <a:cs typeface="Arial Unicode MS" pitchFamily="2"/>
              </a:rPr>
              <a:t>MAX 220mV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61119" y="4841229"/>
            <a:ext cx="1054283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280099"/>
                </a:solidFill>
                <a:latin typeface="Arial" pitchFamily="18"/>
                <a:ea typeface="Arial Unicode MS" pitchFamily="2"/>
                <a:cs typeface="Arial Unicode MS" pitchFamily="2"/>
              </a:rPr>
              <a:t>20mV/Div</a:t>
            </a:r>
          </a:p>
        </p:txBody>
      </p:sp>
      <p:sp>
        <p:nvSpPr>
          <p:cNvPr id="17" name="Straight Connector 16"/>
          <p:cNvSpPr/>
          <p:nvPr/>
        </p:nvSpPr>
        <p:spPr>
          <a:xfrm>
            <a:off x="1625431" y="3180260"/>
            <a:ext cx="0" cy="1907112"/>
          </a:xfrm>
          <a:prstGeom prst="line">
            <a:avLst/>
          </a:prstGeom>
          <a:noFill/>
          <a:ln w="18360">
            <a:solidFill>
              <a:srgbClr val="FFFFFF"/>
            </a:solidFill>
            <a:custDash>
              <a:ds d="996078" sp="996078"/>
              <a:ds d="996078" sp="996078"/>
            </a:custDash>
          </a:ln>
        </p:spPr>
        <p:txBody>
          <a:bodyPr vert="horz" wrap="none" lIns="89803" tIns="48983" rIns="89803" bIns="48983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41764" y="3897141"/>
            <a:ext cx="1556151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>
                <a:solidFill>
                  <a:srgbClr val="008000"/>
                </a:solidFill>
                <a:latin typeface="Arial" pitchFamily="18"/>
                <a:ea typeface="Arial Unicode MS" pitchFamily="2"/>
                <a:cs typeface="Arial Unicode MS" pitchFamily="2"/>
              </a:rPr>
              <a:t>MAX 20-25 mV</a:t>
            </a:r>
          </a:p>
        </p:txBody>
      </p:sp>
      <p:sp>
        <p:nvSpPr>
          <p:cNvPr id="19" name="Straight Connector 18"/>
          <p:cNvSpPr/>
          <p:nvPr/>
        </p:nvSpPr>
        <p:spPr>
          <a:xfrm flipV="1">
            <a:off x="6623238" y="3976795"/>
            <a:ext cx="0" cy="1881647"/>
          </a:xfrm>
          <a:prstGeom prst="line">
            <a:avLst/>
          </a:prstGeom>
          <a:noFill/>
          <a:ln w="36720">
            <a:solidFill>
              <a:srgbClr val="008000"/>
            </a:solidFill>
            <a:prstDash val="solid"/>
          </a:ln>
        </p:spPr>
        <p:txBody>
          <a:bodyPr vert="horz" wrap="none" lIns="97967" tIns="57147" rIns="97967" bIns="57147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0" name="Straight Connector 19"/>
          <p:cNvSpPr/>
          <p:nvPr/>
        </p:nvSpPr>
        <p:spPr>
          <a:xfrm flipV="1">
            <a:off x="1429438" y="3911505"/>
            <a:ext cx="0" cy="1881647"/>
          </a:xfrm>
          <a:prstGeom prst="line">
            <a:avLst/>
          </a:prstGeom>
          <a:noFill/>
          <a:ln w="91440">
            <a:solidFill>
              <a:srgbClr val="008000"/>
            </a:solidFill>
            <a:prstDash val="solid"/>
          </a:ln>
        </p:spPr>
        <p:txBody>
          <a:bodyPr vert="horz" wrap="none" lIns="122459" tIns="81639" rIns="122459" bIns="81639" anchor="ctr" anchorCtr="0" compatLnSpc="0"/>
          <a:lstStyle/>
          <a:p>
            <a:pPr hangingPunct="0"/>
            <a:endParaRPr lang="en-US" sz="1600"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16492" y="1445294"/>
            <a:ext cx="1624952" cy="318399"/>
          </a:xfrm>
          <a:prstGeom prst="rect">
            <a:avLst/>
          </a:prstGeom>
          <a:noFill/>
          <a:ln>
            <a:noFill/>
          </a:ln>
        </p:spPr>
        <p:txBody>
          <a:bodyPr vert="horz" wrap="none" lIns="81639" tIns="40820" rIns="81639" bIns="40820" anchorCtr="0" compatLnSpc="0">
            <a:spAutoFit/>
          </a:bodyPr>
          <a:lstStyle/>
          <a:p>
            <a:pPr hangingPunct="0"/>
            <a:r>
              <a:rPr lang="en-US" sz="1600" dirty="0">
                <a:solidFill>
                  <a:srgbClr val="008000"/>
                </a:solidFill>
                <a:latin typeface="Arial" pitchFamily="18"/>
                <a:ea typeface="Arial Unicode MS" pitchFamily="2"/>
                <a:cs typeface="Arial Unicode MS" pitchFamily="2"/>
              </a:rPr>
              <a:t>4-6 mV / photon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 rot="16200000">
            <a:off x="-1355612" y="1003686"/>
            <a:ext cx="3579168" cy="65293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solidFill>
                  <a:schemeClr val="accent1">
                    <a:lumMod val="75000"/>
                  </a:schemeClr>
                </a:solidFill>
              </a:rPr>
              <a:t>EASIROC tests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2149" y="27261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FBK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942555" y="121803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Hamamatzu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842149" y="306469"/>
            <a:ext cx="0" cy="30377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37995" y="491135"/>
            <a:ext cx="19038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6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Slave board’s Features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547" y="692696"/>
            <a:ext cx="7861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The analog signals produced by </a:t>
            </a:r>
            <a:r>
              <a:rPr lang="en-US" sz="1600" dirty="0" err="1" smtClean="0"/>
              <a:t>SiPMs</a:t>
            </a:r>
            <a:r>
              <a:rPr lang="en-US" sz="1600" dirty="0" smtClean="0"/>
              <a:t> are converted in digital data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/>
              <a:t>Dynamic</a:t>
            </a:r>
            <a:r>
              <a:rPr lang="en-US" sz="1600" dirty="0" smtClean="0"/>
              <a:t> tuning of the working point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Onboard pins </a:t>
            </a:r>
            <a:r>
              <a:rPr lang="en-US" sz="1600" dirty="0"/>
              <a:t>to read temperature and humidity sensors</a:t>
            </a: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Setup for best performances corresponding to environmental conditions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9512" y="2920082"/>
            <a:ext cx="7467600" cy="65293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Housing board’s Features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547" y="3545721"/>
            <a:ext cx="78613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Hosts 32 </a:t>
            </a:r>
            <a:r>
              <a:rPr lang="en-US" sz="1600" dirty="0" err="1" smtClean="0"/>
              <a:t>SiPM</a:t>
            </a:r>
            <a:r>
              <a:rPr lang="en-US" sz="1600" dirty="0" smtClean="0"/>
              <a:t> and guarantee for best positioning respect to module’s fibers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It has an isothermal surface to setup the same temperature condition to all 32 photomultipliers </a:t>
            </a: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Temperature sensors are placed close to the </a:t>
            </a:r>
            <a:r>
              <a:rPr lang="en-US" sz="1600" dirty="0" err="1" smtClean="0"/>
              <a:t>SiPMs</a:t>
            </a: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Humidity sensors to not exceed the dew point </a:t>
            </a:r>
          </a:p>
        </p:txBody>
      </p:sp>
    </p:spTree>
    <p:extLst>
      <p:ext uri="{BB962C8B-B14F-4D97-AF65-F5344CB8AC3E}">
        <p14:creationId xmlns:p14="http://schemas.microsoft.com/office/powerpoint/2010/main" val="20126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Temperature control system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936104"/>
            <a:ext cx="3899925" cy="2924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7504" y="836712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Based on </a:t>
            </a:r>
            <a:r>
              <a:rPr lang="en-US" sz="1600" dirty="0" err="1" smtClean="0"/>
              <a:t>Peltier</a:t>
            </a:r>
            <a:r>
              <a:rPr lang="en-US" sz="1600" dirty="0" smtClean="0"/>
              <a:t>  cells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Designed to minimize </a:t>
            </a:r>
            <a:r>
              <a:rPr lang="en-US" sz="1600" dirty="0" err="1" smtClean="0"/>
              <a:t>inetrnal</a:t>
            </a:r>
            <a:r>
              <a:rPr lang="en-US" sz="1600" dirty="0" smtClean="0"/>
              <a:t> temperature variations due to external changes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Sets temperature condition for all housed </a:t>
            </a:r>
            <a:r>
              <a:rPr lang="en-US" sz="1600" dirty="0" err="1" smtClean="0"/>
              <a:t>SiPMs</a:t>
            </a:r>
            <a:r>
              <a:rPr lang="en-US" sz="1600" dirty="0" smtClean="0"/>
              <a:t> at the same time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 Works with passive cooling </a:t>
            </a:r>
          </a:p>
        </p:txBody>
      </p:sp>
      <p:sp>
        <p:nvSpPr>
          <p:cNvPr id="7" name="Oval 6"/>
          <p:cNvSpPr/>
          <p:nvPr/>
        </p:nvSpPr>
        <p:spPr>
          <a:xfrm>
            <a:off x="6660232" y="1628800"/>
            <a:ext cx="864096" cy="165618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84984"/>
            <a:ext cx="4320480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6420" r="17724" b="24198"/>
          <a:stretch/>
        </p:blipFill>
        <p:spPr>
          <a:xfrm>
            <a:off x="4860032" y="4216104"/>
            <a:ext cx="3899925" cy="2309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8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Data Acquisition…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496888" y="6016426"/>
            <a:ext cx="7467600" cy="652934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b="1" u="sng" smtClean="0">
                <a:solidFill>
                  <a:schemeClr val="accent1">
                    <a:lumMod val="75000"/>
                  </a:schemeClr>
                </a:solidFill>
              </a:rPr>
              <a:t>… and Slow Control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DSCN110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804" y="836711"/>
            <a:ext cx="4896544" cy="27321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-Right Arrow 5"/>
          <p:cNvSpPr/>
          <p:nvPr/>
        </p:nvSpPr>
        <p:spPr>
          <a:xfrm>
            <a:off x="1835696" y="1844824"/>
            <a:ext cx="504056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-Right Arrow 6"/>
          <p:cNvSpPr/>
          <p:nvPr/>
        </p:nvSpPr>
        <p:spPr>
          <a:xfrm>
            <a:off x="6732240" y="1918928"/>
            <a:ext cx="576064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163034" y="1488232"/>
            <a:ext cx="1584176" cy="11521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Boards</a:t>
            </a:r>
            <a:endParaRPr lang="en-US" dirty="0"/>
          </a:p>
        </p:txBody>
      </p:sp>
      <p:sp>
        <p:nvSpPr>
          <p:cNvPr id="9" name="Round Diagonal Corner Rectangle 8"/>
          <p:cNvSpPr/>
          <p:nvPr/>
        </p:nvSpPr>
        <p:spPr>
          <a:xfrm>
            <a:off x="7524328" y="1628800"/>
            <a:ext cx="1440160" cy="9361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24" y="3882062"/>
            <a:ext cx="3707904" cy="2089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Left-Up Arrow 1"/>
          <p:cNvSpPr/>
          <p:nvPr/>
        </p:nvSpPr>
        <p:spPr>
          <a:xfrm>
            <a:off x="6732240" y="2870832"/>
            <a:ext cx="1440160" cy="2286360"/>
          </a:xfrm>
          <a:prstGeom prst="leftUpArrow">
            <a:avLst>
              <a:gd name="adj1" fmla="val 14922"/>
              <a:gd name="adj2" fmla="val 13410"/>
              <a:gd name="adj3" fmla="val 149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rot="5400000">
            <a:off x="517750" y="3335190"/>
            <a:ext cx="2275852" cy="1368152"/>
          </a:xfrm>
          <a:prstGeom prst="bentUpArrow">
            <a:avLst>
              <a:gd name="adj1" fmla="val 18635"/>
              <a:gd name="adj2" fmla="val 15453"/>
              <a:gd name="adj3" fmla="val 175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0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esuvio.gif"/>
          <p:cNvPicPr>
            <a:picLocks noChangeAspect="1"/>
          </p:cNvPicPr>
          <p:nvPr/>
        </p:nvPicPr>
        <p:blipFill rotWithShape="1">
          <a:blip r:embed="rId2"/>
          <a:srcRect l="10859" t="11039" r="1328" b="10654"/>
          <a:stretch/>
        </p:blipFill>
        <p:spPr>
          <a:xfrm>
            <a:off x="807531" y="966360"/>
            <a:ext cx="7580893" cy="2337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Ves1.JPG"/>
          <p:cNvPicPr>
            <a:picLocks noChangeAspect="1"/>
          </p:cNvPicPr>
          <p:nvPr/>
        </p:nvPicPr>
        <p:blipFill rotWithShape="1">
          <a:blip r:embed="rId3"/>
          <a:srcRect l="15753" t="56977" r="9132" b="-200"/>
          <a:stretch/>
        </p:blipFill>
        <p:spPr>
          <a:xfrm>
            <a:off x="395536" y="3198608"/>
            <a:ext cx="6624736" cy="275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The “Shadow” of the Vesuvius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err="1" smtClean="0">
                <a:solidFill>
                  <a:schemeClr val="accent1">
                    <a:lumMod val="75000"/>
                  </a:schemeClr>
                </a:solidFill>
              </a:rPr>
              <a:t>RPi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 Micro System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lidro\Downloads\myRP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5184576" cy="3888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5796136" y="1061627"/>
            <a:ext cx="648072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 Diagonal Corner Rectangle 5"/>
          <p:cNvSpPr/>
          <p:nvPr/>
        </p:nvSpPr>
        <p:spPr>
          <a:xfrm>
            <a:off x="6660232" y="771499"/>
            <a:ext cx="1440160" cy="9361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board</a:t>
            </a:r>
            <a:endParaRPr lang="en-US" dirty="0"/>
          </a:p>
        </p:txBody>
      </p:sp>
      <p:sp>
        <p:nvSpPr>
          <p:cNvPr id="7" name="Left-Right Arrow 6"/>
          <p:cNvSpPr/>
          <p:nvPr/>
        </p:nvSpPr>
        <p:spPr>
          <a:xfrm>
            <a:off x="5796136" y="2530996"/>
            <a:ext cx="648072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6660232" y="2240868"/>
            <a:ext cx="1440160" cy="9361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Slow Control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>
          <a:xfrm>
            <a:off x="5796136" y="3975302"/>
            <a:ext cx="648072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Diagonal Corner Rectangle 9"/>
          <p:cNvSpPr/>
          <p:nvPr/>
        </p:nvSpPr>
        <p:spPr>
          <a:xfrm>
            <a:off x="6660232" y="3685174"/>
            <a:ext cx="1440160" cy="9361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Power generators</a:t>
            </a:r>
            <a:endParaRPr lang="en-US" dirty="0"/>
          </a:p>
        </p:txBody>
      </p:sp>
      <p:sp>
        <p:nvSpPr>
          <p:cNvPr id="12" name="Round Diagonal Corner Rectangle 11"/>
          <p:cNvSpPr/>
          <p:nvPr/>
        </p:nvSpPr>
        <p:spPr>
          <a:xfrm>
            <a:off x="5796136" y="5229200"/>
            <a:ext cx="1728192" cy="6480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Thermometer</a:t>
            </a:r>
            <a:endParaRPr lang="en-US" dirty="0"/>
          </a:p>
        </p:txBody>
      </p:sp>
      <p:sp>
        <p:nvSpPr>
          <p:cNvPr id="2" name="Left-Up Arrow 1"/>
          <p:cNvSpPr/>
          <p:nvPr/>
        </p:nvSpPr>
        <p:spPr>
          <a:xfrm rot="5400000">
            <a:off x="4663137" y="4816202"/>
            <a:ext cx="901148" cy="1007064"/>
          </a:xfrm>
          <a:prstGeom prst="leftUpArrow">
            <a:avLst>
              <a:gd name="adj1" fmla="val 21779"/>
              <a:gd name="adj2" fmla="val 20168"/>
              <a:gd name="adj3" fmla="val 21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 Diagonal Corner Rectangle 12"/>
          <p:cNvSpPr/>
          <p:nvPr/>
        </p:nvSpPr>
        <p:spPr>
          <a:xfrm>
            <a:off x="2627784" y="5698300"/>
            <a:ext cx="1728192" cy="6480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Hard Disk</a:t>
            </a:r>
            <a:endParaRPr lang="en-US" dirty="0"/>
          </a:p>
        </p:txBody>
      </p:sp>
      <p:sp>
        <p:nvSpPr>
          <p:cNvPr id="15" name="Left-Right Arrow 14"/>
          <p:cNvSpPr/>
          <p:nvPr/>
        </p:nvSpPr>
        <p:spPr>
          <a:xfrm rot="5400000">
            <a:off x="3167844" y="5014224"/>
            <a:ext cx="648072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 Diagonal Corner Rectangle 15"/>
          <p:cNvSpPr/>
          <p:nvPr/>
        </p:nvSpPr>
        <p:spPr>
          <a:xfrm>
            <a:off x="560962" y="5698300"/>
            <a:ext cx="1728192" cy="64807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17" name="Left-Right Arrow 16"/>
          <p:cNvSpPr/>
          <p:nvPr/>
        </p:nvSpPr>
        <p:spPr>
          <a:xfrm rot="5400000">
            <a:off x="1101022" y="5014224"/>
            <a:ext cx="648072" cy="35794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Full Automation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2555776" y="2420888"/>
            <a:ext cx="3600400" cy="180020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Main Program (Python3)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Snip Diagonal Corner Rectangle 4"/>
          <p:cNvSpPr/>
          <p:nvPr/>
        </p:nvSpPr>
        <p:spPr>
          <a:xfrm>
            <a:off x="3419872" y="3501008"/>
            <a:ext cx="2664296" cy="648072"/>
          </a:xfrm>
          <a:prstGeom prst="snip2Diag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Low Level Functions (C/C++)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6" name="Can 5"/>
          <p:cNvSpPr/>
          <p:nvPr/>
        </p:nvSpPr>
        <p:spPr>
          <a:xfrm>
            <a:off x="435968" y="4509120"/>
            <a:ext cx="1152128" cy="108012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-Down Arrow 6"/>
          <p:cNvSpPr/>
          <p:nvPr/>
        </p:nvSpPr>
        <p:spPr>
          <a:xfrm rot="3108315">
            <a:off x="1947971" y="3895085"/>
            <a:ext cx="288032" cy="7920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1090" y="5602176"/>
            <a:ext cx="1207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Data Base (MySQL)</a:t>
            </a:r>
            <a:endParaRPr lang="en-US" sz="1600" dirty="0"/>
          </a:p>
        </p:txBody>
      </p:sp>
      <p:sp>
        <p:nvSpPr>
          <p:cNvPr id="9" name="Down Arrow Callout 8"/>
          <p:cNvSpPr/>
          <p:nvPr/>
        </p:nvSpPr>
        <p:spPr>
          <a:xfrm>
            <a:off x="3563888" y="980728"/>
            <a:ext cx="1584176" cy="1296144"/>
          </a:xfrm>
          <a:prstGeom prst="downArrowCallout">
            <a:avLst>
              <a:gd name="adj1" fmla="val 10443"/>
              <a:gd name="adj2" fmla="val 12683"/>
              <a:gd name="adj3" fmla="val 14922"/>
              <a:gd name="adj4" fmla="val 52659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Sensors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Flowchart: Multidocument 9"/>
          <p:cNvSpPr/>
          <p:nvPr/>
        </p:nvSpPr>
        <p:spPr>
          <a:xfrm>
            <a:off x="435968" y="1124744"/>
            <a:ext cx="1296144" cy="1152128"/>
          </a:xfrm>
          <a:prstGeom prst="flowChartMultidocumen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 Arrow 11"/>
          <p:cNvSpPr/>
          <p:nvPr/>
        </p:nvSpPr>
        <p:spPr>
          <a:xfrm rot="18273592">
            <a:off x="1955286" y="1897166"/>
            <a:ext cx="289092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4674" y="2413293"/>
            <a:ext cx="1207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Raw data</a:t>
            </a:r>
            <a:endParaRPr lang="en-US" sz="1600" dirty="0"/>
          </a:p>
        </p:txBody>
      </p:sp>
      <p:sp>
        <p:nvSpPr>
          <p:cNvPr id="14" name="Up Arrow 13"/>
          <p:cNvSpPr/>
          <p:nvPr/>
        </p:nvSpPr>
        <p:spPr>
          <a:xfrm rot="10800000">
            <a:off x="4492549" y="4437112"/>
            <a:ext cx="518942" cy="900189"/>
          </a:xfrm>
          <a:prstGeom prst="up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60032" y="4509120"/>
            <a:ext cx="1207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Apply new settings</a:t>
            </a:r>
            <a:endParaRPr lang="en-US" sz="1600" dirty="0"/>
          </a:p>
        </p:txBody>
      </p:sp>
      <p:sp>
        <p:nvSpPr>
          <p:cNvPr id="17" name="Rounded Rectangle 16"/>
          <p:cNvSpPr/>
          <p:nvPr/>
        </p:nvSpPr>
        <p:spPr>
          <a:xfrm>
            <a:off x="3203848" y="5589240"/>
            <a:ext cx="3168352" cy="93610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Board / </a:t>
            </a:r>
          </a:p>
          <a:p>
            <a:pPr algn="ctr"/>
            <a:r>
              <a:rPr lang="en-US" dirty="0" smtClean="0"/>
              <a:t>Power Supplies</a:t>
            </a:r>
            <a:endParaRPr lang="en-US" dirty="0"/>
          </a:p>
        </p:txBody>
      </p:sp>
      <p:sp>
        <p:nvSpPr>
          <p:cNvPr id="18" name="Curved Up Arrow 17"/>
          <p:cNvSpPr/>
          <p:nvPr/>
        </p:nvSpPr>
        <p:spPr>
          <a:xfrm rot="15323907">
            <a:off x="4557792" y="2411348"/>
            <a:ext cx="4522322" cy="1811008"/>
          </a:xfrm>
          <a:prstGeom prst="curvedUpArrow">
            <a:avLst>
              <a:gd name="adj1" fmla="val 5978"/>
              <a:gd name="adj2" fmla="val 14473"/>
              <a:gd name="adj3" fmla="val 767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5364089" y="1131888"/>
            <a:ext cx="1800199" cy="181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94903" y="811451"/>
            <a:ext cx="1507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Environment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97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Remarks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798959"/>
            <a:ext cx="75608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 construction of the MU-Ray detector starts in the spring of  2011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ests and experiments to find best materials, sensors, computing and monitoring solutions lead to the development of an automated </a:t>
            </a:r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 detector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There have been many improvements during its assembly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Other improvements and new features are scheduled for the 2013/14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Its precise calibration and characterization allowed to set for best performance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 April 2013 we “see” the Vesuvius, our hard playground, for the first time and after few days of data acquisition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Other improvements and new features are scheduled for the 2013/14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Since June 2013, 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the detector is in Clermont </a:t>
            </a:r>
            <a:r>
              <a:rPr lang="en-US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Ferrand</a:t>
            </a:r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(France) at the </a:t>
            </a:r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Puy</a:t>
            </a:r>
            <a:r>
              <a:rPr lang="en-US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-de-Dome </a:t>
            </a:r>
          </a:p>
        </p:txBody>
      </p:sp>
    </p:spTree>
    <p:extLst>
      <p:ext uri="{BB962C8B-B14F-4D97-AF65-F5344CB8AC3E}">
        <p14:creationId xmlns:p14="http://schemas.microsoft.com/office/powerpoint/2010/main" val="340908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The </a:t>
            </a:r>
            <a:r>
              <a:rPr lang="en-US" sz="3200" b="1" u="sng" dirty="0" err="1" smtClean="0">
                <a:solidFill>
                  <a:schemeClr val="accent1">
                    <a:lumMod val="75000"/>
                  </a:schemeClr>
                </a:solidFill>
              </a:rPr>
              <a:t>Puy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 de Dome’s “Shadow”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AutoShape 2" descr="imap://cimmino@imap-ac.na.infn.it:143/fetch%3EUID%3E/Sent%3E644?part=1.2&amp;type=image/jpeg&amp;filename=Puy%20de%20Dome%20Shado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F:\MuRay CF\Puy de Dome Shad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6839"/>
          <a:stretch/>
        </p:blipFill>
        <p:spPr bwMode="auto">
          <a:xfrm>
            <a:off x="451991" y="908720"/>
            <a:ext cx="8224465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MuRay CF\IMG_02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5" r="7527" b="19621"/>
          <a:stretch/>
        </p:blipFill>
        <p:spPr bwMode="auto">
          <a:xfrm flipH="1">
            <a:off x="303844" y="3836308"/>
            <a:ext cx="5564300" cy="2328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2160" y="4039904"/>
            <a:ext cx="26642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MuRay</a:t>
            </a:r>
            <a:r>
              <a:rPr lang="en-US" b="1" dirty="0" smtClean="0"/>
              <a:t> - </a:t>
            </a:r>
            <a:r>
              <a:rPr lang="en-US" b="1" dirty="0" err="1" smtClean="0"/>
              <a:t>Tomuvol</a:t>
            </a:r>
            <a:r>
              <a:rPr lang="en-US" b="1" dirty="0" smtClean="0"/>
              <a:t> Experiments collaboration in Clermont-Ferrand</a:t>
            </a:r>
          </a:p>
          <a:p>
            <a:r>
              <a:rPr lang="en-US" b="1" dirty="0" smtClean="0"/>
              <a:t>(France)</a:t>
            </a:r>
          </a:p>
        </p:txBody>
      </p:sp>
    </p:spTree>
    <p:extLst>
      <p:ext uri="{BB962C8B-B14F-4D97-AF65-F5344CB8AC3E}">
        <p14:creationId xmlns:p14="http://schemas.microsoft.com/office/powerpoint/2010/main" val="252733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pcna62bis.na.infn.it/muray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00" y="2996952"/>
            <a:ext cx="3368600" cy="936636"/>
          </a:xfrm>
          <a:prstGeom prst="round2DiagRect">
            <a:avLst>
              <a:gd name="adj1" fmla="val 16667"/>
              <a:gd name="adj2" fmla="val 0"/>
            </a:avLst>
          </a:prstGeom>
          <a:ln w="47625" cap="sq">
            <a:solidFill>
              <a:srgbClr val="0070C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924944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Thanks</a:t>
            </a:r>
            <a:endParaRPr lang="en-US" sz="5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7792" y="5229200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mail :: </a:t>
            </a:r>
            <a:r>
              <a:rPr lang="en-US" sz="1400" u="sng" dirty="0" smtClean="0"/>
              <a:t>cimmino@na.infn.it</a:t>
            </a:r>
            <a:endParaRPr lang="en-US" sz="1400" u="sng" dirty="0"/>
          </a:p>
        </p:txBody>
      </p:sp>
    </p:spTree>
    <p:extLst>
      <p:ext uri="{BB962C8B-B14F-4D97-AF65-F5344CB8AC3E}">
        <p14:creationId xmlns:p14="http://schemas.microsoft.com/office/powerpoint/2010/main" val="58299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82" y="1629309"/>
            <a:ext cx="5664869" cy="2792541"/>
          </a:xfrm>
          <a:prstGeom prst="rect">
            <a:avLst/>
          </a:prstGeom>
        </p:spPr>
      </p:pic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52309" y="1556792"/>
            <a:ext cx="8052139" cy="3384847"/>
            <a:chOff x="3072" y="3008"/>
            <a:chExt cx="4077" cy="1593"/>
          </a:xfrm>
        </p:grpSpPr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4620" y="3044"/>
              <a:ext cx="1483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6800" rIns="90000" bIns="46800">
              <a:spAutoFit/>
            </a:bodyPr>
            <a:lstStyle/>
            <a:p>
              <a:r>
                <a:rPr lang="en-US" sz="2400" dirty="0">
                  <a:solidFill>
                    <a:srgbClr val="4F81BD"/>
                  </a:solidFill>
                </a:rPr>
                <a:t>32 scintillator strips</a:t>
              </a: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 rot="21458435">
              <a:off x="3225" y="3008"/>
              <a:ext cx="496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4F81BD"/>
                  </a:solidFill>
                </a:rPr>
                <a:t>0.5 </a:t>
              </a:r>
              <a:r>
                <a:rPr lang="en-GB" sz="2400" i="1" dirty="0">
                  <a:solidFill>
                    <a:srgbClr val="4F81BD"/>
                  </a:solidFill>
                </a:rPr>
                <a:t>m</a:t>
              </a:r>
              <a:endParaRPr lang="en-US" sz="2400" i="1" dirty="0">
                <a:solidFill>
                  <a:srgbClr val="4F81BD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4994" y="4211"/>
              <a:ext cx="2155" cy="3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square" lIns="90000" tIns="45000" rIns="90000" bIns="4500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Opto</a:t>
              </a:r>
              <a:r>
                <a:rPr lang="en-US" sz="24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-electronic connector</a:t>
              </a:r>
            </a:p>
            <a:p>
              <a:pPr algn="ctr"/>
              <a:r>
                <a:rPr lang="en-US" sz="2400" dirty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to </a:t>
              </a:r>
              <a:r>
                <a:rPr lang="en-US" sz="2400" dirty="0" smtClean="0">
                  <a:solidFill>
                    <a:schemeClr val="bg2">
                      <a:lumMod val="20000"/>
                      <a:lumOff val="80000"/>
                    </a:schemeClr>
                  </a:solidFill>
                </a:rPr>
                <a:t>photo-multipliers</a:t>
              </a:r>
              <a:endPara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4891" y="3334"/>
              <a:ext cx="1274" cy="21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en-US" sz="2400" dirty="0">
                  <a:solidFill>
                    <a:srgbClr val="4F81BD"/>
                  </a:solidFill>
                </a:rPr>
                <a:t>WLS optical fibers</a:t>
              </a: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flipV="1">
              <a:off x="4460" y="3247"/>
              <a:ext cx="177" cy="87"/>
            </a:xfrm>
            <a:prstGeom prst="line">
              <a:avLst/>
            </a:prstGeom>
            <a:noFill/>
            <a:ln w="34925">
              <a:solidFill>
                <a:srgbClr val="4F81BD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it-IT" sz="2800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4739" y="3503"/>
              <a:ext cx="176" cy="181"/>
            </a:xfrm>
            <a:prstGeom prst="line">
              <a:avLst/>
            </a:prstGeom>
            <a:noFill/>
            <a:ln w="34925">
              <a:solidFill>
                <a:srgbClr val="4F81BD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it-IT" sz="2800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4994" y="4113"/>
              <a:ext cx="186" cy="132"/>
            </a:xfrm>
            <a:prstGeom prst="line">
              <a:avLst/>
            </a:prstGeom>
            <a:noFill/>
            <a:ln w="34925">
              <a:solidFill>
                <a:srgbClr val="4F81BD"/>
              </a:solidFill>
              <a:miter lim="800000"/>
              <a:headEnd type="triangle" w="med" len="med"/>
              <a:tailEnd/>
            </a:ln>
          </p:spPr>
          <p:txBody>
            <a:bodyPr/>
            <a:lstStyle/>
            <a:p>
              <a:endParaRPr lang="it-IT" sz="2800"/>
            </a:p>
          </p:txBody>
        </p:sp>
        <p:sp>
          <p:nvSpPr>
            <p:cNvPr id="13" name="Line 25"/>
            <p:cNvSpPr>
              <a:spLocks noChangeShapeType="1"/>
            </p:cNvSpPr>
            <p:nvPr/>
          </p:nvSpPr>
          <p:spPr bwMode="auto">
            <a:xfrm flipV="1">
              <a:off x="3072" y="3194"/>
              <a:ext cx="835" cy="33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it-IT" sz="2800"/>
            </a:p>
          </p:txBody>
        </p:sp>
      </p:grp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The Basic Module Idea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Some Details on Preparation 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44059" r="11454" b="11882"/>
          <a:stretch/>
        </p:blipFill>
        <p:spPr>
          <a:xfrm>
            <a:off x="323528" y="1009646"/>
            <a:ext cx="4662617" cy="1915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25298" b="10743"/>
          <a:stretch/>
        </p:blipFill>
        <p:spPr>
          <a:xfrm>
            <a:off x="323528" y="3254055"/>
            <a:ext cx="4608512" cy="2263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64704"/>
            <a:ext cx="3550840" cy="2838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866" y="3914144"/>
            <a:ext cx="1575398" cy="2395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5" y="3926672"/>
            <a:ext cx="1609872" cy="2395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172400" y="6309900"/>
            <a:ext cx="8328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Arbitrary Unit</a:t>
            </a:r>
            <a:endParaRPr lang="en-US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279127" y="64031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Fibers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567564" y="557994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Scintillators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6876256" y="395372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Optical connector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79845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Inside The Basic Module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DSCN0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15452" y="916003"/>
            <a:ext cx="1782030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DSCN0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31676" y="897251"/>
            <a:ext cx="3023208" cy="17469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 descr="DSCN09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32989">
            <a:off x="4827821" y="2699529"/>
            <a:ext cx="4028885" cy="962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DSCN09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17132">
            <a:off x="2732862" y="2049597"/>
            <a:ext cx="3436773" cy="140016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050" name="Picture 2" descr="F:\MU-Ray\Media\Montaggio Prototipo\DSCN16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6" b="34200"/>
          <a:stretch/>
        </p:blipFill>
        <p:spPr bwMode="auto">
          <a:xfrm>
            <a:off x="335522" y="4293096"/>
            <a:ext cx="4551747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160549"/>
            <a:ext cx="3248386" cy="12970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0" b="41262"/>
          <a:stretch/>
        </p:blipFill>
        <p:spPr>
          <a:xfrm>
            <a:off x="5364088" y="5681604"/>
            <a:ext cx="3248386" cy="915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0485" y="681658"/>
            <a:ext cx="25913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/>
              <a:t>Triangular shape</a:t>
            </a:r>
            <a:r>
              <a:rPr lang="en-US" sz="1600" dirty="0" smtClean="0"/>
              <a:t> reduce death spaces, gives more strength to the module and allow for charge balance method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Best optical gluing solution were adopted to avoid light losses due to intra-scintillator scattering or wrong coupling with photon detectors</a:t>
            </a:r>
          </a:p>
        </p:txBody>
      </p:sp>
    </p:spTree>
    <p:extLst>
      <p:ext uri="{BB962C8B-B14F-4D97-AF65-F5344CB8AC3E}">
        <p14:creationId xmlns:p14="http://schemas.microsoft.com/office/powerpoint/2010/main" val="4493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The Basic Module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3" t="27992" r="1703" b="16008"/>
          <a:stretch/>
        </p:blipFill>
        <p:spPr>
          <a:xfrm>
            <a:off x="395536" y="764704"/>
            <a:ext cx="5475791" cy="2747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34855" y="3678123"/>
            <a:ext cx="77893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/>
              <a:t>The Basic Module</a:t>
            </a:r>
            <a:r>
              <a:rPr lang="en-US" sz="1600" dirty="0" smtClean="0"/>
              <a:t> is an ensemble of 32 plastic scintillators disposed side by side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Each scintillator has a WLS fiber glued inside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The 32 fibers are collected to the so called </a:t>
            </a:r>
            <a:r>
              <a:rPr lang="en-US" sz="1600" u="sng" dirty="0" smtClean="0"/>
              <a:t>optical connector</a:t>
            </a:r>
            <a:endParaRPr lang="en-US" sz="16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7" b="36540"/>
          <a:stretch/>
        </p:blipFill>
        <p:spPr>
          <a:xfrm>
            <a:off x="1591933" y="4749714"/>
            <a:ext cx="6868499" cy="1775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8403704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Fibers couplings 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5694"/>
            <a:ext cx="3528392" cy="26462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51"/>
          <a:stretch/>
        </p:blipFill>
        <p:spPr>
          <a:xfrm>
            <a:off x="467544" y="3887217"/>
            <a:ext cx="3518160" cy="2062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87"/>
          <a:stretch/>
        </p:blipFill>
        <p:spPr>
          <a:xfrm>
            <a:off x="4806360" y="1176864"/>
            <a:ext cx="3005999" cy="3980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16200000">
            <a:off x="-1382630" y="4213806"/>
            <a:ext cx="324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FIBERS TO SCINTILLATORS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620085" y="3027028"/>
            <a:ext cx="398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FIBERS TO OPTICAL CONNECTOR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06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Bare Telescope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851228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51228"/>
            <a:ext cx="374441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383088" y="3789040"/>
            <a:ext cx="7861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u="sng" dirty="0" smtClean="0"/>
              <a:t>The plane</a:t>
            </a:r>
            <a:r>
              <a:rPr lang="en-US" sz="1600" dirty="0" smtClean="0"/>
              <a:t> is assembled with 4 modules:  2 used for the X coordinate and 2 for the Y one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A telescope is constituted by 3 planes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With this system we are able to track the trajectory of real </a:t>
            </a:r>
            <a:r>
              <a:rPr lang="en-US" sz="1600" dirty="0" err="1" smtClean="0"/>
              <a:t>muons</a:t>
            </a:r>
            <a:r>
              <a:rPr lang="en-US" sz="1600" dirty="0" smtClean="0"/>
              <a:t> passing through the telescope and reject the events mimicking </a:t>
            </a:r>
            <a:r>
              <a:rPr lang="en-US" sz="1600" dirty="0" err="1" smtClean="0"/>
              <a:t>muons</a:t>
            </a:r>
            <a:r>
              <a:rPr lang="en-US" sz="16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772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9"/>
          <a:stretch/>
        </p:blipFill>
        <p:spPr>
          <a:xfrm>
            <a:off x="1907704" y="764704"/>
            <a:ext cx="5112568" cy="5731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8736" y="44624"/>
            <a:ext cx="7467600" cy="652934"/>
          </a:xfrm>
        </p:spPr>
        <p:txBody>
          <a:bodyPr>
            <a:normAutofit/>
          </a:bodyPr>
          <a:lstStyle/>
          <a:p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How does it look?</a:t>
            </a:r>
            <a:endParaRPr lang="en-US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1484784"/>
            <a:ext cx="1440160" cy="1080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68960"/>
            <a:ext cx="1492804" cy="11196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16417"/>
            <a:ext cx="1510484" cy="1132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790456"/>
            <a:ext cx="1579712" cy="11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068960"/>
            <a:ext cx="1579712" cy="11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380120"/>
            <a:ext cx="1579712" cy="1184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38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1566</TotalTime>
  <Words>1079</Words>
  <Application>Microsoft Office PowerPoint</Application>
  <PresentationFormat>On-screen Show (4:3)</PresentationFormat>
  <Paragraphs>178</Paragraphs>
  <Slides>24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Technic</vt:lpstr>
      <vt:lpstr>The Mu-ray Detector technology</vt:lpstr>
      <vt:lpstr>The “Shadow” of the Vesuvius</vt:lpstr>
      <vt:lpstr>The Basic Module Idea</vt:lpstr>
      <vt:lpstr>Some Details on Preparation </vt:lpstr>
      <vt:lpstr>Inside The Basic Module</vt:lpstr>
      <vt:lpstr>The Basic Module</vt:lpstr>
      <vt:lpstr>Fibers couplings </vt:lpstr>
      <vt:lpstr>Bare Telescope</vt:lpstr>
      <vt:lpstr>How does it look?</vt:lpstr>
      <vt:lpstr>Trace Muons Through Detection of Light </vt:lpstr>
      <vt:lpstr>Silicon Photomultiplier and SPIROC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Slave board’s Features</vt:lpstr>
      <vt:lpstr>Temperature control system</vt:lpstr>
      <vt:lpstr>Data Acquisition…</vt:lpstr>
      <vt:lpstr>RPi Micro System</vt:lpstr>
      <vt:lpstr>Full Automation</vt:lpstr>
      <vt:lpstr>Remarks</vt:lpstr>
      <vt:lpstr>The Puy de Dome’s “Shadow”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 Cimmino</dc:creator>
  <cp:lastModifiedBy>Lou Cimmino</cp:lastModifiedBy>
  <cp:revision>93</cp:revision>
  <dcterms:created xsi:type="dcterms:W3CDTF">2013-05-12T19:22:32Z</dcterms:created>
  <dcterms:modified xsi:type="dcterms:W3CDTF">2013-07-25T14:40:45Z</dcterms:modified>
</cp:coreProperties>
</file>