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59" r:id="rId6"/>
    <p:sldId id="270" r:id="rId7"/>
    <p:sldId id="260" r:id="rId8"/>
    <p:sldId id="275" r:id="rId9"/>
    <p:sldId id="287" r:id="rId10"/>
    <p:sldId id="261" r:id="rId11"/>
    <p:sldId id="264" r:id="rId12"/>
    <p:sldId id="280" r:id="rId13"/>
    <p:sldId id="286" r:id="rId14"/>
    <p:sldId id="266" r:id="rId15"/>
    <p:sldId id="297" r:id="rId16"/>
    <p:sldId id="288" r:id="rId17"/>
    <p:sldId id="292" r:id="rId18"/>
    <p:sldId id="293" r:id="rId19"/>
    <p:sldId id="289" r:id="rId20"/>
    <p:sldId id="296" r:id="rId21"/>
    <p:sldId id="290" r:id="rId22"/>
    <p:sldId id="291" r:id="rId23"/>
    <p:sldId id="294" r:id="rId24"/>
    <p:sldId id="295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8126-B3F8-4FBE-B851-E8363BF06C3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A9C2-CC1E-458A-A74A-502206944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4B33-064A-4F9A-A412-13C9478DCF4D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ADC6-7B60-4211-9C58-D517156E9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964859" y="1704871"/>
            <a:ext cx="6966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Nuclear emulsions techniques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muography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1763688" y="3717032"/>
            <a:ext cx="5616624" cy="936104"/>
          </a:xfrm>
        </p:spPr>
        <p:txBody>
          <a:bodyPr>
            <a:normAutofit lnSpcReduction="10000"/>
          </a:bodyPr>
          <a:lstStyle/>
          <a:p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Cristiano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Bozza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Lucia Consiglio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Nicola D'Ambrosio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Giovanni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De Lellis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Chiara De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Sio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  <a:latin typeface="Century Gothic" pitchFamily="34" charset="0"/>
              </a:rPr>
              <a:t>Seigo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 Miyamoto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chemeClr val="tx1"/>
                </a:solidFill>
                <a:latin typeface="Century Gothic" pitchFamily="34" charset="0"/>
              </a:rPr>
              <a:t>Ryuichi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 Nishiyama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Chiara Sirignano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5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Simona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Maria Stellacci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Paolo Strolin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Century Gothic" pitchFamily="34" charset="0"/>
              </a:rPr>
              <a:t>Hiroyuki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Tanaka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Valeri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Tioukov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it-IT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1520" y="537321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R="690"/>
            <a:r>
              <a:rPr lang="en-US" altLang="ja-JP" sz="900" i="1" kern="100" baseline="0" dirty="0" smtClean="0">
                <a:latin typeface="Century Gothic" pitchFamily="34" charset="0"/>
              </a:rPr>
              <a:t>University of Salerno and 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1</a:t>
            </a:r>
            <a:r>
              <a:rPr lang="it-IT" altLang="ja-JP" sz="900" i="1" kern="100" dirty="0" smtClean="0">
                <a:latin typeface="Century Gothic" pitchFamily="34" charset="0"/>
              </a:rPr>
              <a:t/>
            </a:r>
            <a:br>
              <a:rPr lang="it-IT" altLang="ja-JP" sz="900" i="1" kern="100" dirty="0" smtClean="0">
                <a:latin typeface="Century Gothic" pitchFamily="34" charset="0"/>
              </a:rPr>
            </a:br>
            <a:r>
              <a:rPr lang="it-IT" altLang="ja-JP" sz="900" i="1" kern="100" baseline="0" dirty="0" err="1" smtClean="0">
                <a:latin typeface="Century Gothic" pitchFamily="34" charset="0"/>
              </a:rPr>
              <a:t>University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of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Napoli and 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2</a:t>
            </a:r>
            <a:r>
              <a:rPr lang="it-IT" altLang="ja-JP" sz="900" i="1" kern="100" dirty="0" smtClean="0">
                <a:latin typeface="Century Gothic" pitchFamily="34" charset="0"/>
              </a:rPr>
              <a:t/>
            </a:r>
            <a:br>
              <a:rPr lang="it-IT" altLang="ja-JP" sz="900" i="1" kern="100" dirty="0" smtClean="0">
                <a:latin typeface="Century Gothic" pitchFamily="34" charset="0"/>
              </a:rPr>
            </a:br>
            <a:r>
              <a:rPr lang="it-IT" altLang="ja-JP" sz="900" i="1" kern="100" baseline="0" dirty="0" smtClean="0">
                <a:latin typeface="Century Gothic" pitchFamily="34" charset="0"/>
              </a:rPr>
              <a:t>INFN / LNGS</a:t>
            </a:r>
            <a:r>
              <a:rPr lang="en-US" altLang="ja-JP" sz="900" i="1" kern="100" baseline="30000" dirty="0" smtClean="0">
                <a:latin typeface="Century Gothic" pitchFamily="34" charset="0"/>
              </a:rPr>
              <a:t>3</a:t>
            </a:r>
            <a:r>
              <a:rPr lang="en-US" altLang="ja-JP" sz="900" i="1" kern="100" baseline="0" dirty="0" smtClean="0">
                <a:latin typeface="Century Gothic" pitchFamily="34" charset="0"/>
              </a:rPr>
              <a:t>, </a:t>
            </a:r>
            <a:br>
              <a:rPr lang="en-US" altLang="ja-JP" sz="900" i="1" kern="100" baseline="0" dirty="0" smtClean="0">
                <a:latin typeface="Century Gothic" pitchFamily="34" charset="0"/>
              </a:rPr>
            </a:br>
            <a:r>
              <a:rPr lang="en-US" altLang="ja-JP" sz="900" i="1" kern="100" baseline="0" dirty="0" smtClean="0">
                <a:latin typeface="Century Gothic" pitchFamily="34" charset="0"/>
              </a:rPr>
              <a:t>Earthquake Research</a:t>
            </a:r>
            <a:r>
              <a:rPr lang="en-US" altLang="ja-JP" sz="900" i="1" kern="100" dirty="0" smtClean="0">
                <a:latin typeface="Century Gothic" pitchFamily="34" charset="0"/>
              </a:rPr>
              <a:t> Institute of the University of Tokyo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4</a:t>
            </a:r>
            <a:r>
              <a:rPr lang="it-IT" altLang="ja-JP" sz="900" i="1" kern="100" dirty="0" smtClean="0">
                <a:latin typeface="Century Gothic" pitchFamily="34" charset="0"/>
              </a:rPr>
              <a:t/>
            </a:r>
            <a:br>
              <a:rPr lang="it-IT" altLang="ja-JP" sz="900" i="1" kern="100" dirty="0" smtClean="0">
                <a:latin typeface="Century Gothic" pitchFamily="34" charset="0"/>
              </a:rPr>
            </a:br>
            <a:r>
              <a:rPr lang="it-IT" altLang="ja-JP" sz="900" i="1" kern="100" baseline="0" dirty="0" err="1" smtClean="0">
                <a:latin typeface="Century Gothic" pitchFamily="34" charset="0"/>
              </a:rPr>
              <a:t>University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of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Padova</a:t>
            </a:r>
            <a:r>
              <a:rPr lang="it-IT" altLang="ja-JP" sz="900" i="1" kern="100" dirty="0" smtClean="0">
                <a:latin typeface="Century Gothic" pitchFamily="34" charset="0"/>
              </a:rPr>
              <a:t> and 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5</a:t>
            </a:r>
            <a:r>
              <a:rPr lang="ja-JP" altLang="it-IT" sz="900" i="1" kern="100" baseline="0" dirty="0" smtClean="0">
                <a:latin typeface="Century Gothic" pitchFamily="34" charset="0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10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2" name="Connettore 1 61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magin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64" name="Rettangolo 63"/>
          <p:cNvSpPr/>
          <p:nvPr/>
        </p:nvSpPr>
        <p:spPr>
          <a:xfrm>
            <a:off x="251520" y="836712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Scanning microscope at work (QSS)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51520" y="1268760"/>
            <a:ext cx="6950942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Same mechanics, new hardware,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</a:rPr>
              <a:t>continuous motion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Scanning speed: 40~90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/h/side,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aiming at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180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with new stage drive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endParaRPr lang="en-US" sz="1400" baseline="30000" dirty="0">
              <a:solidFill>
                <a:schemeClr val="tx2"/>
              </a:solidFill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1619672" y="2348880"/>
            <a:ext cx="3888432" cy="504056"/>
            <a:chOff x="1403648" y="4869160"/>
            <a:chExt cx="3888432" cy="504056"/>
          </a:xfrm>
        </p:grpSpPr>
        <p:sp>
          <p:nvSpPr>
            <p:cNvPr id="67" name="Parallelogramma 66"/>
            <p:cNvSpPr/>
            <p:nvPr/>
          </p:nvSpPr>
          <p:spPr>
            <a:xfrm>
              <a:off x="1403648" y="4869160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Ovale 67"/>
            <p:cNvSpPr/>
            <p:nvPr/>
          </p:nvSpPr>
          <p:spPr>
            <a:xfrm>
              <a:off x="2411760" y="5237584"/>
              <a:ext cx="216024" cy="7200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Ovale 68"/>
            <p:cNvSpPr/>
            <p:nvPr/>
          </p:nvSpPr>
          <p:spPr>
            <a:xfrm>
              <a:off x="2987824" y="4941168"/>
              <a:ext cx="216024" cy="7200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Ovale 69"/>
            <p:cNvSpPr/>
            <p:nvPr/>
          </p:nvSpPr>
          <p:spPr>
            <a:xfrm>
              <a:off x="4067944" y="5157192"/>
              <a:ext cx="216024" cy="7200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Ovale 70"/>
            <p:cNvSpPr/>
            <p:nvPr/>
          </p:nvSpPr>
          <p:spPr>
            <a:xfrm>
              <a:off x="3491880" y="5157192"/>
              <a:ext cx="216024" cy="7200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1619672" y="2348880"/>
            <a:ext cx="3888432" cy="504056"/>
            <a:chOff x="971600" y="3933056"/>
            <a:chExt cx="3888432" cy="504056"/>
          </a:xfrm>
        </p:grpSpPr>
        <p:sp>
          <p:nvSpPr>
            <p:cNvPr id="73" name="Parallelogramma 72"/>
            <p:cNvSpPr/>
            <p:nvPr/>
          </p:nvSpPr>
          <p:spPr>
            <a:xfrm>
              <a:off x="971600" y="3933056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Ovale 73"/>
            <p:cNvSpPr/>
            <p:nvPr/>
          </p:nvSpPr>
          <p:spPr>
            <a:xfrm>
              <a:off x="1547664" y="4077072"/>
              <a:ext cx="216024" cy="72008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Ovale 74"/>
            <p:cNvSpPr/>
            <p:nvPr/>
          </p:nvSpPr>
          <p:spPr>
            <a:xfrm>
              <a:off x="3203848" y="4005064"/>
              <a:ext cx="216024" cy="72008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6" name="Gruppo 75"/>
          <p:cNvGrpSpPr/>
          <p:nvPr/>
        </p:nvGrpSpPr>
        <p:grpSpPr>
          <a:xfrm>
            <a:off x="1619672" y="2348880"/>
            <a:ext cx="3888432" cy="504056"/>
            <a:chOff x="1403648" y="4581128"/>
            <a:chExt cx="3888432" cy="504056"/>
          </a:xfrm>
        </p:grpSpPr>
        <p:sp>
          <p:nvSpPr>
            <p:cNvPr id="77" name="Parallelogramma 76"/>
            <p:cNvSpPr/>
            <p:nvPr/>
          </p:nvSpPr>
          <p:spPr>
            <a:xfrm>
              <a:off x="1403648" y="4581128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Ovale 77"/>
            <p:cNvSpPr/>
            <p:nvPr/>
          </p:nvSpPr>
          <p:spPr>
            <a:xfrm>
              <a:off x="2339752" y="4869160"/>
              <a:ext cx="216024" cy="7200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Ovale 78"/>
            <p:cNvSpPr/>
            <p:nvPr/>
          </p:nvSpPr>
          <p:spPr>
            <a:xfrm>
              <a:off x="3779912" y="4869160"/>
              <a:ext cx="216024" cy="7200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Ovale 79"/>
            <p:cNvSpPr/>
            <p:nvPr/>
          </p:nvSpPr>
          <p:spPr>
            <a:xfrm>
              <a:off x="4499992" y="4941168"/>
              <a:ext cx="216024" cy="7200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1619672" y="2348880"/>
            <a:ext cx="3888432" cy="504056"/>
            <a:chOff x="1403648" y="4437112"/>
            <a:chExt cx="3888432" cy="504056"/>
          </a:xfrm>
        </p:grpSpPr>
        <p:sp>
          <p:nvSpPr>
            <p:cNvPr id="82" name="Parallelogramma 81"/>
            <p:cNvSpPr/>
            <p:nvPr/>
          </p:nvSpPr>
          <p:spPr>
            <a:xfrm>
              <a:off x="1403648" y="4437112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Ovale 82"/>
            <p:cNvSpPr/>
            <p:nvPr/>
          </p:nvSpPr>
          <p:spPr>
            <a:xfrm>
              <a:off x="3707904" y="4509120"/>
              <a:ext cx="216024" cy="720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Ovale 83"/>
            <p:cNvSpPr/>
            <p:nvPr/>
          </p:nvSpPr>
          <p:spPr>
            <a:xfrm>
              <a:off x="3923928" y="4725144"/>
              <a:ext cx="216024" cy="720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Ovale 84"/>
            <p:cNvSpPr/>
            <p:nvPr/>
          </p:nvSpPr>
          <p:spPr>
            <a:xfrm>
              <a:off x="1979712" y="4661520"/>
              <a:ext cx="216024" cy="720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Ovale 85"/>
            <p:cNvSpPr/>
            <p:nvPr/>
          </p:nvSpPr>
          <p:spPr>
            <a:xfrm>
              <a:off x="4572000" y="4661520"/>
              <a:ext cx="216024" cy="720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1619672" y="2348880"/>
            <a:ext cx="3888432" cy="504056"/>
            <a:chOff x="1403648" y="4293096"/>
            <a:chExt cx="3888432" cy="504056"/>
          </a:xfrm>
        </p:grpSpPr>
        <p:sp>
          <p:nvSpPr>
            <p:cNvPr id="88" name="Parallelogramma 87"/>
            <p:cNvSpPr/>
            <p:nvPr/>
          </p:nvSpPr>
          <p:spPr>
            <a:xfrm>
              <a:off x="1403648" y="4293096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2483768" y="4437112"/>
              <a:ext cx="216024" cy="72008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3419872" y="4293096"/>
              <a:ext cx="216024" cy="72008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4067944" y="4589512"/>
              <a:ext cx="216024" cy="72008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2987824" y="4653136"/>
              <a:ext cx="216024" cy="72008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93" name="Gruppo 92"/>
          <p:cNvGrpSpPr/>
          <p:nvPr/>
        </p:nvGrpSpPr>
        <p:grpSpPr>
          <a:xfrm>
            <a:off x="1619672" y="2348880"/>
            <a:ext cx="3888432" cy="504056"/>
            <a:chOff x="1403648" y="4149080"/>
            <a:chExt cx="3888432" cy="504056"/>
          </a:xfrm>
        </p:grpSpPr>
        <p:sp>
          <p:nvSpPr>
            <p:cNvPr id="94" name="Parallelogramma 93"/>
            <p:cNvSpPr/>
            <p:nvPr/>
          </p:nvSpPr>
          <p:spPr>
            <a:xfrm>
              <a:off x="1403648" y="4149080"/>
              <a:ext cx="3888432" cy="504056"/>
            </a:xfrm>
            <a:prstGeom prst="parallelogram">
              <a:avLst>
                <a:gd name="adj" fmla="val 110570"/>
              </a:avLst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Ovale 94"/>
            <p:cNvSpPr/>
            <p:nvPr/>
          </p:nvSpPr>
          <p:spPr>
            <a:xfrm>
              <a:off x="2411760" y="4221088"/>
              <a:ext cx="216024" cy="7200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Ovale 95"/>
            <p:cNvSpPr/>
            <p:nvPr/>
          </p:nvSpPr>
          <p:spPr>
            <a:xfrm>
              <a:off x="4211960" y="4437112"/>
              <a:ext cx="216024" cy="7200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Ovale 96"/>
            <p:cNvSpPr/>
            <p:nvPr/>
          </p:nvSpPr>
          <p:spPr>
            <a:xfrm>
              <a:off x="4716016" y="4221088"/>
              <a:ext cx="216024" cy="7200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98" name="Ovale 97"/>
          <p:cNvSpPr/>
          <p:nvPr/>
        </p:nvSpPr>
        <p:spPr>
          <a:xfrm rot="20916469">
            <a:off x="6826831" y="2373188"/>
            <a:ext cx="504056" cy="2008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99" name="Connettore 2 98"/>
          <p:cNvCxnSpPr/>
          <p:nvPr/>
        </p:nvCxnSpPr>
        <p:spPr>
          <a:xfrm flipV="1">
            <a:off x="539552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 flipV="1">
            <a:off x="539552" y="227687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539552" y="2780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tangolo 101"/>
          <p:cNvSpPr/>
          <p:nvPr/>
        </p:nvSpPr>
        <p:spPr>
          <a:xfrm>
            <a:off x="611560" y="270892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Rettangolo 102"/>
          <p:cNvSpPr/>
          <p:nvPr/>
        </p:nvSpPr>
        <p:spPr>
          <a:xfrm>
            <a:off x="683568" y="213285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Rettangolo 103"/>
          <p:cNvSpPr/>
          <p:nvPr/>
        </p:nvSpPr>
        <p:spPr>
          <a:xfrm>
            <a:off x="323528" y="227687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2" name="Connettore 1 111"/>
          <p:cNvCxnSpPr/>
          <p:nvPr/>
        </p:nvCxnSpPr>
        <p:spPr>
          <a:xfrm flipV="1">
            <a:off x="683568" y="4412109"/>
            <a:ext cx="144016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 flipV="1">
            <a:off x="1115616" y="4412109"/>
            <a:ext cx="504056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 flipH="1" flipV="1">
            <a:off x="1835696" y="4412109"/>
            <a:ext cx="216024" cy="2880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 flipH="1" flipV="1">
            <a:off x="2843808" y="4412109"/>
            <a:ext cx="72008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3275856" y="4412109"/>
            <a:ext cx="144016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/>
          <p:cNvCxnSpPr/>
          <p:nvPr/>
        </p:nvCxnSpPr>
        <p:spPr>
          <a:xfrm flipH="1" flipV="1">
            <a:off x="3635896" y="4340101"/>
            <a:ext cx="360040" cy="4320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 flipV="1">
            <a:off x="3851920" y="4412109"/>
            <a:ext cx="144016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 flipH="1" flipV="1">
            <a:off x="4644008" y="4412109"/>
            <a:ext cx="288032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 flipV="1">
            <a:off x="5076056" y="4340101"/>
            <a:ext cx="144016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o 61"/>
          <p:cNvGrpSpPr/>
          <p:nvPr/>
        </p:nvGrpSpPr>
        <p:grpSpPr>
          <a:xfrm>
            <a:off x="179512" y="4268093"/>
            <a:ext cx="1368152" cy="576064"/>
            <a:chOff x="467544" y="5445224"/>
            <a:chExt cx="1368152" cy="576064"/>
          </a:xfrm>
        </p:grpSpPr>
        <p:sp>
          <p:nvSpPr>
            <p:cNvPr id="150" name="Parallelogramma 149"/>
            <p:cNvSpPr/>
            <p:nvPr/>
          </p:nvSpPr>
          <p:spPr>
            <a:xfrm>
              <a:off x="467544" y="5445224"/>
              <a:ext cx="1224136" cy="216024"/>
            </a:xfrm>
            <a:prstGeom prst="parallelogram">
              <a:avLst>
                <a:gd name="adj" fmla="val 110570"/>
              </a:avLst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51" name="Connettore 1 150"/>
            <p:cNvCxnSpPr/>
            <p:nvPr/>
          </p:nvCxnSpPr>
          <p:spPr>
            <a:xfrm>
              <a:off x="1475656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>
              <a:off x="1691680" y="5445224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467544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 flipH="1">
              <a:off x="1619672" y="5805264"/>
              <a:ext cx="216024" cy="21602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57"/>
            <p:cNvCxnSpPr/>
            <p:nvPr/>
          </p:nvCxnSpPr>
          <p:spPr>
            <a:xfrm>
              <a:off x="611560" y="6021288"/>
              <a:ext cx="1008112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o 62"/>
          <p:cNvGrpSpPr/>
          <p:nvPr/>
        </p:nvGrpSpPr>
        <p:grpSpPr>
          <a:xfrm>
            <a:off x="1187624" y="4268093"/>
            <a:ext cx="1368152" cy="576064"/>
            <a:chOff x="467544" y="5445224"/>
            <a:chExt cx="1368152" cy="576064"/>
          </a:xfrm>
        </p:grpSpPr>
        <p:sp>
          <p:nvSpPr>
            <p:cNvPr id="144" name="Parallelogramma 143"/>
            <p:cNvSpPr/>
            <p:nvPr/>
          </p:nvSpPr>
          <p:spPr>
            <a:xfrm>
              <a:off x="467544" y="5445224"/>
              <a:ext cx="1224136" cy="216024"/>
            </a:xfrm>
            <a:prstGeom prst="parallelogram">
              <a:avLst>
                <a:gd name="adj" fmla="val 110570"/>
              </a:avLst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45" name="Connettore 1 144"/>
            <p:cNvCxnSpPr/>
            <p:nvPr/>
          </p:nvCxnSpPr>
          <p:spPr>
            <a:xfrm>
              <a:off x="1475656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/>
          </p:nvCxnSpPr>
          <p:spPr>
            <a:xfrm>
              <a:off x="1691680" y="5445224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>
              <a:off x="467544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 flipH="1">
              <a:off x="1619672" y="5805264"/>
              <a:ext cx="216024" cy="21602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/>
          </p:nvCxnSpPr>
          <p:spPr>
            <a:xfrm>
              <a:off x="611560" y="6021288"/>
              <a:ext cx="1008112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uppo 83"/>
          <p:cNvGrpSpPr/>
          <p:nvPr/>
        </p:nvGrpSpPr>
        <p:grpSpPr>
          <a:xfrm>
            <a:off x="4211960" y="4268093"/>
            <a:ext cx="1368152" cy="576064"/>
            <a:chOff x="467544" y="5445224"/>
            <a:chExt cx="1368152" cy="576064"/>
          </a:xfrm>
        </p:grpSpPr>
        <p:sp>
          <p:nvSpPr>
            <p:cNvPr id="138" name="Parallelogramma 137"/>
            <p:cNvSpPr/>
            <p:nvPr/>
          </p:nvSpPr>
          <p:spPr>
            <a:xfrm>
              <a:off x="467544" y="5445224"/>
              <a:ext cx="1224136" cy="216024"/>
            </a:xfrm>
            <a:prstGeom prst="parallelogram">
              <a:avLst>
                <a:gd name="adj" fmla="val 110570"/>
              </a:avLst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39" name="Connettore 1 138"/>
            <p:cNvCxnSpPr/>
            <p:nvPr/>
          </p:nvCxnSpPr>
          <p:spPr>
            <a:xfrm>
              <a:off x="1475656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>
              <a:off x="1691680" y="5445224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>
              <a:off x="467544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flipH="1">
              <a:off x="1619672" y="5805264"/>
              <a:ext cx="216024" cy="21602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>
              <a:off x="611560" y="6021288"/>
              <a:ext cx="1008112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o 76"/>
          <p:cNvGrpSpPr/>
          <p:nvPr/>
        </p:nvGrpSpPr>
        <p:grpSpPr>
          <a:xfrm>
            <a:off x="3203848" y="4268093"/>
            <a:ext cx="1368152" cy="576064"/>
            <a:chOff x="467544" y="5445224"/>
            <a:chExt cx="1368152" cy="576064"/>
          </a:xfrm>
        </p:grpSpPr>
        <p:sp>
          <p:nvSpPr>
            <p:cNvPr id="132" name="Parallelogramma 131"/>
            <p:cNvSpPr/>
            <p:nvPr/>
          </p:nvSpPr>
          <p:spPr>
            <a:xfrm>
              <a:off x="467544" y="5445224"/>
              <a:ext cx="1224136" cy="216024"/>
            </a:xfrm>
            <a:prstGeom prst="parallelogram">
              <a:avLst>
                <a:gd name="adj" fmla="val 110570"/>
              </a:avLst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33" name="Connettore 1 132"/>
            <p:cNvCxnSpPr/>
            <p:nvPr/>
          </p:nvCxnSpPr>
          <p:spPr>
            <a:xfrm>
              <a:off x="1475656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>
              <a:off x="1691680" y="5445224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467544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 flipH="1">
              <a:off x="1619672" y="5805264"/>
              <a:ext cx="216024" cy="21602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611560" y="6021288"/>
              <a:ext cx="1008112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o 69"/>
          <p:cNvGrpSpPr/>
          <p:nvPr/>
        </p:nvGrpSpPr>
        <p:grpSpPr>
          <a:xfrm>
            <a:off x="2195736" y="4268093"/>
            <a:ext cx="1368152" cy="576064"/>
            <a:chOff x="467544" y="5445224"/>
            <a:chExt cx="1368152" cy="576064"/>
          </a:xfrm>
        </p:grpSpPr>
        <p:sp>
          <p:nvSpPr>
            <p:cNvPr id="126" name="Parallelogramma 125"/>
            <p:cNvSpPr/>
            <p:nvPr/>
          </p:nvSpPr>
          <p:spPr>
            <a:xfrm>
              <a:off x="467544" y="5445224"/>
              <a:ext cx="1224136" cy="216024"/>
            </a:xfrm>
            <a:prstGeom prst="parallelogram">
              <a:avLst>
                <a:gd name="adj" fmla="val 110570"/>
              </a:avLst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27" name="Connettore 1 126"/>
            <p:cNvCxnSpPr/>
            <p:nvPr/>
          </p:nvCxnSpPr>
          <p:spPr>
            <a:xfrm>
              <a:off x="1475656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1691680" y="5445224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/>
          </p:nvCxnSpPr>
          <p:spPr>
            <a:xfrm>
              <a:off x="467544" y="5661248"/>
              <a:ext cx="144016" cy="36004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/>
          </p:nvCxnSpPr>
          <p:spPr>
            <a:xfrm flipH="1">
              <a:off x="1619672" y="5805264"/>
              <a:ext cx="216024" cy="21602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>
              <a:off x="611560" y="6021288"/>
              <a:ext cx="1008112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ttangolo 106"/>
          <p:cNvSpPr/>
          <p:nvPr/>
        </p:nvSpPr>
        <p:spPr>
          <a:xfrm>
            <a:off x="467544" y="3908053"/>
            <a:ext cx="9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#1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Rettangolo 107"/>
          <p:cNvSpPr/>
          <p:nvPr/>
        </p:nvSpPr>
        <p:spPr>
          <a:xfrm>
            <a:off x="1406035" y="3908053"/>
            <a:ext cx="9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#2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Rettangolo 108"/>
          <p:cNvSpPr/>
          <p:nvPr/>
        </p:nvSpPr>
        <p:spPr>
          <a:xfrm>
            <a:off x="2411760" y="3908053"/>
            <a:ext cx="9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#3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Rettangolo 109"/>
          <p:cNvSpPr/>
          <p:nvPr/>
        </p:nvSpPr>
        <p:spPr>
          <a:xfrm>
            <a:off x="3491880" y="3908053"/>
            <a:ext cx="9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#4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Rettangolo 110"/>
          <p:cNvSpPr/>
          <p:nvPr/>
        </p:nvSpPr>
        <p:spPr>
          <a:xfrm>
            <a:off x="4499992" y="3908053"/>
            <a:ext cx="9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#5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7" name="Gruppo 151"/>
          <p:cNvGrpSpPr/>
          <p:nvPr/>
        </p:nvGrpSpPr>
        <p:grpSpPr>
          <a:xfrm>
            <a:off x="2051720" y="5661248"/>
            <a:ext cx="864096" cy="720080"/>
            <a:chOff x="5724128" y="836712"/>
            <a:chExt cx="1368152" cy="1080121"/>
          </a:xfrm>
        </p:grpSpPr>
        <p:sp>
          <p:nvSpPr>
            <p:cNvPr id="184" name="Rettangolo 183"/>
            <p:cNvSpPr/>
            <p:nvPr/>
          </p:nvSpPr>
          <p:spPr>
            <a:xfrm>
              <a:off x="5724128" y="836712"/>
              <a:ext cx="1368152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5" name="Gruppo 111"/>
            <p:cNvGrpSpPr/>
            <p:nvPr/>
          </p:nvGrpSpPr>
          <p:grpSpPr>
            <a:xfrm>
              <a:off x="5724128" y="836713"/>
              <a:ext cx="1368152" cy="1080120"/>
              <a:chOff x="3635896" y="2636912"/>
              <a:chExt cx="1368152" cy="1368153"/>
            </a:xfrm>
          </p:grpSpPr>
          <p:grpSp>
            <p:nvGrpSpPr>
              <p:cNvPr id="186" name="Gruppo 23"/>
              <p:cNvGrpSpPr/>
              <p:nvPr/>
            </p:nvGrpSpPr>
            <p:grpSpPr>
              <a:xfrm>
                <a:off x="3635896" y="2636912"/>
                <a:ext cx="1368152" cy="648072"/>
                <a:chOff x="3635896" y="2636912"/>
                <a:chExt cx="1368152" cy="648072"/>
              </a:xfrm>
            </p:grpSpPr>
            <p:sp>
              <p:nvSpPr>
                <p:cNvPr id="196" name="Arco 195"/>
                <p:cNvSpPr/>
                <p:nvPr/>
              </p:nvSpPr>
              <p:spPr>
                <a:xfrm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" name="Arco 196"/>
                <p:cNvSpPr/>
                <p:nvPr/>
              </p:nvSpPr>
              <p:spPr>
                <a:xfrm flipH="1"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7" name="Gruppo 24"/>
              <p:cNvGrpSpPr/>
              <p:nvPr/>
            </p:nvGrpSpPr>
            <p:grpSpPr>
              <a:xfrm flipV="1">
                <a:off x="3635896" y="3356992"/>
                <a:ext cx="1368152" cy="648072"/>
                <a:chOff x="3635896" y="2636912"/>
                <a:chExt cx="1368152" cy="648072"/>
              </a:xfrm>
            </p:grpSpPr>
            <p:sp>
              <p:nvSpPr>
                <p:cNvPr id="194" name="Arco 193"/>
                <p:cNvSpPr/>
                <p:nvPr/>
              </p:nvSpPr>
              <p:spPr>
                <a:xfrm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" name="Arco 194"/>
                <p:cNvSpPr/>
                <p:nvPr/>
              </p:nvSpPr>
              <p:spPr>
                <a:xfrm flipH="1"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8" name="Gruppo 27"/>
              <p:cNvGrpSpPr/>
              <p:nvPr/>
            </p:nvGrpSpPr>
            <p:grpSpPr>
              <a:xfrm rot="5400000">
                <a:off x="3995936" y="2996952"/>
                <a:ext cx="1368152" cy="648072"/>
                <a:chOff x="3635896" y="2636912"/>
                <a:chExt cx="1368152" cy="648072"/>
              </a:xfrm>
            </p:grpSpPr>
            <p:sp>
              <p:nvSpPr>
                <p:cNvPr id="192" name="Arco 191"/>
                <p:cNvSpPr/>
                <p:nvPr/>
              </p:nvSpPr>
              <p:spPr>
                <a:xfrm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3" name="Arco 192"/>
                <p:cNvSpPr/>
                <p:nvPr/>
              </p:nvSpPr>
              <p:spPr>
                <a:xfrm flipH="1"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9" name="Gruppo 30"/>
              <p:cNvGrpSpPr/>
              <p:nvPr/>
            </p:nvGrpSpPr>
            <p:grpSpPr>
              <a:xfrm rot="16200000" flipH="1">
                <a:off x="3275856" y="2996953"/>
                <a:ext cx="1368152" cy="648072"/>
                <a:chOff x="3635896" y="2636912"/>
                <a:chExt cx="1368152" cy="648072"/>
              </a:xfrm>
            </p:grpSpPr>
            <p:sp>
              <p:nvSpPr>
                <p:cNvPr id="190" name="Arco 189"/>
                <p:cNvSpPr/>
                <p:nvPr/>
              </p:nvSpPr>
              <p:spPr>
                <a:xfrm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1" name="Arco 190"/>
                <p:cNvSpPr/>
                <p:nvPr/>
              </p:nvSpPr>
              <p:spPr>
                <a:xfrm flipH="1">
                  <a:off x="3635896" y="2636912"/>
                  <a:ext cx="1368152" cy="648072"/>
                </a:xfrm>
                <a:prstGeom prst="arc">
                  <a:avLst>
                    <a:gd name="adj1" fmla="val 16200000"/>
                    <a:gd name="adj2" fmla="val 2042753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158" name="Rettangolo 157"/>
          <p:cNvSpPr/>
          <p:nvPr/>
        </p:nvSpPr>
        <p:spPr>
          <a:xfrm>
            <a:off x="1835696" y="5157192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curvature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159" name="Rettangolo 158"/>
          <p:cNvSpPr/>
          <p:nvPr/>
        </p:nvSpPr>
        <p:spPr>
          <a:xfrm>
            <a:off x="2987824" y="6433591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Z curvature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160" name="Gruppo 152"/>
          <p:cNvGrpSpPr/>
          <p:nvPr/>
        </p:nvGrpSpPr>
        <p:grpSpPr>
          <a:xfrm>
            <a:off x="2771800" y="5661248"/>
            <a:ext cx="1656184" cy="1008111"/>
            <a:chOff x="5076056" y="2140435"/>
            <a:chExt cx="2592288" cy="1519747"/>
          </a:xfrm>
        </p:grpSpPr>
        <p:sp>
          <p:nvSpPr>
            <p:cNvPr id="177" name="Rettangolo 176"/>
            <p:cNvSpPr/>
            <p:nvPr/>
          </p:nvSpPr>
          <p:spPr>
            <a:xfrm>
              <a:off x="5724128" y="2140435"/>
              <a:ext cx="1368152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8" name="Gruppo 177"/>
            <p:cNvGrpSpPr/>
            <p:nvPr/>
          </p:nvGrpSpPr>
          <p:grpSpPr>
            <a:xfrm>
              <a:off x="5076056" y="2204864"/>
              <a:ext cx="2592288" cy="511635"/>
              <a:chOff x="3635896" y="2636912"/>
              <a:chExt cx="1368152" cy="648072"/>
            </a:xfrm>
          </p:grpSpPr>
          <p:sp>
            <p:nvSpPr>
              <p:cNvPr id="182" name="Arco 181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3" name="Arco 182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9" name="Gruppo 23"/>
            <p:cNvGrpSpPr/>
            <p:nvPr/>
          </p:nvGrpSpPr>
          <p:grpSpPr>
            <a:xfrm>
              <a:off x="5076056" y="3148547"/>
              <a:ext cx="2592288" cy="511635"/>
              <a:chOff x="3635896" y="2636912"/>
              <a:chExt cx="1368152" cy="648072"/>
            </a:xfrm>
          </p:grpSpPr>
          <p:sp>
            <p:nvSpPr>
              <p:cNvPr id="180" name="Arco 179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1" name="Arco 180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61" name="Gruppo 153"/>
          <p:cNvGrpSpPr/>
          <p:nvPr/>
        </p:nvGrpSpPr>
        <p:grpSpPr>
          <a:xfrm>
            <a:off x="4283968" y="5517232"/>
            <a:ext cx="864096" cy="1080120"/>
            <a:chOff x="5724128" y="2492896"/>
            <a:chExt cx="1368155" cy="1656184"/>
          </a:xfrm>
        </p:grpSpPr>
        <p:sp>
          <p:nvSpPr>
            <p:cNvPr id="175" name="Rettangolo 174"/>
            <p:cNvSpPr/>
            <p:nvPr/>
          </p:nvSpPr>
          <p:spPr>
            <a:xfrm>
              <a:off x="5724128" y="2708920"/>
              <a:ext cx="1368152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Parallelogramma 175"/>
            <p:cNvSpPr/>
            <p:nvPr/>
          </p:nvSpPr>
          <p:spPr>
            <a:xfrm rot="16200000">
              <a:off x="5580115" y="2636911"/>
              <a:ext cx="1656184" cy="1368153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2" name="Rettangolo 161"/>
          <p:cNvSpPr/>
          <p:nvPr/>
        </p:nvSpPr>
        <p:spPr>
          <a:xfrm>
            <a:off x="4139952" y="5013176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Z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axis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slant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/>
            </a:r>
            <a:b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</a:b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(X and Y)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163" name="Gruppo 154"/>
          <p:cNvGrpSpPr/>
          <p:nvPr/>
        </p:nvGrpSpPr>
        <p:grpSpPr>
          <a:xfrm>
            <a:off x="5364088" y="5661248"/>
            <a:ext cx="864096" cy="720080"/>
            <a:chOff x="5724128" y="5013176"/>
            <a:chExt cx="1368152" cy="1080120"/>
          </a:xfrm>
        </p:grpSpPr>
        <p:sp>
          <p:nvSpPr>
            <p:cNvPr id="173" name="Rettangolo 172"/>
            <p:cNvSpPr/>
            <p:nvPr/>
          </p:nvSpPr>
          <p:spPr>
            <a:xfrm>
              <a:off x="5724128" y="5013176"/>
              <a:ext cx="1368152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Trapezio 173"/>
            <p:cNvSpPr/>
            <p:nvPr/>
          </p:nvSpPr>
          <p:spPr>
            <a:xfrm>
              <a:off x="5724128" y="5013176"/>
              <a:ext cx="1368152" cy="108012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4" name="Rettangolo 163"/>
          <p:cNvSpPr/>
          <p:nvPr/>
        </p:nvSpPr>
        <p:spPr>
          <a:xfrm>
            <a:off x="5148064" y="6433591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trapezium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165" name="Gruppo 155"/>
          <p:cNvGrpSpPr/>
          <p:nvPr/>
        </p:nvGrpSpPr>
        <p:grpSpPr>
          <a:xfrm>
            <a:off x="6588224" y="5877272"/>
            <a:ext cx="864096" cy="288032"/>
            <a:chOff x="5401707" y="4653136"/>
            <a:chExt cx="1368152" cy="432048"/>
          </a:xfrm>
        </p:grpSpPr>
        <p:cxnSp>
          <p:nvCxnSpPr>
            <p:cNvPr id="169" name="Connettore 1 168"/>
            <p:cNvCxnSpPr/>
            <p:nvPr/>
          </p:nvCxnSpPr>
          <p:spPr>
            <a:xfrm>
              <a:off x="5401707" y="4653136"/>
              <a:ext cx="136815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/>
          </p:nvCxnSpPr>
          <p:spPr>
            <a:xfrm>
              <a:off x="5473715" y="4797152"/>
              <a:ext cx="1224136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>
              <a:off x="5545723" y="4941168"/>
              <a:ext cx="108012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>
              <a:off x="5617731" y="5085184"/>
              <a:ext cx="93610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Rettangolo 165"/>
          <p:cNvSpPr/>
          <p:nvPr/>
        </p:nvSpPr>
        <p:spPr>
          <a:xfrm>
            <a:off x="6300192" y="508518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Magnification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vs. Z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198" name="Rettangolo 197"/>
          <p:cNvSpPr/>
          <p:nvPr/>
        </p:nvSpPr>
        <p:spPr>
          <a:xfrm>
            <a:off x="323528" y="5733256"/>
            <a:ext cx="118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Corrections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/>
            </a:r>
            <a:b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</a:b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needed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199" name="Figura a mano libera 198"/>
          <p:cNvSpPr/>
          <p:nvPr/>
        </p:nvSpPr>
        <p:spPr>
          <a:xfrm>
            <a:off x="8172400" y="5517232"/>
            <a:ext cx="349273" cy="713309"/>
          </a:xfrm>
          <a:custGeom>
            <a:avLst/>
            <a:gdLst>
              <a:gd name="connsiteX0" fmla="*/ 0 w 349273"/>
              <a:gd name="connsiteY0" fmla="*/ 0 h 1406106"/>
              <a:gd name="connsiteX1" fmla="*/ 17253 w 349273"/>
              <a:gd name="connsiteY1" fmla="*/ 25880 h 1406106"/>
              <a:gd name="connsiteX2" fmla="*/ 43132 w 349273"/>
              <a:gd name="connsiteY2" fmla="*/ 69012 h 1406106"/>
              <a:gd name="connsiteX3" fmla="*/ 86264 w 349273"/>
              <a:gd name="connsiteY3" fmla="*/ 129397 h 1406106"/>
              <a:gd name="connsiteX4" fmla="*/ 103517 w 349273"/>
              <a:gd name="connsiteY4" fmla="*/ 163902 h 1406106"/>
              <a:gd name="connsiteX5" fmla="*/ 94891 w 349273"/>
              <a:gd name="connsiteY5" fmla="*/ 224287 h 1406106"/>
              <a:gd name="connsiteX6" fmla="*/ 69011 w 349273"/>
              <a:gd name="connsiteY6" fmla="*/ 250167 h 1406106"/>
              <a:gd name="connsiteX7" fmla="*/ 86264 w 349273"/>
              <a:gd name="connsiteY7" fmla="*/ 345057 h 1406106"/>
              <a:gd name="connsiteX8" fmla="*/ 77638 w 349273"/>
              <a:gd name="connsiteY8" fmla="*/ 405442 h 1406106"/>
              <a:gd name="connsiteX9" fmla="*/ 69011 w 349273"/>
              <a:gd name="connsiteY9" fmla="*/ 431321 h 1406106"/>
              <a:gd name="connsiteX10" fmla="*/ 60385 w 349273"/>
              <a:gd name="connsiteY10" fmla="*/ 465827 h 1406106"/>
              <a:gd name="connsiteX11" fmla="*/ 69011 w 349273"/>
              <a:gd name="connsiteY11" fmla="*/ 517585 h 1406106"/>
              <a:gd name="connsiteX12" fmla="*/ 86264 w 349273"/>
              <a:gd name="connsiteY12" fmla="*/ 664234 h 1406106"/>
              <a:gd name="connsiteX13" fmla="*/ 34506 w 349273"/>
              <a:gd name="connsiteY13" fmla="*/ 715993 h 1406106"/>
              <a:gd name="connsiteX14" fmla="*/ 25879 w 349273"/>
              <a:gd name="connsiteY14" fmla="*/ 741872 h 1406106"/>
              <a:gd name="connsiteX15" fmla="*/ 43132 w 349273"/>
              <a:gd name="connsiteY15" fmla="*/ 767751 h 1406106"/>
              <a:gd name="connsiteX16" fmla="*/ 51759 w 349273"/>
              <a:gd name="connsiteY16" fmla="*/ 793631 h 1406106"/>
              <a:gd name="connsiteX17" fmla="*/ 43132 w 349273"/>
              <a:gd name="connsiteY17" fmla="*/ 828136 h 1406106"/>
              <a:gd name="connsiteX18" fmla="*/ 8627 w 349273"/>
              <a:gd name="connsiteY18" fmla="*/ 897148 h 1406106"/>
              <a:gd name="connsiteX19" fmla="*/ 25879 w 349273"/>
              <a:gd name="connsiteY19" fmla="*/ 974785 h 1406106"/>
              <a:gd name="connsiteX20" fmla="*/ 112144 w 349273"/>
              <a:gd name="connsiteY20" fmla="*/ 1017917 h 1406106"/>
              <a:gd name="connsiteX21" fmla="*/ 215660 w 349273"/>
              <a:gd name="connsiteY21" fmla="*/ 1061050 h 1406106"/>
              <a:gd name="connsiteX22" fmla="*/ 250166 w 349273"/>
              <a:gd name="connsiteY22" fmla="*/ 1078302 h 1406106"/>
              <a:gd name="connsiteX23" fmla="*/ 327804 w 349273"/>
              <a:gd name="connsiteY23" fmla="*/ 1112808 h 1406106"/>
              <a:gd name="connsiteX24" fmla="*/ 319177 w 349273"/>
              <a:gd name="connsiteY24" fmla="*/ 1147314 h 1406106"/>
              <a:gd name="connsiteX25" fmla="*/ 224287 w 349273"/>
              <a:gd name="connsiteY25" fmla="*/ 1216325 h 1406106"/>
              <a:gd name="connsiteX26" fmla="*/ 172528 w 349273"/>
              <a:gd name="connsiteY26" fmla="*/ 1242204 h 1406106"/>
              <a:gd name="connsiteX27" fmla="*/ 146649 w 349273"/>
              <a:gd name="connsiteY27" fmla="*/ 1259457 h 1406106"/>
              <a:gd name="connsiteX28" fmla="*/ 181155 w 349273"/>
              <a:gd name="connsiteY28" fmla="*/ 1311216 h 1406106"/>
              <a:gd name="connsiteX29" fmla="*/ 224287 w 349273"/>
              <a:gd name="connsiteY29" fmla="*/ 1354348 h 1406106"/>
              <a:gd name="connsiteX30" fmla="*/ 284672 w 349273"/>
              <a:gd name="connsiteY30" fmla="*/ 1371600 h 1406106"/>
              <a:gd name="connsiteX31" fmla="*/ 310551 w 349273"/>
              <a:gd name="connsiteY31" fmla="*/ 1388853 h 1406106"/>
              <a:gd name="connsiteX32" fmla="*/ 336430 w 349273"/>
              <a:gd name="connsiteY32" fmla="*/ 1397480 h 1406106"/>
              <a:gd name="connsiteX33" fmla="*/ 336430 w 349273"/>
              <a:gd name="connsiteY33" fmla="*/ 1406106 h 140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9273" h="1406106">
                <a:moveTo>
                  <a:pt x="0" y="0"/>
                </a:moveTo>
                <a:cubicBezTo>
                  <a:pt x="5751" y="8627"/>
                  <a:pt x="11758" y="17088"/>
                  <a:pt x="17253" y="25880"/>
                </a:cubicBezTo>
                <a:cubicBezTo>
                  <a:pt x="26139" y="40098"/>
                  <a:pt x="33832" y="55061"/>
                  <a:pt x="43132" y="69012"/>
                </a:cubicBezTo>
                <a:cubicBezTo>
                  <a:pt x="61655" y="96797"/>
                  <a:pt x="70827" y="102382"/>
                  <a:pt x="86264" y="129397"/>
                </a:cubicBezTo>
                <a:cubicBezTo>
                  <a:pt x="92644" y="140562"/>
                  <a:pt x="97766" y="152400"/>
                  <a:pt x="103517" y="163902"/>
                </a:cubicBezTo>
                <a:cubicBezTo>
                  <a:pt x="100642" y="184030"/>
                  <a:pt x="102442" y="205409"/>
                  <a:pt x="94891" y="224287"/>
                </a:cubicBezTo>
                <a:cubicBezTo>
                  <a:pt x="90360" y="235614"/>
                  <a:pt x="71193" y="238164"/>
                  <a:pt x="69011" y="250167"/>
                </a:cubicBezTo>
                <a:cubicBezTo>
                  <a:pt x="63274" y="281722"/>
                  <a:pt x="76384" y="315415"/>
                  <a:pt x="86264" y="345057"/>
                </a:cubicBezTo>
                <a:cubicBezTo>
                  <a:pt x="83389" y="365185"/>
                  <a:pt x="81626" y="385504"/>
                  <a:pt x="77638" y="405442"/>
                </a:cubicBezTo>
                <a:cubicBezTo>
                  <a:pt x="75855" y="414358"/>
                  <a:pt x="71509" y="422578"/>
                  <a:pt x="69011" y="431321"/>
                </a:cubicBezTo>
                <a:cubicBezTo>
                  <a:pt x="65754" y="442721"/>
                  <a:pt x="63260" y="454325"/>
                  <a:pt x="60385" y="465827"/>
                </a:cubicBezTo>
                <a:cubicBezTo>
                  <a:pt x="63260" y="483080"/>
                  <a:pt x="63034" y="501147"/>
                  <a:pt x="69011" y="517585"/>
                </a:cubicBezTo>
                <a:cubicBezTo>
                  <a:pt x="95215" y="589644"/>
                  <a:pt x="132405" y="545586"/>
                  <a:pt x="86264" y="664234"/>
                </a:cubicBezTo>
                <a:cubicBezTo>
                  <a:pt x="77421" y="686974"/>
                  <a:pt x="34506" y="715993"/>
                  <a:pt x="34506" y="715993"/>
                </a:cubicBezTo>
                <a:cubicBezTo>
                  <a:pt x="31630" y="724619"/>
                  <a:pt x="24384" y="732903"/>
                  <a:pt x="25879" y="741872"/>
                </a:cubicBezTo>
                <a:cubicBezTo>
                  <a:pt x="27583" y="752099"/>
                  <a:pt x="38495" y="758478"/>
                  <a:pt x="43132" y="767751"/>
                </a:cubicBezTo>
                <a:cubicBezTo>
                  <a:pt x="47199" y="775884"/>
                  <a:pt x="48883" y="785004"/>
                  <a:pt x="51759" y="793631"/>
                </a:cubicBezTo>
                <a:cubicBezTo>
                  <a:pt x="48883" y="805133"/>
                  <a:pt x="47692" y="817192"/>
                  <a:pt x="43132" y="828136"/>
                </a:cubicBezTo>
                <a:cubicBezTo>
                  <a:pt x="33240" y="851877"/>
                  <a:pt x="8627" y="897148"/>
                  <a:pt x="8627" y="897148"/>
                </a:cubicBezTo>
                <a:cubicBezTo>
                  <a:pt x="14378" y="923027"/>
                  <a:pt x="8626" y="954657"/>
                  <a:pt x="25879" y="974785"/>
                </a:cubicBezTo>
                <a:cubicBezTo>
                  <a:pt x="46801" y="999194"/>
                  <a:pt x="83389" y="1003539"/>
                  <a:pt x="112144" y="1017917"/>
                </a:cubicBezTo>
                <a:cubicBezTo>
                  <a:pt x="229702" y="1076696"/>
                  <a:pt x="98902" y="1014348"/>
                  <a:pt x="215660" y="1061050"/>
                </a:cubicBezTo>
                <a:cubicBezTo>
                  <a:pt x="227600" y="1065826"/>
                  <a:pt x="238415" y="1073079"/>
                  <a:pt x="250166" y="1078302"/>
                </a:cubicBezTo>
                <a:cubicBezTo>
                  <a:pt x="349273" y="1122348"/>
                  <a:pt x="242878" y="1070345"/>
                  <a:pt x="327804" y="1112808"/>
                </a:cubicBezTo>
                <a:cubicBezTo>
                  <a:pt x="324928" y="1124310"/>
                  <a:pt x="325976" y="1137601"/>
                  <a:pt x="319177" y="1147314"/>
                </a:cubicBezTo>
                <a:cubicBezTo>
                  <a:pt x="274248" y="1211498"/>
                  <a:pt x="278790" y="1189073"/>
                  <a:pt x="224287" y="1216325"/>
                </a:cubicBezTo>
                <a:cubicBezTo>
                  <a:pt x="157403" y="1249768"/>
                  <a:pt x="237573" y="1220524"/>
                  <a:pt x="172528" y="1242204"/>
                </a:cubicBezTo>
                <a:cubicBezTo>
                  <a:pt x="163902" y="1247955"/>
                  <a:pt x="149927" y="1249621"/>
                  <a:pt x="146649" y="1259457"/>
                </a:cubicBezTo>
                <a:cubicBezTo>
                  <a:pt x="135467" y="1293004"/>
                  <a:pt x="164932" y="1297021"/>
                  <a:pt x="181155" y="1311216"/>
                </a:cubicBezTo>
                <a:cubicBezTo>
                  <a:pt x="196457" y="1324605"/>
                  <a:pt x="208021" y="1342148"/>
                  <a:pt x="224287" y="1354348"/>
                </a:cubicBezTo>
                <a:cubicBezTo>
                  <a:pt x="230475" y="1358989"/>
                  <a:pt x="281685" y="1370853"/>
                  <a:pt x="284672" y="1371600"/>
                </a:cubicBezTo>
                <a:cubicBezTo>
                  <a:pt x="293298" y="1377351"/>
                  <a:pt x="301278" y="1384216"/>
                  <a:pt x="310551" y="1388853"/>
                </a:cubicBezTo>
                <a:cubicBezTo>
                  <a:pt x="318684" y="1392920"/>
                  <a:pt x="328864" y="1392436"/>
                  <a:pt x="336430" y="1397480"/>
                </a:cubicBezTo>
                <a:cubicBezTo>
                  <a:pt x="338822" y="1399075"/>
                  <a:pt x="336430" y="1403231"/>
                  <a:pt x="336430" y="140610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ttangolo 199"/>
          <p:cNvSpPr/>
          <p:nvPr/>
        </p:nvSpPr>
        <p:spPr>
          <a:xfrm>
            <a:off x="7524328" y="6362164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Vibrations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6007 0.005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8368 0.047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0729 0.0893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309 0.131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5451 0.173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7813 0.2152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11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139952" y="1556792"/>
            <a:ext cx="1512168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7200000">
              <a:rot lat="19799983" lon="0" rev="0"/>
            </a:camera>
            <a:lightRig rig="threePt" dir="t">
              <a:rot lat="0" lon="0" rev="2700000"/>
            </a:lightRig>
          </a:scene3d>
          <a:sp3d extrusionH="63500" prstMaterial="matte">
            <a:bevelT w="254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entury Gothic" pitchFamily="34" charset="0"/>
              </a:rPr>
              <a:t>GTX 590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716016" y="2276872"/>
            <a:ext cx="360040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7200000">
              <a:rot lat="18599993" lon="0" rev="0"/>
            </a:camera>
            <a:lightRig rig="threePt" dir="t"/>
          </a:scene3d>
          <a:sp3d extrusionH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entury Gothic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140032" y="2708920"/>
            <a:ext cx="1512088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>
              <a:rot lat="19199986" lon="0" rev="0"/>
            </a:camera>
            <a:lightRig rig="threePt" dir="t"/>
          </a:scene3d>
          <a:sp3d extrusionH="127000">
            <a:extrusionClr>
              <a:schemeClr val="accent1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entury Gothic" pitchFamily="34" charset="0"/>
              </a:rPr>
              <a:t>RAMDisk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b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32 GB</a:t>
            </a:r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259632" y="4149080"/>
            <a:ext cx="7200800" cy="720080"/>
            <a:chOff x="1259632" y="4581128"/>
            <a:chExt cx="7200800" cy="72008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700000">
              <a:rot lat="19199996" lon="0" rev="0"/>
            </a:camera>
            <a:lightRig rig="threePt" dir="t"/>
          </a:scene3d>
        </p:grpSpPr>
        <p:sp>
          <p:nvSpPr>
            <p:cNvPr id="28" name="Rettangolo 27"/>
            <p:cNvSpPr/>
            <p:nvPr/>
          </p:nvSpPr>
          <p:spPr>
            <a:xfrm>
              <a:off x="1259632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483768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707904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932040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156176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7380312" y="4581128"/>
              <a:ext cx="1080120" cy="720080"/>
            </a:xfrm>
            <a:prstGeom prst="rect">
              <a:avLst/>
            </a:prstGeom>
            <a:ln>
              <a:noFill/>
            </a:ln>
            <a:sp3d extrusionH="76200">
              <a:bevelT w="25400" h="25400"/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Century Gothic" pitchFamily="34" charset="0"/>
                </a:rPr>
                <a:t>GTX 690</a:t>
              </a:r>
              <a:endParaRPr 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2051720" y="3356992"/>
            <a:ext cx="5616624" cy="864096"/>
            <a:chOff x="2051720" y="3573016"/>
            <a:chExt cx="5616624" cy="1008112"/>
          </a:xfrm>
        </p:grpSpPr>
        <p:cxnSp>
          <p:nvCxnSpPr>
            <p:cNvPr id="35" name="Connettore 1 34"/>
            <p:cNvCxnSpPr/>
            <p:nvPr/>
          </p:nvCxnSpPr>
          <p:spPr>
            <a:xfrm flipH="1">
              <a:off x="4283968" y="3789040"/>
              <a:ext cx="288032" cy="792088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>
              <a:off x="3131840" y="3717032"/>
              <a:ext cx="1080120" cy="864096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H="1">
              <a:off x="2051720" y="3573016"/>
              <a:ext cx="1944216" cy="1008112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5148064" y="3789040"/>
              <a:ext cx="288032" cy="792088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5508104" y="3717032"/>
              <a:ext cx="1080120" cy="864096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724128" y="3573016"/>
              <a:ext cx="1944216" cy="1008112"/>
            </a:xfrm>
            <a:prstGeom prst="line">
              <a:avLst/>
            </a:prstGeom>
            <a:ln w="38100">
              <a:tailEnd type="stealth" w="lg" len="lg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Front" fov="5700000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e 40"/>
          <p:cNvSpPr/>
          <p:nvPr/>
        </p:nvSpPr>
        <p:spPr>
          <a:xfrm>
            <a:off x="3923928" y="5229200"/>
            <a:ext cx="1872208" cy="11521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>
              <a:rot lat="19199986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Final storage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1979712" y="4869160"/>
            <a:ext cx="5688632" cy="720080"/>
            <a:chOff x="1979712" y="4869160"/>
            <a:chExt cx="5688632" cy="720080"/>
          </a:xfrm>
          <a:scene3d>
            <a:camera prst="perspectiveFront" fov="4800000">
              <a:rot lat="20399999" lon="0" rev="0"/>
            </a:camera>
            <a:lightRig rig="threePt" dir="t"/>
          </a:scene3d>
        </p:grpSpPr>
        <p:cxnSp>
          <p:nvCxnSpPr>
            <p:cNvPr id="43" name="Connettore 2 42"/>
            <p:cNvCxnSpPr/>
            <p:nvPr/>
          </p:nvCxnSpPr>
          <p:spPr>
            <a:xfrm>
              <a:off x="4283968" y="4869160"/>
              <a:ext cx="288032" cy="43204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>
              <a:off x="3059832" y="4869160"/>
              <a:ext cx="1008112" cy="57606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>
              <a:off x="1979712" y="4869160"/>
              <a:ext cx="1872208" cy="72008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flipH="1">
              <a:off x="5076056" y="4869160"/>
              <a:ext cx="288032" cy="43204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H="1">
              <a:off x="5580112" y="4869160"/>
              <a:ext cx="1008112" cy="57606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H="1">
              <a:off x="5796136" y="4869160"/>
              <a:ext cx="1872208" cy="72008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magine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979629" cy="795750"/>
          </a:xfrm>
          <a:prstGeom prst="rect">
            <a:avLst/>
          </a:prstGeom>
        </p:spPr>
      </p:pic>
      <p:sp>
        <p:nvSpPr>
          <p:cNvPr id="50" name="Rettangolo 49"/>
          <p:cNvSpPr/>
          <p:nvPr/>
        </p:nvSpPr>
        <p:spPr>
          <a:xfrm>
            <a:off x="5796136" y="148478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  <a:latin typeface="Century Gothic" pitchFamily="34" charset="0"/>
              </a:rPr>
              <a:t>NVidia</a:t>
            </a: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 GTX 590/690 hosted in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microscope workstation</a:t>
            </a:r>
            <a:endParaRPr lang="en-US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868144" y="2420888"/>
            <a:ext cx="2071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Temporary storage server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Ensures constant flow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Manages job allocation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Dynamic reconfiguration</a:t>
            </a:r>
            <a:endParaRPr lang="en-US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35496" y="4944070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Tracking servers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host 1 or 2 GTX 690 each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35496" y="2564904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Data protocol: networked file system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Control protocol:  HTTP + SAWI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(Server Application with Web Interface)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Integrates web interface and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err="1" smtClean="0">
                <a:solidFill>
                  <a:srgbClr val="0070C0"/>
                </a:solidFill>
                <a:latin typeface="Century Gothic" pitchFamily="34" charset="0"/>
              </a:rPr>
              <a:t>interprocess</a:t>
            </a: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 communication</a:t>
            </a:r>
            <a:endParaRPr lang="en-US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51520" y="836712"/>
            <a:ext cx="711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Scanning microscope and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its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backing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data-processing system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35496" y="6279703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Flexible platform: Tesla C2050, GTX780Ti, </a:t>
            </a:r>
            <a:b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TITAN, TITAN/BLACK also used 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107504" y="150713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ESS – 40 tracking cores/microscope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Century Gothic" pitchFamily="34" charset="0"/>
              </a:rPr>
              <a:t>QSS – 18432 GPU cores/microscope</a:t>
            </a:r>
            <a:endParaRPr lang="en-US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Data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quality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QSS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1610797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Image-to-image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alignment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results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pic>
        <p:nvPicPr>
          <p:cNvPr id="46" name="Immagine 45" descr="d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564904"/>
            <a:ext cx="4575157" cy="31861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7" name="Immagine 46" descr="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347" y="2564904"/>
            <a:ext cx="4575157" cy="31861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8" name="Rettangolo 47"/>
          <p:cNvSpPr/>
          <p:nvPr/>
        </p:nvSpPr>
        <p:spPr>
          <a:xfrm>
            <a:off x="2195736" y="479715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78251" y="479715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3563888" y="5733256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precision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: 0.12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</a:t>
            </a:r>
            <a:endParaRPr lang="it-IT" sz="1400" dirty="0">
              <a:latin typeface="Century Gothic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eff-realangle.emf"/>
          <p:cNvPicPr>
            <a:picLocks noChangeAspect="1"/>
          </p:cNvPicPr>
          <p:nvPr/>
        </p:nvPicPr>
        <p:blipFill>
          <a:blip r:embed="rId2" cstate="print"/>
          <a:srcRect t="3612" r="10049" b="7223"/>
          <a:stretch>
            <a:fillRect/>
          </a:stretch>
        </p:blipFill>
        <p:spPr>
          <a:xfrm>
            <a:off x="4427984" y="2683767"/>
            <a:ext cx="4318008" cy="2977481"/>
          </a:xfrm>
          <a:prstGeom prst="rect">
            <a:avLst/>
          </a:prstGeom>
        </p:spPr>
      </p:pic>
      <p:pic>
        <p:nvPicPr>
          <p:cNvPr id="20" name="Immagine 19" descr="beams-qss-real.emf"/>
          <p:cNvPicPr>
            <a:picLocks noChangeAspect="1"/>
          </p:cNvPicPr>
          <p:nvPr/>
        </p:nvPicPr>
        <p:blipFill>
          <a:blip r:embed="rId3" cstate="print"/>
          <a:srcRect t="3612" r="10049"/>
          <a:stretch>
            <a:fillRect/>
          </a:stretch>
        </p:blipFill>
        <p:spPr>
          <a:xfrm>
            <a:off x="179512" y="2656750"/>
            <a:ext cx="4320480" cy="3220522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Tests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beam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32 µm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thick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it-IT" sz="1400" dirty="0" err="1" smtClean="0">
                <a:solidFill>
                  <a:srgbClr val="FF0000"/>
                </a:solidFill>
                <a:latin typeface="Century Gothic" pitchFamily="34" charset="0"/>
              </a:rPr>
              <a:t>originally</a:t>
            </a:r>
            <a:r>
              <a:rPr lang="it-IT" sz="1400" dirty="0" smtClean="0">
                <a:solidFill>
                  <a:srgbClr val="FF0000"/>
                </a:solidFill>
                <a:latin typeface="Century Gothic" pitchFamily="34" charset="0"/>
              </a:rPr>
              <a:t> 45 </a:t>
            </a:r>
            <a:r>
              <a:rPr lang="it-IT" sz="1400" dirty="0" err="1" smtClean="0">
                <a:solidFill>
                  <a:srgbClr val="FF0000"/>
                </a:solidFill>
                <a:latin typeface="Century Gothic" pitchFamily="34" charset="0"/>
              </a:rPr>
              <a:t>µm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QSS: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23528" y="6145559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Notice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efficiency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depends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quality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!!!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67544" y="2420888"/>
            <a:ext cx="1015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200" dirty="0" err="1" smtClean="0">
                <a:solidFill>
                  <a:schemeClr val="tx2"/>
                </a:solidFill>
                <a:latin typeface="Century Gothic" pitchFamily="34" charset="0"/>
              </a:rPr>
              <a:t>degrees</a:t>
            </a:r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US" sz="1200" dirty="0"/>
          </a:p>
        </p:txBody>
      </p:sp>
      <p:sp>
        <p:nvSpPr>
          <p:cNvPr id="16" name="Rettangolo 15"/>
          <p:cNvSpPr/>
          <p:nvPr/>
        </p:nvSpPr>
        <p:spPr>
          <a:xfrm>
            <a:off x="3347864" y="5085184"/>
            <a:ext cx="1047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  <a:latin typeface="Symbol" pitchFamily="18" charset="2"/>
              </a:rPr>
              <a:t>j</a:t>
            </a:r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it-IT" sz="1200" dirty="0" err="1" smtClean="0">
                <a:solidFill>
                  <a:schemeClr val="tx2"/>
                </a:solidFill>
                <a:latin typeface="Century Gothic" pitchFamily="34" charset="0"/>
              </a:rPr>
              <a:t>degrees</a:t>
            </a:r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US" sz="1200" dirty="0"/>
          </a:p>
        </p:txBody>
      </p:sp>
      <p:sp>
        <p:nvSpPr>
          <p:cNvPr id="23" name="Rettangolo 22"/>
          <p:cNvSpPr/>
          <p:nvPr/>
        </p:nvSpPr>
        <p:spPr>
          <a:xfrm>
            <a:off x="6983618" y="5085184"/>
            <a:ext cx="1353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Angle(</a:t>
            </a:r>
            <a:r>
              <a:rPr lang="it-IT" sz="1200" dirty="0" err="1" smtClean="0">
                <a:solidFill>
                  <a:schemeClr val="tx2"/>
                </a:solidFill>
                <a:latin typeface="Century Gothic" pitchFamily="34" charset="0"/>
              </a:rPr>
              <a:t>degrees</a:t>
            </a:r>
            <a:r>
              <a:rPr lang="it-IT" sz="12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US" sz="1200" dirty="0"/>
          </a:p>
        </p:txBody>
      </p:sp>
      <p:sp>
        <p:nvSpPr>
          <p:cNvPr id="24" name="Rettangolo 23"/>
          <p:cNvSpPr/>
          <p:nvPr/>
        </p:nvSpPr>
        <p:spPr>
          <a:xfrm>
            <a:off x="4754117" y="2420888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>
                <a:solidFill>
                  <a:schemeClr val="tx2"/>
                </a:solidFill>
                <a:latin typeface="Century Gothic" pitchFamily="34" charset="0"/>
              </a:rPr>
              <a:t>Efficiency</a:t>
            </a:r>
            <a:endParaRPr lang="en-US" sz="1200" dirty="0"/>
          </a:p>
        </p:txBody>
      </p:sp>
      <p:grpSp>
        <p:nvGrpSpPr>
          <p:cNvPr id="84" name="Gruppo 83"/>
          <p:cNvGrpSpPr/>
          <p:nvPr/>
        </p:nvGrpSpPr>
        <p:grpSpPr>
          <a:xfrm>
            <a:off x="6922386" y="908720"/>
            <a:ext cx="936104" cy="1368152"/>
            <a:chOff x="6922386" y="908720"/>
            <a:chExt cx="936104" cy="1368152"/>
          </a:xfrm>
        </p:grpSpPr>
        <p:grpSp>
          <p:nvGrpSpPr>
            <p:cNvPr id="67" name="Gruppo 66"/>
            <p:cNvGrpSpPr/>
            <p:nvPr/>
          </p:nvGrpSpPr>
          <p:grpSpPr>
            <a:xfrm>
              <a:off x="6922386" y="1268760"/>
              <a:ext cx="936104" cy="936104"/>
              <a:chOff x="6948264" y="1268760"/>
              <a:chExt cx="936104" cy="936104"/>
            </a:xfrm>
          </p:grpSpPr>
          <p:sp>
            <p:nvSpPr>
              <p:cNvPr id="28" name="Ovale 27"/>
              <p:cNvSpPr/>
              <p:nvPr/>
            </p:nvSpPr>
            <p:spPr>
              <a:xfrm>
                <a:off x="6948264" y="1268760"/>
                <a:ext cx="936104" cy="936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6948264" y="1565176"/>
                <a:ext cx="936104" cy="42366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Connettore 2 30"/>
            <p:cNvCxnSpPr>
              <a:stCxn id="61" idx="0"/>
            </p:cNvCxnSpPr>
            <p:nvPr/>
          </p:nvCxnSpPr>
          <p:spPr>
            <a:xfrm flipV="1">
              <a:off x="7375116" y="1482064"/>
              <a:ext cx="357394" cy="301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>
              <a:stCxn id="61" idx="0"/>
              <a:endCxn id="29" idx="5"/>
            </p:cNvCxnSpPr>
            <p:nvPr/>
          </p:nvCxnSpPr>
          <p:spPr>
            <a:xfrm>
              <a:off x="7375116" y="1783849"/>
              <a:ext cx="346285" cy="1429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>
              <a:endCxn id="29" idx="5"/>
            </p:cNvCxnSpPr>
            <p:nvPr/>
          </p:nvCxnSpPr>
          <p:spPr>
            <a:xfrm flipH="1">
              <a:off x="7721401" y="1494338"/>
              <a:ext cx="8041" cy="432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flipH="1">
              <a:off x="7092280" y="1772816"/>
              <a:ext cx="28803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7236296" y="1783849"/>
              <a:ext cx="2776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solidFill>
                    <a:schemeClr val="tx2"/>
                  </a:solidFill>
                  <a:latin typeface="Symbol" pitchFamily="18" charset="2"/>
                </a:rPr>
                <a:t>j</a:t>
              </a:r>
              <a:endParaRPr lang="en-US" sz="1200" dirty="0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7452320" y="1556792"/>
              <a:ext cx="2648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solidFill>
                    <a:schemeClr val="tx2"/>
                  </a:solidFill>
                  <a:latin typeface="Symbol" pitchFamily="18" charset="2"/>
                </a:rPr>
                <a:t>q</a:t>
              </a:r>
              <a:endParaRPr lang="en-US" sz="1200" dirty="0"/>
            </a:p>
          </p:txBody>
        </p:sp>
        <p:cxnSp>
          <p:nvCxnSpPr>
            <p:cNvPr id="63" name="Connettore 2 62"/>
            <p:cNvCxnSpPr>
              <a:stCxn id="61" idx="0"/>
            </p:cNvCxnSpPr>
            <p:nvPr/>
          </p:nvCxnSpPr>
          <p:spPr>
            <a:xfrm flipV="1">
              <a:off x="7375116" y="908720"/>
              <a:ext cx="5196" cy="875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395536" y="573325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Access to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very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wide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angular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regions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with a single detector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552220" y="5400600"/>
            <a:ext cx="0" cy="1124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788024" y="6525344"/>
            <a:ext cx="3978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Computational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limit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of ESS 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previous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system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 rot="2197499">
            <a:off x="5604255" y="385263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6699"/>
                </a:solidFill>
                <a:latin typeface="Century Gothic" pitchFamily="34" charset="0"/>
              </a:rPr>
              <a:t>PRELIMINARY</a:t>
            </a:r>
            <a:endParaRPr lang="it-IT" sz="28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detectors made 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with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films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331767" y="1825625"/>
            <a:ext cx="807596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Discard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soft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component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cosmic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rays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(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mostly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e</a:t>
            </a:r>
            <a:r>
              <a:rPr kumimoji="0" lang="it-IT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+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it-IT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-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Stack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several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films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and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require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good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alignment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(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&lt; 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10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µm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Interleave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films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with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iron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or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lead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absorber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slabs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to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stop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electrons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sym typeface="Symbol" panose="05050102010706020507" pitchFamily="18" charset="2"/>
              </a:rPr>
              <a:t> and soft muons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230588" y="3621976"/>
            <a:ext cx="4818410" cy="2066307"/>
            <a:chOff x="4278088" y="3301340"/>
            <a:chExt cx="4818410" cy="2066307"/>
          </a:xfrm>
        </p:grpSpPr>
        <p:grpSp>
          <p:nvGrpSpPr>
            <p:cNvPr id="15" name="Gruppo 9"/>
            <p:cNvGrpSpPr/>
            <p:nvPr/>
          </p:nvGrpSpPr>
          <p:grpSpPr>
            <a:xfrm>
              <a:off x="4851072" y="3526970"/>
              <a:ext cx="700644" cy="1615045"/>
              <a:chOff x="5747657" y="3526971"/>
              <a:chExt cx="700644" cy="1615045"/>
            </a:xfrm>
          </p:grpSpPr>
          <p:sp>
            <p:nvSpPr>
              <p:cNvPr id="40" name="Rettangolo 6"/>
              <p:cNvSpPr/>
              <p:nvPr/>
            </p:nvSpPr>
            <p:spPr>
              <a:xfrm>
                <a:off x="5747657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6293922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42" name="Rettangolo 41"/>
              <p:cNvSpPr/>
              <p:nvPr/>
            </p:nvSpPr>
            <p:spPr>
              <a:xfrm>
                <a:off x="5902036" y="3526971"/>
                <a:ext cx="391886" cy="16150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</p:grpSp>
        <p:grpSp>
          <p:nvGrpSpPr>
            <p:cNvPr id="16" name="Gruppo 10"/>
            <p:cNvGrpSpPr/>
            <p:nvPr/>
          </p:nvGrpSpPr>
          <p:grpSpPr>
            <a:xfrm>
              <a:off x="5628905" y="3526969"/>
              <a:ext cx="700644" cy="1615045"/>
              <a:chOff x="5747657" y="3526971"/>
              <a:chExt cx="700644" cy="1615045"/>
            </a:xfrm>
          </p:grpSpPr>
          <p:sp>
            <p:nvSpPr>
              <p:cNvPr id="37" name="Rettangolo 36"/>
              <p:cNvSpPr/>
              <p:nvPr/>
            </p:nvSpPr>
            <p:spPr>
              <a:xfrm>
                <a:off x="5747657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6293922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5902036" y="3526971"/>
                <a:ext cx="391886" cy="16150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</p:grpSp>
        <p:grpSp>
          <p:nvGrpSpPr>
            <p:cNvPr id="17" name="Gruppo 14"/>
            <p:cNvGrpSpPr/>
            <p:nvPr/>
          </p:nvGrpSpPr>
          <p:grpSpPr>
            <a:xfrm>
              <a:off x="7380514" y="3526971"/>
              <a:ext cx="700644" cy="1615045"/>
              <a:chOff x="5747657" y="3526971"/>
              <a:chExt cx="700644" cy="1615045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5747657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6293922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5902036" y="3526971"/>
                <a:ext cx="391886" cy="16150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</p:grpSp>
        <p:grpSp>
          <p:nvGrpSpPr>
            <p:cNvPr id="26" name="Gruppo 18"/>
            <p:cNvGrpSpPr/>
            <p:nvPr/>
          </p:nvGrpSpPr>
          <p:grpSpPr>
            <a:xfrm>
              <a:off x="8158347" y="3526970"/>
              <a:ext cx="700644" cy="1615045"/>
              <a:chOff x="5747657" y="3526971"/>
              <a:chExt cx="700644" cy="1615045"/>
            </a:xfrm>
          </p:grpSpPr>
          <p:sp>
            <p:nvSpPr>
              <p:cNvPr id="31" name="Rettangolo 30"/>
              <p:cNvSpPr/>
              <p:nvPr/>
            </p:nvSpPr>
            <p:spPr>
              <a:xfrm>
                <a:off x="5747657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6293922" y="3526971"/>
                <a:ext cx="154379" cy="1615045"/>
              </a:xfrm>
              <a:prstGeom prst="rect">
                <a:avLst/>
              </a:prstGeom>
              <a:solidFill>
                <a:srgbClr val="ECF4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5902036" y="3526971"/>
                <a:ext cx="391886" cy="16150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entury Gothic" pitchFamily="34" charset="0"/>
                </a:endParaRPr>
              </a:p>
            </p:txBody>
          </p:sp>
        </p:grpSp>
        <p:sp>
          <p:nvSpPr>
            <p:cNvPr id="27" name="Rettangolo 26"/>
            <p:cNvSpPr/>
            <p:nvPr/>
          </p:nvSpPr>
          <p:spPr>
            <a:xfrm>
              <a:off x="6448301" y="3301340"/>
              <a:ext cx="831273" cy="2066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latin typeface="Century Gothic" pitchFamily="34" charset="0"/>
                </a:rPr>
                <a:t>Iron</a:t>
              </a:r>
              <a:endParaRPr lang="it-IT" dirty="0">
                <a:latin typeface="Century Gothic" pitchFamily="34" charset="0"/>
              </a:endParaRPr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4278088" y="3716977"/>
              <a:ext cx="4818410" cy="30875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igura a mano libera 28"/>
            <p:cNvSpPr/>
            <p:nvPr/>
          </p:nvSpPr>
          <p:spPr>
            <a:xfrm>
              <a:off x="4453247" y="3657600"/>
              <a:ext cx="4560124" cy="1022409"/>
            </a:xfrm>
            <a:custGeom>
              <a:avLst/>
              <a:gdLst>
                <a:gd name="connsiteX0" fmla="*/ 0 w 4417621"/>
                <a:gd name="connsiteY0" fmla="*/ 308758 h 1022409"/>
                <a:gd name="connsiteX1" fmla="*/ 201880 w 4417621"/>
                <a:gd name="connsiteY1" fmla="*/ 320634 h 1022409"/>
                <a:gd name="connsiteX2" fmla="*/ 237506 w 4417621"/>
                <a:gd name="connsiteY2" fmla="*/ 332509 h 1022409"/>
                <a:gd name="connsiteX3" fmla="*/ 344384 w 4417621"/>
                <a:gd name="connsiteY3" fmla="*/ 344384 h 1022409"/>
                <a:gd name="connsiteX4" fmla="*/ 439387 w 4417621"/>
                <a:gd name="connsiteY4" fmla="*/ 368135 h 1022409"/>
                <a:gd name="connsiteX5" fmla="*/ 665018 w 4417621"/>
                <a:gd name="connsiteY5" fmla="*/ 403761 h 1022409"/>
                <a:gd name="connsiteX6" fmla="*/ 760021 w 4417621"/>
                <a:gd name="connsiteY6" fmla="*/ 427512 h 1022409"/>
                <a:gd name="connsiteX7" fmla="*/ 807522 w 4417621"/>
                <a:gd name="connsiteY7" fmla="*/ 439387 h 1022409"/>
                <a:gd name="connsiteX8" fmla="*/ 961901 w 4417621"/>
                <a:gd name="connsiteY8" fmla="*/ 463138 h 1022409"/>
                <a:gd name="connsiteX9" fmla="*/ 997527 w 4417621"/>
                <a:gd name="connsiteY9" fmla="*/ 475013 h 1022409"/>
                <a:gd name="connsiteX10" fmla="*/ 1045028 w 4417621"/>
                <a:gd name="connsiteY10" fmla="*/ 486888 h 1022409"/>
                <a:gd name="connsiteX11" fmla="*/ 1080654 w 4417621"/>
                <a:gd name="connsiteY11" fmla="*/ 522514 h 1022409"/>
                <a:gd name="connsiteX12" fmla="*/ 1187532 w 4417621"/>
                <a:gd name="connsiteY12" fmla="*/ 558140 h 1022409"/>
                <a:gd name="connsiteX13" fmla="*/ 1223158 w 4417621"/>
                <a:gd name="connsiteY13" fmla="*/ 570016 h 1022409"/>
                <a:gd name="connsiteX14" fmla="*/ 1330036 w 4417621"/>
                <a:gd name="connsiteY14" fmla="*/ 617517 h 1022409"/>
                <a:gd name="connsiteX15" fmla="*/ 1365662 w 4417621"/>
                <a:gd name="connsiteY15" fmla="*/ 629392 h 1022409"/>
                <a:gd name="connsiteX16" fmla="*/ 1389413 w 4417621"/>
                <a:gd name="connsiteY16" fmla="*/ 665018 h 1022409"/>
                <a:gd name="connsiteX17" fmla="*/ 1425039 w 4417621"/>
                <a:gd name="connsiteY17" fmla="*/ 676894 h 1022409"/>
                <a:gd name="connsiteX18" fmla="*/ 1496291 w 4417621"/>
                <a:gd name="connsiteY18" fmla="*/ 712519 h 1022409"/>
                <a:gd name="connsiteX19" fmla="*/ 1567543 w 4417621"/>
                <a:gd name="connsiteY19" fmla="*/ 760021 h 1022409"/>
                <a:gd name="connsiteX20" fmla="*/ 1674421 w 4417621"/>
                <a:gd name="connsiteY20" fmla="*/ 795647 h 1022409"/>
                <a:gd name="connsiteX21" fmla="*/ 1745672 w 4417621"/>
                <a:gd name="connsiteY21" fmla="*/ 819397 h 1022409"/>
                <a:gd name="connsiteX22" fmla="*/ 1781298 w 4417621"/>
                <a:gd name="connsiteY22" fmla="*/ 831273 h 1022409"/>
                <a:gd name="connsiteX23" fmla="*/ 1816924 w 4417621"/>
                <a:gd name="connsiteY23" fmla="*/ 855023 h 1022409"/>
                <a:gd name="connsiteX24" fmla="*/ 1923802 w 4417621"/>
                <a:gd name="connsiteY24" fmla="*/ 890649 h 1022409"/>
                <a:gd name="connsiteX25" fmla="*/ 1959428 w 4417621"/>
                <a:gd name="connsiteY25" fmla="*/ 902525 h 1022409"/>
                <a:gd name="connsiteX26" fmla="*/ 1995054 w 4417621"/>
                <a:gd name="connsiteY26" fmla="*/ 914400 h 1022409"/>
                <a:gd name="connsiteX27" fmla="*/ 2030680 w 4417621"/>
                <a:gd name="connsiteY27" fmla="*/ 938151 h 1022409"/>
                <a:gd name="connsiteX28" fmla="*/ 2101932 w 4417621"/>
                <a:gd name="connsiteY28" fmla="*/ 961901 h 1022409"/>
                <a:gd name="connsiteX29" fmla="*/ 2137558 w 4417621"/>
                <a:gd name="connsiteY29" fmla="*/ 973777 h 1022409"/>
                <a:gd name="connsiteX30" fmla="*/ 2220685 w 4417621"/>
                <a:gd name="connsiteY30" fmla="*/ 997527 h 1022409"/>
                <a:gd name="connsiteX31" fmla="*/ 2458192 w 4417621"/>
                <a:gd name="connsiteY31" fmla="*/ 1009403 h 1022409"/>
                <a:gd name="connsiteX32" fmla="*/ 2683823 w 4417621"/>
                <a:gd name="connsiteY32" fmla="*/ 1009403 h 1022409"/>
                <a:gd name="connsiteX33" fmla="*/ 2719449 w 4417621"/>
                <a:gd name="connsiteY33" fmla="*/ 997527 h 1022409"/>
                <a:gd name="connsiteX34" fmla="*/ 2790701 w 4417621"/>
                <a:gd name="connsiteY34" fmla="*/ 950026 h 1022409"/>
                <a:gd name="connsiteX35" fmla="*/ 2826327 w 4417621"/>
                <a:gd name="connsiteY35" fmla="*/ 914400 h 1022409"/>
                <a:gd name="connsiteX36" fmla="*/ 2861953 w 4417621"/>
                <a:gd name="connsiteY36" fmla="*/ 902525 h 1022409"/>
                <a:gd name="connsiteX37" fmla="*/ 2968831 w 4417621"/>
                <a:gd name="connsiteY37" fmla="*/ 819397 h 1022409"/>
                <a:gd name="connsiteX38" fmla="*/ 2992582 w 4417621"/>
                <a:gd name="connsiteY38" fmla="*/ 783771 h 1022409"/>
                <a:gd name="connsiteX39" fmla="*/ 3028208 w 4417621"/>
                <a:gd name="connsiteY39" fmla="*/ 771896 h 1022409"/>
                <a:gd name="connsiteX40" fmla="*/ 3099459 w 4417621"/>
                <a:gd name="connsiteY40" fmla="*/ 724395 h 1022409"/>
                <a:gd name="connsiteX41" fmla="*/ 3170711 w 4417621"/>
                <a:gd name="connsiteY41" fmla="*/ 676894 h 1022409"/>
                <a:gd name="connsiteX42" fmla="*/ 3218213 w 4417621"/>
                <a:gd name="connsiteY42" fmla="*/ 653143 h 1022409"/>
                <a:gd name="connsiteX43" fmla="*/ 3253839 w 4417621"/>
                <a:gd name="connsiteY43" fmla="*/ 641268 h 1022409"/>
                <a:gd name="connsiteX44" fmla="*/ 3289465 w 4417621"/>
                <a:gd name="connsiteY44" fmla="*/ 617517 h 1022409"/>
                <a:gd name="connsiteX45" fmla="*/ 3360717 w 4417621"/>
                <a:gd name="connsiteY45" fmla="*/ 593766 h 1022409"/>
                <a:gd name="connsiteX46" fmla="*/ 3396343 w 4417621"/>
                <a:gd name="connsiteY46" fmla="*/ 570016 h 1022409"/>
                <a:gd name="connsiteX47" fmla="*/ 3467595 w 4417621"/>
                <a:gd name="connsiteY47" fmla="*/ 546265 h 1022409"/>
                <a:gd name="connsiteX48" fmla="*/ 3503221 w 4417621"/>
                <a:gd name="connsiteY48" fmla="*/ 522514 h 1022409"/>
                <a:gd name="connsiteX49" fmla="*/ 3574472 w 4417621"/>
                <a:gd name="connsiteY49" fmla="*/ 498764 h 1022409"/>
                <a:gd name="connsiteX50" fmla="*/ 3645724 w 4417621"/>
                <a:gd name="connsiteY50" fmla="*/ 451262 h 1022409"/>
                <a:gd name="connsiteX51" fmla="*/ 3681350 w 4417621"/>
                <a:gd name="connsiteY51" fmla="*/ 415636 h 1022409"/>
                <a:gd name="connsiteX52" fmla="*/ 3752602 w 4417621"/>
                <a:gd name="connsiteY52" fmla="*/ 368135 h 1022409"/>
                <a:gd name="connsiteX53" fmla="*/ 3788228 w 4417621"/>
                <a:gd name="connsiteY53" fmla="*/ 344384 h 1022409"/>
                <a:gd name="connsiteX54" fmla="*/ 3811979 w 4417621"/>
                <a:gd name="connsiteY54" fmla="*/ 308758 h 1022409"/>
                <a:gd name="connsiteX55" fmla="*/ 3847605 w 4417621"/>
                <a:gd name="connsiteY55" fmla="*/ 296883 h 1022409"/>
                <a:gd name="connsiteX56" fmla="*/ 3883231 w 4417621"/>
                <a:gd name="connsiteY56" fmla="*/ 273132 h 1022409"/>
                <a:gd name="connsiteX57" fmla="*/ 3918857 w 4417621"/>
                <a:gd name="connsiteY57" fmla="*/ 237506 h 1022409"/>
                <a:gd name="connsiteX58" fmla="*/ 3954483 w 4417621"/>
                <a:gd name="connsiteY58" fmla="*/ 225631 h 1022409"/>
                <a:gd name="connsiteX59" fmla="*/ 4025735 w 4417621"/>
                <a:gd name="connsiteY59" fmla="*/ 178130 h 1022409"/>
                <a:gd name="connsiteX60" fmla="*/ 4061361 w 4417621"/>
                <a:gd name="connsiteY60" fmla="*/ 154379 h 1022409"/>
                <a:gd name="connsiteX61" fmla="*/ 4132613 w 4417621"/>
                <a:gd name="connsiteY61" fmla="*/ 130629 h 1022409"/>
                <a:gd name="connsiteX62" fmla="*/ 4239491 w 4417621"/>
                <a:gd name="connsiteY62" fmla="*/ 83127 h 1022409"/>
                <a:gd name="connsiteX63" fmla="*/ 4275117 w 4417621"/>
                <a:gd name="connsiteY63" fmla="*/ 71252 h 1022409"/>
                <a:gd name="connsiteX64" fmla="*/ 4310743 w 4417621"/>
                <a:gd name="connsiteY64" fmla="*/ 59377 h 1022409"/>
                <a:gd name="connsiteX65" fmla="*/ 4381995 w 4417621"/>
                <a:gd name="connsiteY65" fmla="*/ 23751 h 1022409"/>
                <a:gd name="connsiteX66" fmla="*/ 4417621 w 4417621"/>
                <a:gd name="connsiteY66" fmla="*/ 0 h 102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17621" h="1022409">
                  <a:moveTo>
                    <a:pt x="0" y="308758"/>
                  </a:moveTo>
                  <a:cubicBezTo>
                    <a:pt x="67293" y="312717"/>
                    <a:pt x="134805" y="313926"/>
                    <a:pt x="201880" y="320634"/>
                  </a:cubicBezTo>
                  <a:cubicBezTo>
                    <a:pt x="214336" y="321880"/>
                    <a:pt x="225159" y="330451"/>
                    <a:pt x="237506" y="332509"/>
                  </a:cubicBezTo>
                  <a:cubicBezTo>
                    <a:pt x="272864" y="338402"/>
                    <a:pt x="308758" y="340426"/>
                    <a:pt x="344384" y="344384"/>
                  </a:cubicBezTo>
                  <a:cubicBezTo>
                    <a:pt x="376052" y="352301"/>
                    <a:pt x="407189" y="362769"/>
                    <a:pt x="439387" y="368135"/>
                  </a:cubicBezTo>
                  <a:cubicBezTo>
                    <a:pt x="609500" y="396488"/>
                    <a:pt x="534218" y="385076"/>
                    <a:pt x="665018" y="403761"/>
                  </a:cubicBezTo>
                  <a:cubicBezTo>
                    <a:pt x="728678" y="424980"/>
                    <a:pt x="674042" y="408405"/>
                    <a:pt x="760021" y="427512"/>
                  </a:cubicBezTo>
                  <a:cubicBezTo>
                    <a:pt x="775953" y="431053"/>
                    <a:pt x="791518" y="436186"/>
                    <a:pt x="807522" y="439387"/>
                  </a:cubicBezTo>
                  <a:cubicBezTo>
                    <a:pt x="848701" y="447623"/>
                    <a:pt x="921992" y="457436"/>
                    <a:pt x="961901" y="463138"/>
                  </a:cubicBezTo>
                  <a:cubicBezTo>
                    <a:pt x="973776" y="467096"/>
                    <a:pt x="985491" y="471574"/>
                    <a:pt x="997527" y="475013"/>
                  </a:cubicBezTo>
                  <a:cubicBezTo>
                    <a:pt x="1013220" y="479497"/>
                    <a:pt x="1030857" y="478791"/>
                    <a:pt x="1045028" y="486888"/>
                  </a:cubicBezTo>
                  <a:cubicBezTo>
                    <a:pt x="1059610" y="495220"/>
                    <a:pt x="1065973" y="514358"/>
                    <a:pt x="1080654" y="522514"/>
                  </a:cubicBezTo>
                  <a:cubicBezTo>
                    <a:pt x="1080662" y="522518"/>
                    <a:pt x="1169715" y="552201"/>
                    <a:pt x="1187532" y="558140"/>
                  </a:cubicBezTo>
                  <a:cubicBezTo>
                    <a:pt x="1199407" y="562099"/>
                    <a:pt x="1212742" y="563073"/>
                    <a:pt x="1223158" y="570016"/>
                  </a:cubicBezTo>
                  <a:cubicBezTo>
                    <a:pt x="1279614" y="607652"/>
                    <a:pt x="1245245" y="589253"/>
                    <a:pt x="1330036" y="617517"/>
                  </a:cubicBezTo>
                  <a:lnTo>
                    <a:pt x="1365662" y="629392"/>
                  </a:lnTo>
                  <a:cubicBezTo>
                    <a:pt x="1373579" y="641267"/>
                    <a:pt x="1378268" y="656102"/>
                    <a:pt x="1389413" y="665018"/>
                  </a:cubicBezTo>
                  <a:cubicBezTo>
                    <a:pt x="1399188" y="672838"/>
                    <a:pt x="1413843" y="671296"/>
                    <a:pt x="1425039" y="676894"/>
                  </a:cubicBezTo>
                  <a:cubicBezTo>
                    <a:pt x="1517114" y="722932"/>
                    <a:pt x="1406751" y="682673"/>
                    <a:pt x="1496291" y="712519"/>
                  </a:cubicBezTo>
                  <a:cubicBezTo>
                    <a:pt x="1520042" y="728353"/>
                    <a:pt x="1540463" y="750995"/>
                    <a:pt x="1567543" y="760021"/>
                  </a:cubicBezTo>
                  <a:lnTo>
                    <a:pt x="1674421" y="795647"/>
                  </a:lnTo>
                  <a:lnTo>
                    <a:pt x="1745672" y="819397"/>
                  </a:lnTo>
                  <a:cubicBezTo>
                    <a:pt x="1757547" y="823356"/>
                    <a:pt x="1770882" y="824330"/>
                    <a:pt x="1781298" y="831273"/>
                  </a:cubicBezTo>
                  <a:cubicBezTo>
                    <a:pt x="1793173" y="839190"/>
                    <a:pt x="1803882" y="849227"/>
                    <a:pt x="1816924" y="855023"/>
                  </a:cubicBezTo>
                  <a:cubicBezTo>
                    <a:pt x="1816939" y="855030"/>
                    <a:pt x="1905981" y="884709"/>
                    <a:pt x="1923802" y="890649"/>
                  </a:cubicBezTo>
                  <a:lnTo>
                    <a:pt x="1959428" y="902525"/>
                  </a:lnTo>
                  <a:lnTo>
                    <a:pt x="1995054" y="914400"/>
                  </a:lnTo>
                  <a:cubicBezTo>
                    <a:pt x="2006929" y="922317"/>
                    <a:pt x="2017638" y="932354"/>
                    <a:pt x="2030680" y="938151"/>
                  </a:cubicBezTo>
                  <a:cubicBezTo>
                    <a:pt x="2053558" y="948319"/>
                    <a:pt x="2078181" y="953984"/>
                    <a:pt x="2101932" y="961901"/>
                  </a:cubicBezTo>
                  <a:lnTo>
                    <a:pt x="2137558" y="973777"/>
                  </a:lnTo>
                  <a:cubicBezTo>
                    <a:pt x="2158169" y="980647"/>
                    <a:pt x="2200805" y="995870"/>
                    <a:pt x="2220685" y="997527"/>
                  </a:cubicBezTo>
                  <a:cubicBezTo>
                    <a:pt x="2299679" y="1004110"/>
                    <a:pt x="2379023" y="1005444"/>
                    <a:pt x="2458192" y="1009403"/>
                  </a:cubicBezTo>
                  <a:cubicBezTo>
                    <a:pt x="2570390" y="1025431"/>
                    <a:pt x="2544276" y="1028010"/>
                    <a:pt x="2683823" y="1009403"/>
                  </a:cubicBezTo>
                  <a:cubicBezTo>
                    <a:pt x="2696231" y="1007749"/>
                    <a:pt x="2708507" y="1003606"/>
                    <a:pt x="2719449" y="997527"/>
                  </a:cubicBezTo>
                  <a:cubicBezTo>
                    <a:pt x="2744402" y="983664"/>
                    <a:pt x="2770517" y="970210"/>
                    <a:pt x="2790701" y="950026"/>
                  </a:cubicBezTo>
                  <a:cubicBezTo>
                    <a:pt x="2802576" y="938151"/>
                    <a:pt x="2812353" y="923716"/>
                    <a:pt x="2826327" y="914400"/>
                  </a:cubicBezTo>
                  <a:cubicBezTo>
                    <a:pt x="2836742" y="907456"/>
                    <a:pt x="2850078" y="906483"/>
                    <a:pt x="2861953" y="902525"/>
                  </a:cubicBezTo>
                  <a:cubicBezTo>
                    <a:pt x="2942056" y="822422"/>
                    <a:pt x="2901340" y="841895"/>
                    <a:pt x="2968831" y="819397"/>
                  </a:cubicBezTo>
                  <a:cubicBezTo>
                    <a:pt x="2976748" y="807522"/>
                    <a:pt x="2981437" y="792687"/>
                    <a:pt x="2992582" y="783771"/>
                  </a:cubicBezTo>
                  <a:cubicBezTo>
                    <a:pt x="3002357" y="775951"/>
                    <a:pt x="3017266" y="777975"/>
                    <a:pt x="3028208" y="771896"/>
                  </a:cubicBezTo>
                  <a:cubicBezTo>
                    <a:pt x="3053160" y="758034"/>
                    <a:pt x="3075709" y="740229"/>
                    <a:pt x="3099459" y="724395"/>
                  </a:cubicBezTo>
                  <a:cubicBezTo>
                    <a:pt x="3099466" y="724390"/>
                    <a:pt x="3170703" y="676898"/>
                    <a:pt x="3170711" y="676894"/>
                  </a:cubicBezTo>
                  <a:cubicBezTo>
                    <a:pt x="3186545" y="668977"/>
                    <a:pt x="3201941" y="660116"/>
                    <a:pt x="3218213" y="653143"/>
                  </a:cubicBezTo>
                  <a:cubicBezTo>
                    <a:pt x="3229719" y="648212"/>
                    <a:pt x="3241964" y="645226"/>
                    <a:pt x="3253839" y="641268"/>
                  </a:cubicBezTo>
                  <a:cubicBezTo>
                    <a:pt x="3265714" y="633351"/>
                    <a:pt x="3276423" y="623314"/>
                    <a:pt x="3289465" y="617517"/>
                  </a:cubicBezTo>
                  <a:cubicBezTo>
                    <a:pt x="3312343" y="607349"/>
                    <a:pt x="3339886" y="607653"/>
                    <a:pt x="3360717" y="593766"/>
                  </a:cubicBezTo>
                  <a:cubicBezTo>
                    <a:pt x="3372592" y="585849"/>
                    <a:pt x="3383301" y="575812"/>
                    <a:pt x="3396343" y="570016"/>
                  </a:cubicBezTo>
                  <a:cubicBezTo>
                    <a:pt x="3419221" y="559848"/>
                    <a:pt x="3467595" y="546265"/>
                    <a:pt x="3467595" y="546265"/>
                  </a:cubicBezTo>
                  <a:cubicBezTo>
                    <a:pt x="3479470" y="538348"/>
                    <a:pt x="3490179" y="528311"/>
                    <a:pt x="3503221" y="522514"/>
                  </a:cubicBezTo>
                  <a:cubicBezTo>
                    <a:pt x="3526098" y="512346"/>
                    <a:pt x="3574472" y="498764"/>
                    <a:pt x="3574472" y="498764"/>
                  </a:cubicBezTo>
                  <a:cubicBezTo>
                    <a:pt x="3598223" y="482930"/>
                    <a:pt x="3625540" y="471446"/>
                    <a:pt x="3645724" y="451262"/>
                  </a:cubicBezTo>
                  <a:cubicBezTo>
                    <a:pt x="3657599" y="439387"/>
                    <a:pt x="3668093" y="425947"/>
                    <a:pt x="3681350" y="415636"/>
                  </a:cubicBezTo>
                  <a:cubicBezTo>
                    <a:pt x="3703882" y="398111"/>
                    <a:pt x="3728851" y="383969"/>
                    <a:pt x="3752602" y="368135"/>
                  </a:cubicBezTo>
                  <a:lnTo>
                    <a:pt x="3788228" y="344384"/>
                  </a:lnTo>
                  <a:cubicBezTo>
                    <a:pt x="3796145" y="332509"/>
                    <a:pt x="3800834" y="317674"/>
                    <a:pt x="3811979" y="308758"/>
                  </a:cubicBezTo>
                  <a:cubicBezTo>
                    <a:pt x="3821754" y="300938"/>
                    <a:pt x="3836409" y="302481"/>
                    <a:pt x="3847605" y="296883"/>
                  </a:cubicBezTo>
                  <a:cubicBezTo>
                    <a:pt x="3860371" y="290500"/>
                    <a:pt x="3872267" y="282269"/>
                    <a:pt x="3883231" y="273132"/>
                  </a:cubicBezTo>
                  <a:cubicBezTo>
                    <a:pt x="3896133" y="262381"/>
                    <a:pt x="3904883" y="246822"/>
                    <a:pt x="3918857" y="237506"/>
                  </a:cubicBezTo>
                  <a:cubicBezTo>
                    <a:pt x="3929272" y="230562"/>
                    <a:pt x="3943541" y="231710"/>
                    <a:pt x="3954483" y="225631"/>
                  </a:cubicBezTo>
                  <a:cubicBezTo>
                    <a:pt x="3979436" y="211769"/>
                    <a:pt x="4001984" y="193964"/>
                    <a:pt x="4025735" y="178130"/>
                  </a:cubicBezTo>
                  <a:cubicBezTo>
                    <a:pt x="4037610" y="170213"/>
                    <a:pt x="4047821" y="158892"/>
                    <a:pt x="4061361" y="154379"/>
                  </a:cubicBezTo>
                  <a:lnTo>
                    <a:pt x="4132613" y="130629"/>
                  </a:lnTo>
                  <a:cubicBezTo>
                    <a:pt x="4189069" y="92991"/>
                    <a:pt x="4154700" y="111391"/>
                    <a:pt x="4239491" y="83127"/>
                  </a:cubicBezTo>
                  <a:lnTo>
                    <a:pt x="4275117" y="71252"/>
                  </a:lnTo>
                  <a:lnTo>
                    <a:pt x="4310743" y="59377"/>
                  </a:lnTo>
                  <a:cubicBezTo>
                    <a:pt x="4412843" y="-8690"/>
                    <a:pt x="4283663" y="72917"/>
                    <a:pt x="4381995" y="23751"/>
                  </a:cubicBezTo>
                  <a:cubicBezTo>
                    <a:pt x="4394761" y="17368"/>
                    <a:pt x="4417621" y="0"/>
                    <a:pt x="4417621" y="0"/>
                  </a:cubicBezTo>
                </a:path>
              </a:pathLst>
            </a:custGeom>
            <a:noFill/>
            <a:ln>
              <a:solidFill>
                <a:srgbClr val="00206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4785756" y="4548249"/>
              <a:ext cx="2078192" cy="629393"/>
            </a:xfrm>
            <a:custGeom>
              <a:avLst/>
              <a:gdLst>
                <a:gd name="connsiteX0" fmla="*/ 0 w 2078192"/>
                <a:gd name="connsiteY0" fmla="*/ 0 h 629393"/>
                <a:gd name="connsiteX1" fmla="*/ 178130 w 2078192"/>
                <a:gd name="connsiteY1" fmla="*/ 35626 h 629393"/>
                <a:gd name="connsiteX2" fmla="*/ 225631 w 2078192"/>
                <a:gd name="connsiteY2" fmla="*/ 47502 h 629393"/>
                <a:gd name="connsiteX3" fmla="*/ 308758 w 2078192"/>
                <a:gd name="connsiteY3" fmla="*/ 83128 h 629393"/>
                <a:gd name="connsiteX4" fmla="*/ 463138 w 2078192"/>
                <a:gd name="connsiteY4" fmla="*/ 106878 h 629393"/>
                <a:gd name="connsiteX5" fmla="*/ 498763 w 2078192"/>
                <a:gd name="connsiteY5" fmla="*/ 118754 h 629393"/>
                <a:gd name="connsiteX6" fmla="*/ 653143 w 2078192"/>
                <a:gd name="connsiteY6" fmla="*/ 142504 h 629393"/>
                <a:gd name="connsiteX7" fmla="*/ 712519 w 2078192"/>
                <a:gd name="connsiteY7" fmla="*/ 154380 h 629393"/>
                <a:gd name="connsiteX8" fmla="*/ 783771 w 2078192"/>
                <a:gd name="connsiteY8" fmla="*/ 178130 h 629393"/>
                <a:gd name="connsiteX9" fmla="*/ 831273 w 2078192"/>
                <a:gd name="connsiteY9" fmla="*/ 190006 h 629393"/>
                <a:gd name="connsiteX10" fmla="*/ 902525 w 2078192"/>
                <a:gd name="connsiteY10" fmla="*/ 213756 h 629393"/>
                <a:gd name="connsiteX11" fmla="*/ 950026 w 2078192"/>
                <a:gd name="connsiteY11" fmla="*/ 225632 h 629393"/>
                <a:gd name="connsiteX12" fmla="*/ 985652 w 2078192"/>
                <a:gd name="connsiteY12" fmla="*/ 237507 h 629393"/>
                <a:gd name="connsiteX13" fmla="*/ 1080654 w 2078192"/>
                <a:gd name="connsiteY13" fmla="*/ 261257 h 629393"/>
                <a:gd name="connsiteX14" fmla="*/ 1116280 w 2078192"/>
                <a:gd name="connsiteY14" fmla="*/ 273133 h 629393"/>
                <a:gd name="connsiteX15" fmla="*/ 1211283 w 2078192"/>
                <a:gd name="connsiteY15" fmla="*/ 296883 h 629393"/>
                <a:gd name="connsiteX16" fmla="*/ 1282535 w 2078192"/>
                <a:gd name="connsiteY16" fmla="*/ 320634 h 629393"/>
                <a:gd name="connsiteX17" fmla="*/ 1318161 w 2078192"/>
                <a:gd name="connsiteY17" fmla="*/ 344385 h 629393"/>
                <a:gd name="connsiteX18" fmla="*/ 1341912 w 2078192"/>
                <a:gd name="connsiteY18" fmla="*/ 380011 h 629393"/>
                <a:gd name="connsiteX19" fmla="*/ 1389413 w 2078192"/>
                <a:gd name="connsiteY19" fmla="*/ 391886 h 629393"/>
                <a:gd name="connsiteX20" fmla="*/ 1472540 w 2078192"/>
                <a:gd name="connsiteY20" fmla="*/ 403761 h 629393"/>
                <a:gd name="connsiteX21" fmla="*/ 1876301 w 2078192"/>
                <a:gd name="connsiteY21" fmla="*/ 427512 h 629393"/>
                <a:gd name="connsiteX22" fmla="*/ 1983179 w 2078192"/>
                <a:gd name="connsiteY22" fmla="*/ 463138 h 629393"/>
                <a:gd name="connsiteX23" fmla="*/ 2018805 w 2078192"/>
                <a:gd name="connsiteY23" fmla="*/ 475013 h 629393"/>
                <a:gd name="connsiteX24" fmla="*/ 2030680 w 2078192"/>
                <a:gd name="connsiteY24" fmla="*/ 510639 h 629393"/>
                <a:gd name="connsiteX25" fmla="*/ 2054431 w 2078192"/>
                <a:gd name="connsiteY25" fmla="*/ 546265 h 629393"/>
                <a:gd name="connsiteX26" fmla="*/ 2078182 w 2078192"/>
                <a:gd name="connsiteY26" fmla="*/ 629393 h 62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8192" h="629393">
                  <a:moveTo>
                    <a:pt x="0" y="0"/>
                  </a:moveTo>
                  <a:cubicBezTo>
                    <a:pt x="222151" y="24685"/>
                    <a:pt x="9741" y="-6474"/>
                    <a:pt x="178130" y="35626"/>
                  </a:cubicBezTo>
                  <a:cubicBezTo>
                    <a:pt x="193964" y="39585"/>
                    <a:pt x="210349" y="41771"/>
                    <a:pt x="225631" y="47502"/>
                  </a:cubicBezTo>
                  <a:cubicBezTo>
                    <a:pt x="326944" y="85495"/>
                    <a:pt x="226203" y="59541"/>
                    <a:pt x="308758" y="83128"/>
                  </a:cubicBezTo>
                  <a:cubicBezTo>
                    <a:pt x="374200" y="101826"/>
                    <a:pt x="377011" y="97309"/>
                    <a:pt x="463138" y="106878"/>
                  </a:cubicBezTo>
                  <a:cubicBezTo>
                    <a:pt x="475013" y="110837"/>
                    <a:pt x="486544" y="116039"/>
                    <a:pt x="498763" y="118754"/>
                  </a:cubicBezTo>
                  <a:cubicBezTo>
                    <a:pt x="538195" y="127517"/>
                    <a:pt x="615265" y="136191"/>
                    <a:pt x="653143" y="142504"/>
                  </a:cubicBezTo>
                  <a:cubicBezTo>
                    <a:pt x="673052" y="145822"/>
                    <a:pt x="693046" y="149069"/>
                    <a:pt x="712519" y="154380"/>
                  </a:cubicBezTo>
                  <a:cubicBezTo>
                    <a:pt x="736672" y="160967"/>
                    <a:pt x="759483" y="172058"/>
                    <a:pt x="783771" y="178130"/>
                  </a:cubicBezTo>
                  <a:cubicBezTo>
                    <a:pt x="799605" y="182089"/>
                    <a:pt x="815640" y="185316"/>
                    <a:pt x="831273" y="190006"/>
                  </a:cubicBezTo>
                  <a:cubicBezTo>
                    <a:pt x="855253" y="197200"/>
                    <a:pt x="878237" y="207684"/>
                    <a:pt x="902525" y="213756"/>
                  </a:cubicBezTo>
                  <a:cubicBezTo>
                    <a:pt x="918359" y="217715"/>
                    <a:pt x="934333" y="221148"/>
                    <a:pt x="950026" y="225632"/>
                  </a:cubicBezTo>
                  <a:cubicBezTo>
                    <a:pt x="962062" y="229071"/>
                    <a:pt x="973575" y="234213"/>
                    <a:pt x="985652" y="237507"/>
                  </a:cubicBezTo>
                  <a:cubicBezTo>
                    <a:pt x="1017144" y="246095"/>
                    <a:pt x="1049687" y="250934"/>
                    <a:pt x="1080654" y="261257"/>
                  </a:cubicBezTo>
                  <a:cubicBezTo>
                    <a:pt x="1092529" y="265216"/>
                    <a:pt x="1104203" y="269839"/>
                    <a:pt x="1116280" y="273133"/>
                  </a:cubicBezTo>
                  <a:cubicBezTo>
                    <a:pt x="1147772" y="281722"/>
                    <a:pt x="1180316" y="286560"/>
                    <a:pt x="1211283" y="296883"/>
                  </a:cubicBezTo>
                  <a:lnTo>
                    <a:pt x="1282535" y="320634"/>
                  </a:lnTo>
                  <a:cubicBezTo>
                    <a:pt x="1294410" y="328551"/>
                    <a:pt x="1308069" y="334293"/>
                    <a:pt x="1318161" y="344385"/>
                  </a:cubicBezTo>
                  <a:cubicBezTo>
                    <a:pt x="1328253" y="354477"/>
                    <a:pt x="1330037" y="372094"/>
                    <a:pt x="1341912" y="380011"/>
                  </a:cubicBezTo>
                  <a:cubicBezTo>
                    <a:pt x="1355492" y="389064"/>
                    <a:pt x="1373355" y="388966"/>
                    <a:pt x="1389413" y="391886"/>
                  </a:cubicBezTo>
                  <a:cubicBezTo>
                    <a:pt x="1416952" y="396893"/>
                    <a:pt x="1444795" y="400062"/>
                    <a:pt x="1472540" y="403761"/>
                  </a:cubicBezTo>
                  <a:cubicBezTo>
                    <a:pt x="1652431" y="427747"/>
                    <a:pt x="1591522" y="416559"/>
                    <a:pt x="1876301" y="427512"/>
                  </a:cubicBezTo>
                  <a:lnTo>
                    <a:pt x="1983179" y="463138"/>
                  </a:lnTo>
                  <a:lnTo>
                    <a:pt x="2018805" y="475013"/>
                  </a:lnTo>
                  <a:cubicBezTo>
                    <a:pt x="2022763" y="486888"/>
                    <a:pt x="2025082" y="499443"/>
                    <a:pt x="2030680" y="510639"/>
                  </a:cubicBezTo>
                  <a:cubicBezTo>
                    <a:pt x="2037063" y="523405"/>
                    <a:pt x="2048634" y="533223"/>
                    <a:pt x="2054431" y="546265"/>
                  </a:cubicBezTo>
                  <a:cubicBezTo>
                    <a:pt x="2079434" y="602521"/>
                    <a:pt x="2078182" y="595447"/>
                    <a:pt x="2078182" y="629393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</p:grpSp>
      <p:sp>
        <p:nvSpPr>
          <p:cNvPr id="43" name="Segnaposto contenuto 2"/>
          <p:cNvSpPr txBox="1">
            <a:spLocks/>
          </p:cNvSpPr>
          <p:nvPr/>
        </p:nvSpPr>
        <p:spPr>
          <a:xfrm>
            <a:off x="331767" y="3466620"/>
            <a:ext cx="4139296" cy="2094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400" dirty="0" err="1" smtClean="0">
                <a:latin typeface="Century Gothic" pitchFamily="34" charset="0"/>
              </a:rPr>
              <a:t>Investigating</a:t>
            </a:r>
            <a:r>
              <a:rPr lang="it-IT" sz="1400" dirty="0" smtClean="0">
                <a:latin typeface="Century Gothic" pitchFamily="34" charset="0"/>
              </a:rPr>
              <a:t> bulk </a:t>
            </a:r>
            <a:r>
              <a:rPr lang="it-IT" sz="1400" dirty="0" err="1" smtClean="0">
                <a:latin typeface="Century Gothic" pitchFamily="34" charset="0"/>
              </a:rPr>
              <a:t>regions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of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volcanoes</a:t>
            </a:r>
            <a:endParaRPr lang="it-IT" sz="1400" dirty="0" smtClean="0">
              <a:latin typeface="Century Gothic" pitchFamily="34" charset="0"/>
            </a:endParaRPr>
          </a:p>
          <a:p>
            <a:pPr lvl="1"/>
            <a:r>
              <a:rPr lang="it-IT" sz="1400" dirty="0" smtClean="0">
                <a:latin typeface="Century Gothic" pitchFamily="34" charset="0"/>
              </a:rPr>
              <a:t>Low muon </a:t>
            </a:r>
            <a:r>
              <a:rPr lang="it-IT" sz="1400" dirty="0" err="1" smtClean="0">
                <a:latin typeface="Century Gothic" pitchFamily="34" charset="0"/>
              </a:rPr>
              <a:t>flux</a:t>
            </a:r>
            <a:endParaRPr lang="it-IT" sz="1400" dirty="0" smtClean="0">
              <a:latin typeface="Century Gothic" pitchFamily="34" charset="0"/>
            </a:endParaRPr>
          </a:p>
          <a:p>
            <a:pPr lvl="1"/>
            <a:r>
              <a:rPr lang="it-IT" sz="1400" dirty="0" err="1" smtClean="0">
                <a:latin typeface="Century Gothic" pitchFamily="34" charset="0"/>
              </a:rPr>
              <a:t>Large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areas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required</a:t>
            </a:r>
            <a:r>
              <a:rPr lang="it-IT" sz="1400" dirty="0" smtClean="0">
                <a:latin typeface="Century Gothic" pitchFamily="34" charset="0"/>
              </a:rPr>
              <a:t> to </a:t>
            </a:r>
            <a:r>
              <a:rPr lang="it-IT" sz="1400" dirty="0" err="1" smtClean="0">
                <a:latin typeface="Century Gothic" pitchFamily="34" charset="0"/>
              </a:rPr>
              <a:t>collect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statistically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significant</a:t>
            </a:r>
            <a:r>
              <a:rPr lang="it-IT" sz="1400" dirty="0" smtClean="0">
                <a:latin typeface="Century Gothic" pitchFamily="34" charset="0"/>
              </a:rPr>
              <a:t> sample</a:t>
            </a:r>
          </a:p>
          <a:p>
            <a:pPr lvl="1"/>
            <a:r>
              <a:rPr lang="it-IT" sz="1400" dirty="0" smtClean="0">
                <a:latin typeface="Century Gothic" pitchFamily="34" charset="0"/>
              </a:rPr>
              <a:t>Modular </a:t>
            </a:r>
            <a:r>
              <a:rPr lang="it-IT" sz="1400" dirty="0" err="1" smtClean="0">
                <a:latin typeface="Century Gothic" pitchFamily="34" charset="0"/>
              </a:rPr>
              <a:t>structure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repeated</a:t>
            </a:r>
            <a:r>
              <a:rPr lang="it-IT" sz="1400" dirty="0" smtClean="0">
                <a:latin typeface="Century Gothic" pitchFamily="34" charset="0"/>
              </a:rPr>
              <a:t> to </a:t>
            </a:r>
            <a:r>
              <a:rPr lang="it-IT" sz="1400" dirty="0" err="1" smtClean="0">
                <a:latin typeface="Century Gothic" pitchFamily="34" charset="0"/>
              </a:rPr>
              <a:t>increase</a:t>
            </a:r>
            <a:r>
              <a:rPr lang="it-IT" sz="1400" dirty="0" smtClean="0">
                <a:latin typeface="Century Gothic" pitchFamily="34" charset="0"/>
              </a:rPr>
              <a:t> detector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15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detectors made 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with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films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cxnSp>
        <p:nvCxnSpPr>
          <p:cNvPr id="44" name="Connettore 1 43"/>
          <p:cNvCxnSpPr/>
          <p:nvPr/>
        </p:nvCxnSpPr>
        <p:spPr>
          <a:xfrm flipH="1">
            <a:off x="3995936" y="4005064"/>
            <a:ext cx="432048" cy="1368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igura a mano libera 44"/>
          <p:cNvSpPr/>
          <p:nvPr/>
        </p:nvSpPr>
        <p:spPr>
          <a:xfrm>
            <a:off x="2589581" y="4147718"/>
            <a:ext cx="270746" cy="1111911"/>
          </a:xfrm>
          <a:custGeom>
            <a:avLst/>
            <a:gdLst>
              <a:gd name="connsiteX0" fmla="*/ 0 w 270746"/>
              <a:gd name="connsiteY0" fmla="*/ 1111911 h 1111911"/>
              <a:gd name="connsiteX1" fmla="*/ 7315 w 270746"/>
              <a:gd name="connsiteY1" fmla="*/ 1002183 h 1111911"/>
              <a:gd name="connsiteX2" fmla="*/ 14630 w 270746"/>
              <a:gd name="connsiteY2" fmla="*/ 980237 h 1111911"/>
              <a:gd name="connsiteX3" fmla="*/ 43891 w 270746"/>
              <a:gd name="connsiteY3" fmla="*/ 950976 h 1111911"/>
              <a:gd name="connsiteX4" fmla="*/ 65837 w 270746"/>
              <a:gd name="connsiteY4" fmla="*/ 929031 h 1111911"/>
              <a:gd name="connsiteX5" fmla="*/ 73152 w 270746"/>
              <a:gd name="connsiteY5" fmla="*/ 907085 h 1111911"/>
              <a:gd name="connsiteX6" fmla="*/ 95097 w 270746"/>
              <a:gd name="connsiteY6" fmla="*/ 892455 h 1111911"/>
              <a:gd name="connsiteX7" fmla="*/ 109728 w 270746"/>
              <a:gd name="connsiteY7" fmla="*/ 877824 h 1111911"/>
              <a:gd name="connsiteX8" fmla="*/ 146304 w 270746"/>
              <a:gd name="connsiteY8" fmla="*/ 826618 h 1111911"/>
              <a:gd name="connsiteX9" fmla="*/ 160934 w 270746"/>
              <a:gd name="connsiteY9" fmla="*/ 804672 h 1111911"/>
              <a:gd name="connsiteX10" fmla="*/ 212141 w 270746"/>
              <a:gd name="connsiteY10" fmla="*/ 753466 h 1111911"/>
              <a:gd name="connsiteX11" fmla="*/ 234086 w 270746"/>
              <a:gd name="connsiteY11" fmla="*/ 731520 h 1111911"/>
              <a:gd name="connsiteX12" fmla="*/ 248717 w 270746"/>
              <a:gd name="connsiteY12" fmla="*/ 709575 h 1111911"/>
              <a:gd name="connsiteX13" fmla="*/ 270662 w 270746"/>
              <a:gd name="connsiteY13" fmla="*/ 614477 h 1111911"/>
              <a:gd name="connsiteX14" fmla="*/ 263347 w 270746"/>
              <a:gd name="connsiteY14" fmla="*/ 534010 h 1111911"/>
              <a:gd name="connsiteX15" fmla="*/ 219456 w 270746"/>
              <a:gd name="connsiteY15" fmla="*/ 497434 h 1111911"/>
              <a:gd name="connsiteX16" fmla="*/ 197510 w 270746"/>
              <a:gd name="connsiteY16" fmla="*/ 475488 h 1111911"/>
              <a:gd name="connsiteX17" fmla="*/ 175565 w 270746"/>
              <a:gd name="connsiteY17" fmla="*/ 460858 h 1111911"/>
              <a:gd name="connsiteX18" fmla="*/ 138989 w 270746"/>
              <a:gd name="connsiteY18" fmla="*/ 431597 h 1111911"/>
              <a:gd name="connsiteX19" fmla="*/ 138989 w 270746"/>
              <a:gd name="connsiteY19" fmla="*/ 124359 h 1111911"/>
              <a:gd name="connsiteX20" fmla="*/ 153619 w 270746"/>
              <a:gd name="connsiteY20" fmla="*/ 109728 h 1111911"/>
              <a:gd name="connsiteX21" fmla="*/ 175565 w 270746"/>
              <a:gd name="connsiteY21" fmla="*/ 73152 h 1111911"/>
              <a:gd name="connsiteX22" fmla="*/ 182880 w 270746"/>
              <a:gd name="connsiteY22" fmla="*/ 51207 h 1111911"/>
              <a:gd name="connsiteX23" fmla="*/ 190195 w 270746"/>
              <a:gd name="connsiteY23" fmla="*/ 0 h 111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46" h="1111911">
                <a:moveTo>
                  <a:pt x="0" y="1111911"/>
                </a:moveTo>
                <a:cubicBezTo>
                  <a:pt x="2438" y="1075335"/>
                  <a:pt x="3267" y="1038616"/>
                  <a:pt x="7315" y="1002183"/>
                </a:cubicBezTo>
                <a:cubicBezTo>
                  <a:pt x="8167" y="994519"/>
                  <a:pt x="10148" y="986512"/>
                  <a:pt x="14630" y="980237"/>
                </a:cubicBezTo>
                <a:cubicBezTo>
                  <a:pt x="22647" y="969013"/>
                  <a:pt x="34137" y="960730"/>
                  <a:pt x="43891" y="950976"/>
                </a:cubicBezTo>
                <a:lnTo>
                  <a:pt x="65837" y="929031"/>
                </a:lnTo>
                <a:cubicBezTo>
                  <a:pt x="68275" y="921716"/>
                  <a:pt x="68335" y="913106"/>
                  <a:pt x="73152" y="907085"/>
                </a:cubicBezTo>
                <a:cubicBezTo>
                  <a:pt x="78644" y="900220"/>
                  <a:pt x="88232" y="897947"/>
                  <a:pt x="95097" y="892455"/>
                </a:cubicBezTo>
                <a:cubicBezTo>
                  <a:pt x="100483" y="888146"/>
                  <a:pt x="104851" y="882701"/>
                  <a:pt x="109728" y="877824"/>
                </a:cubicBezTo>
                <a:cubicBezTo>
                  <a:pt x="127874" y="823385"/>
                  <a:pt x="100018" y="896051"/>
                  <a:pt x="146304" y="826618"/>
                </a:cubicBezTo>
                <a:cubicBezTo>
                  <a:pt x="151181" y="819303"/>
                  <a:pt x="155145" y="811289"/>
                  <a:pt x="160934" y="804672"/>
                </a:cubicBezTo>
                <a:cubicBezTo>
                  <a:pt x="160966" y="804635"/>
                  <a:pt x="201886" y="763721"/>
                  <a:pt x="212141" y="753466"/>
                </a:cubicBezTo>
                <a:cubicBezTo>
                  <a:pt x="219456" y="746151"/>
                  <a:pt x="228347" y="740128"/>
                  <a:pt x="234086" y="731520"/>
                </a:cubicBezTo>
                <a:lnTo>
                  <a:pt x="248717" y="709575"/>
                </a:lnTo>
                <a:cubicBezTo>
                  <a:pt x="268799" y="649326"/>
                  <a:pt x="261166" y="680951"/>
                  <a:pt x="270662" y="614477"/>
                </a:cubicBezTo>
                <a:cubicBezTo>
                  <a:pt x="268224" y="587655"/>
                  <a:pt x="270746" y="559907"/>
                  <a:pt x="263347" y="534010"/>
                </a:cubicBezTo>
                <a:cubicBezTo>
                  <a:pt x="259340" y="519985"/>
                  <a:pt x="229482" y="505789"/>
                  <a:pt x="219456" y="497434"/>
                </a:cubicBezTo>
                <a:cubicBezTo>
                  <a:pt x="211508" y="490811"/>
                  <a:pt x="205458" y="482111"/>
                  <a:pt x="197510" y="475488"/>
                </a:cubicBezTo>
                <a:cubicBezTo>
                  <a:pt x="190756" y="469860"/>
                  <a:pt x="182430" y="466350"/>
                  <a:pt x="175565" y="460858"/>
                </a:cubicBezTo>
                <a:cubicBezTo>
                  <a:pt x="123437" y="419157"/>
                  <a:pt x="206547" y="476639"/>
                  <a:pt x="138989" y="431597"/>
                </a:cubicBezTo>
                <a:cubicBezTo>
                  <a:pt x="110360" y="317092"/>
                  <a:pt x="120622" y="369246"/>
                  <a:pt x="138989" y="124359"/>
                </a:cubicBezTo>
                <a:cubicBezTo>
                  <a:pt x="139505" y="117481"/>
                  <a:pt x="148742" y="114605"/>
                  <a:pt x="153619" y="109728"/>
                </a:cubicBezTo>
                <a:cubicBezTo>
                  <a:pt x="174340" y="47564"/>
                  <a:pt x="145441" y="123358"/>
                  <a:pt x="175565" y="73152"/>
                </a:cubicBezTo>
                <a:cubicBezTo>
                  <a:pt x="179532" y="66540"/>
                  <a:pt x="180762" y="58621"/>
                  <a:pt x="182880" y="51207"/>
                </a:cubicBezTo>
                <a:cubicBezTo>
                  <a:pt x="191969" y="19394"/>
                  <a:pt x="190195" y="28693"/>
                  <a:pt x="190195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/>
          <p:cNvSpPr/>
          <p:nvPr/>
        </p:nvSpPr>
        <p:spPr>
          <a:xfrm>
            <a:off x="755576" y="148478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Data from emulsion exposed to cosmic rays include a soft component (soft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muons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 + remnants of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e.m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. showers) – no time trigger!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755576" y="225770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Such tracks have high scattering (low momentum) and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bremsstrahlung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, but have more grains than minimum ionizing particle tracks 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755576" y="297778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Apparently low efficiency: they cannot be easily followed from film to film in a stack using tight tolerances (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  <a:sym typeface="Symbol"/>
              </a:rPr>
              <a:t>20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  <a:sym typeface="Symbol"/>
              </a:rPr>
              <a:t>mrad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  <a:sym typeface="Symbol"/>
              </a:rPr>
              <a:t>, 20 </a:t>
            </a:r>
            <a:r>
              <a:rPr lang="el-GR" sz="1400" dirty="0" smtClean="0">
                <a:solidFill>
                  <a:srgbClr val="0070C0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m)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49" name="Cubo 48"/>
          <p:cNvSpPr/>
          <p:nvPr/>
        </p:nvSpPr>
        <p:spPr>
          <a:xfrm>
            <a:off x="1691680" y="4509120"/>
            <a:ext cx="5328592" cy="792088"/>
          </a:xfrm>
          <a:prstGeom prst="cube">
            <a:avLst>
              <a:gd name="adj" fmla="val 7210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o 49"/>
          <p:cNvSpPr/>
          <p:nvPr/>
        </p:nvSpPr>
        <p:spPr>
          <a:xfrm>
            <a:off x="1691680" y="4149080"/>
            <a:ext cx="5328592" cy="792088"/>
          </a:xfrm>
          <a:prstGeom prst="cube">
            <a:avLst>
              <a:gd name="adj" fmla="val 7210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o 50"/>
          <p:cNvSpPr/>
          <p:nvPr/>
        </p:nvSpPr>
        <p:spPr>
          <a:xfrm>
            <a:off x="1691680" y="3717032"/>
            <a:ext cx="5328592" cy="792088"/>
          </a:xfrm>
          <a:prstGeom prst="cube">
            <a:avLst>
              <a:gd name="adj" fmla="val 7210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igura a mano libera 51"/>
          <p:cNvSpPr/>
          <p:nvPr/>
        </p:nvSpPr>
        <p:spPr>
          <a:xfrm>
            <a:off x="2779776" y="3578885"/>
            <a:ext cx="154421" cy="561518"/>
          </a:xfrm>
          <a:custGeom>
            <a:avLst/>
            <a:gdLst>
              <a:gd name="connsiteX0" fmla="*/ 0 w 154421"/>
              <a:gd name="connsiteY0" fmla="*/ 561518 h 561518"/>
              <a:gd name="connsiteX1" fmla="*/ 14630 w 154421"/>
              <a:gd name="connsiteY1" fmla="*/ 473736 h 561518"/>
              <a:gd name="connsiteX2" fmla="*/ 29261 w 154421"/>
              <a:gd name="connsiteY2" fmla="*/ 422529 h 561518"/>
              <a:gd name="connsiteX3" fmla="*/ 65837 w 154421"/>
              <a:gd name="connsiteY3" fmla="*/ 385953 h 561518"/>
              <a:gd name="connsiteX4" fmla="*/ 80467 w 154421"/>
              <a:gd name="connsiteY4" fmla="*/ 364008 h 561518"/>
              <a:gd name="connsiteX5" fmla="*/ 95098 w 154421"/>
              <a:gd name="connsiteY5" fmla="*/ 349377 h 561518"/>
              <a:gd name="connsiteX6" fmla="*/ 124358 w 154421"/>
              <a:gd name="connsiteY6" fmla="*/ 305486 h 561518"/>
              <a:gd name="connsiteX7" fmla="*/ 131674 w 154421"/>
              <a:gd name="connsiteY7" fmla="*/ 276225 h 561518"/>
              <a:gd name="connsiteX8" fmla="*/ 146304 w 154421"/>
              <a:gd name="connsiteY8" fmla="*/ 93345 h 561518"/>
              <a:gd name="connsiteX9" fmla="*/ 153619 w 154421"/>
              <a:gd name="connsiteY9" fmla="*/ 34824 h 5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21" h="561518">
                <a:moveTo>
                  <a:pt x="0" y="561518"/>
                </a:moveTo>
                <a:cubicBezTo>
                  <a:pt x="6105" y="518780"/>
                  <a:pt x="6074" y="512237"/>
                  <a:pt x="14630" y="473736"/>
                </a:cubicBezTo>
                <a:cubicBezTo>
                  <a:pt x="15163" y="471339"/>
                  <a:pt x="25404" y="427672"/>
                  <a:pt x="29261" y="422529"/>
                </a:cubicBezTo>
                <a:cubicBezTo>
                  <a:pt x="39606" y="408735"/>
                  <a:pt x="56273" y="400299"/>
                  <a:pt x="65837" y="385953"/>
                </a:cubicBezTo>
                <a:cubicBezTo>
                  <a:pt x="70714" y="378638"/>
                  <a:pt x="74975" y="370873"/>
                  <a:pt x="80467" y="364008"/>
                </a:cubicBezTo>
                <a:cubicBezTo>
                  <a:pt x="84776" y="358622"/>
                  <a:pt x="90960" y="354895"/>
                  <a:pt x="95098" y="349377"/>
                </a:cubicBezTo>
                <a:cubicBezTo>
                  <a:pt x="105648" y="335310"/>
                  <a:pt x="124358" y="305486"/>
                  <a:pt x="124358" y="305486"/>
                </a:cubicBezTo>
                <a:cubicBezTo>
                  <a:pt x="126797" y="295732"/>
                  <a:pt x="130021" y="286142"/>
                  <a:pt x="131674" y="276225"/>
                </a:cubicBezTo>
                <a:cubicBezTo>
                  <a:pt x="143615" y="204580"/>
                  <a:pt x="138941" y="178017"/>
                  <a:pt x="146304" y="93345"/>
                </a:cubicBezTo>
                <a:cubicBezTo>
                  <a:pt x="154421" y="0"/>
                  <a:pt x="153619" y="78965"/>
                  <a:pt x="153619" y="34824"/>
                </a:cubicBez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4427984" y="3573016"/>
            <a:ext cx="144016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2771800" y="4149080"/>
            <a:ext cx="0" cy="2160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2627784" y="5085184"/>
            <a:ext cx="0" cy="2160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2699792" y="4653136"/>
            <a:ext cx="144016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>
            <a:off x="2699792" y="4653136"/>
            <a:ext cx="144016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H="1">
            <a:off x="4355976" y="4149080"/>
            <a:ext cx="72008" cy="2160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4211960" y="4581128"/>
            <a:ext cx="72008" cy="2160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flipH="1">
            <a:off x="4067944" y="5013176"/>
            <a:ext cx="72008" cy="2160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755576" y="564150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Applying tight cuts for base-tracks and to follow tracks from film to film reduces the efficiency, but actually filters out background of soft tracks, while only hard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muons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 survive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7020272" y="3645024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Film #1 (2 sides)</a:t>
            </a:r>
            <a:endParaRPr lang="en-US" sz="1400" dirty="0"/>
          </a:p>
        </p:txBody>
      </p:sp>
      <p:sp>
        <p:nvSpPr>
          <p:cNvPr id="63" name="Rettangolo 62"/>
          <p:cNvSpPr/>
          <p:nvPr/>
        </p:nvSpPr>
        <p:spPr>
          <a:xfrm>
            <a:off x="7020272" y="4057327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Film #2 (2 sides)</a:t>
            </a:r>
            <a:endParaRPr lang="en-US" sz="1400" dirty="0"/>
          </a:p>
        </p:txBody>
      </p:sp>
      <p:sp>
        <p:nvSpPr>
          <p:cNvPr id="64" name="Rettangolo 63"/>
          <p:cNvSpPr/>
          <p:nvPr/>
        </p:nvSpPr>
        <p:spPr>
          <a:xfrm>
            <a:off x="7020272" y="4417367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Film #3 (2 sides)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66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16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detectors made with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films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44" name="Segnaposto contenuto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Stromboli: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emulsion-based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detector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exposed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154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days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22/10/2011 – 24/03/2012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10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modules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10 «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quadruplets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» (1.2 m</a:t>
            </a:r>
            <a:r>
              <a:rPr kumimoji="0" lang="it-IT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2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)</a:t>
            </a:r>
          </a:p>
        </p:txBody>
      </p:sp>
      <p:pic>
        <p:nvPicPr>
          <p:cNvPr id="45" name="Content Placeholder 3" descr="DSCF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241" y="3380608"/>
            <a:ext cx="3512012" cy="2634010"/>
          </a:xfrm>
          <a:prstGeom prst="rect">
            <a:avLst/>
          </a:prstGeom>
        </p:spPr>
      </p:pic>
      <p:sp>
        <p:nvSpPr>
          <p:cNvPr id="46" name="TextBox 34"/>
          <p:cNvSpPr txBox="1"/>
          <p:nvPr/>
        </p:nvSpPr>
        <p:spPr>
          <a:xfrm>
            <a:off x="4806871" y="5670023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Metal plates </a:t>
            </a:r>
          </a:p>
          <a:p>
            <a:r>
              <a:rPr lang="en-US" sz="1400" dirty="0" smtClean="0">
                <a:latin typeface="Century Gothic" pitchFamily="34" charset="0"/>
              </a:rPr>
              <a:t>of 5 mm (inox)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7" name="TextBox 44"/>
          <p:cNvSpPr txBox="1"/>
          <p:nvPr/>
        </p:nvSpPr>
        <p:spPr>
          <a:xfrm>
            <a:off x="6548404" y="570469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Envelopes with films</a:t>
            </a:r>
          </a:p>
          <a:p>
            <a:r>
              <a:rPr lang="en-US" sz="1400" dirty="0" smtClean="0">
                <a:latin typeface="Century Gothic" pitchFamily="34" charset="0"/>
              </a:rPr>
              <a:t>glued to the </a:t>
            </a:r>
            <a:r>
              <a:rPr lang="en-US" sz="1400" dirty="0" err="1" smtClean="0">
                <a:latin typeface="Century Gothic" pitchFamily="34" charset="0"/>
              </a:rPr>
              <a:t>inox</a:t>
            </a:r>
            <a:r>
              <a:rPr lang="en-US" sz="1400" dirty="0" smtClean="0">
                <a:latin typeface="Century Gothic" pitchFamily="34" charset="0"/>
              </a:rPr>
              <a:t> plate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8" name="TextBox 53"/>
          <p:cNvSpPr txBox="1"/>
          <p:nvPr/>
        </p:nvSpPr>
        <p:spPr>
          <a:xfrm>
            <a:off x="4844423" y="2827460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Aluminum Frame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9" name="TextBox 54"/>
          <p:cNvSpPr txBox="1"/>
          <p:nvPr/>
        </p:nvSpPr>
        <p:spPr>
          <a:xfrm>
            <a:off x="6885881" y="282958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Elastic (rubber) layers 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5492671" y="3115797"/>
            <a:ext cx="2133600" cy="2667000"/>
            <a:chOff x="6544298" y="1145598"/>
            <a:chExt cx="2133600" cy="4989871"/>
          </a:xfrm>
        </p:grpSpPr>
        <p:sp>
          <p:nvSpPr>
            <p:cNvPr id="51" name="Rectangle 15"/>
            <p:cNvSpPr/>
            <p:nvPr/>
          </p:nvSpPr>
          <p:spPr>
            <a:xfrm>
              <a:off x="6925298" y="2249269"/>
              <a:ext cx="152400" cy="2819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2" name="Rectangle 16"/>
            <p:cNvSpPr/>
            <p:nvPr/>
          </p:nvSpPr>
          <p:spPr>
            <a:xfrm>
              <a:off x="7687298" y="2477869"/>
              <a:ext cx="152400" cy="236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8525498" y="2249269"/>
              <a:ext cx="152400" cy="2819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4" name="Rectangle 18"/>
            <p:cNvSpPr/>
            <p:nvPr/>
          </p:nvSpPr>
          <p:spPr>
            <a:xfrm>
              <a:off x="7915898" y="3697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5" name="Rectangle 19"/>
            <p:cNvSpPr/>
            <p:nvPr/>
          </p:nvSpPr>
          <p:spPr>
            <a:xfrm>
              <a:off x="8068298" y="3697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6" name="Rectangle 20"/>
            <p:cNvSpPr/>
            <p:nvPr/>
          </p:nvSpPr>
          <p:spPr>
            <a:xfrm>
              <a:off x="7915898" y="2554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7" name="Rectangle 21"/>
            <p:cNvSpPr/>
            <p:nvPr/>
          </p:nvSpPr>
          <p:spPr>
            <a:xfrm>
              <a:off x="8068298" y="2554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8" name="Rectangle 22"/>
            <p:cNvSpPr/>
            <p:nvPr/>
          </p:nvSpPr>
          <p:spPr>
            <a:xfrm>
              <a:off x="7382498" y="3697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59" name="Rectangle 23"/>
            <p:cNvSpPr/>
            <p:nvPr/>
          </p:nvSpPr>
          <p:spPr>
            <a:xfrm>
              <a:off x="7534898" y="3697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0" name="Rectangle 24"/>
            <p:cNvSpPr/>
            <p:nvPr/>
          </p:nvSpPr>
          <p:spPr>
            <a:xfrm>
              <a:off x="7382498" y="2554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1" name="Rectangle 25"/>
            <p:cNvSpPr/>
            <p:nvPr/>
          </p:nvSpPr>
          <p:spPr>
            <a:xfrm>
              <a:off x="7534898" y="2554069"/>
              <a:ext cx="76200" cy="1066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2" name="Rectangle 28"/>
            <p:cNvSpPr/>
            <p:nvPr/>
          </p:nvSpPr>
          <p:spPr>
            <a:xfrm>
              <a:off x="7153898" y="2554069"/>
              <a:ext cx="108000" cy="22860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8341298" y="2554069"/>
              <a:ext cx="108000" cy="22860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4" name="Rectangle 30"/>
            <p:cNvSpPr/>
            <p:nvPr/>
          </p:nvSpPr>
          <p:spPr>
            <a:xfrm>
              <a:off x="7611098" y="2173069"/>
              <a:ext cx="304800" cy="228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5" name="Rectangle 31"/>
            <p:cNvSpPr/>
            <p:nvPr/>
          </p:nvSpPr>
          <p:spPr>
            <a:xfrm>
              <a:off x="7611098" y="4916269"/>
              <a:ext cx="304800" cy="228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cxnSp>
          <p:nvCxnSpPr>
            <p:cNvPr id="66" name="Straight Arrow Connector 33"/>
            <p:cNvCxnSpPr>
              <a:endCxn id="51" idx="2"/>
            </p:cNvCxnSpPr>
            <p:nvPr/>
          </p:nvCxnSpPr>
          <p:spPr>
            <a:xfrm flipV="1">
              <a:off x="6544298" y="5068669"/>
              <a:ext cx="457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5"/>
            <p:cNvCxnSpPr>
              <a:endCxn id="52" idx="2"/>
            </p:cNvCxnSpPr>
            <p:nvPr/>
          </p:nvCxnSpPr>
          <p:spPr>
            <a:xfrm flipV="1">
              <a:off x="6620498" y="4840069"/>
              <a:ext cx="1143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36"/>
            <p:cNvCxnSpPr>
              <a:endCxn id="53" idx="2"/>
            </p:cNvCxnSpPr>
            <p:nvPr/>
          </p:nvCxnSpPr>
          <p:spPr>
            <a:xfrm flipV="1">
              <a:off x="6772898" y="5068669"/>
              <a:ext cx="18288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6"/>
            <p:cNvCxnSpPr>
              <a:endCxn id="58" idx="2"/>
            </p:cNvCxnSpPr>
            <p:nvPr/>
          </p:nvCxnSpPr>
          <p:spPr>
            <a:xfrm flipH="1" flipV="1">
              <a:off x="7420598" y="4763869"/>
              <a:ext cx="1905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7"/>
            <p:cNvCxnSpPr/>
            <p:nvPr/>
          </p:nvCxnSpPr>
          <p:spPr>
            <a:xfrm flipH="1" flipV="1">
              <a:off x="7534898" y="4763869"/>
              <a:ext cx="762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8"/>
            <p:cNvCxnSpPr/>
            <p:nvPr/>
          </p:nvCxnSpPr>
          <p:spPr>
            <a:xfrm flipV="1">
              <a:off x="7992098" y="4763869"/>
              <a:ext cx="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51"/>
            <p:cNvCxnSpPr/>
            <p:nvPr/>
          </p:nvCxnSpPr>
          <p:spPr>
            <a:xfrm flipV="1">
              <a:off x="7992098" y="4763869"/>
              <a:ext cx="762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56"/>
            <p:cNvCxnSpPr/>
            <p:nvPr/>
          </p:nvCxnSpPr>
          <p:spPr>
            <a:xfrm>
              <a:off x="6849098" y="1145598"/>
              <a:ext cx="762000" cy="10274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58"/>
            <p:cNvCxnSpPr>
              <a:endCxn id="62" idx="0"/>
            </p:cNvCxnSpPr>
            <p:nvPr/>
          </p:nvCxnSpPr>
          <p:spPr>
            <a:xfrm flipH="1">
              <a:off x="7207898" y="1288166"/>
              <a:ext cx="1317600" cy="12659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59"/>
            <p:cNvCxnSpPr/>
            <p:nvPr/>
          </p:nvCxnSpPr>
          <p:spPr>
            <a:xfrm flipH="1">
              <a:off x="8373098" y="1288166"/>
              <a:ext cx="228600" cy="11897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17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Muon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detectors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made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39" name="Rettangolo 38"/>
          <p:cNvSpPr/>
          <p:nvPr/>
        </p:nvSpPr>
        <p:spPr>
          <a:xfrm>
            <a:off x="755576" y="162880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Pattern matching allows track connection from film to film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pic>
        <p:nvPicPr>
          <p:cNvPr id="40" name="Immagine 39" descr="dy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628" y="2644506"/>
            <a:ext cx="5210668" cy="362881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1" name="Rettangolo 40"/>
          <p:cNvSpPr/>
          <p:nvPr/>
        </p:nvSpPr>
        <p:spPr>
          <a:xfrm>
            <a:off x="6156176" y="2608501"/>
            <a:ext cx="906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=6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/>
          </a:p>
        </p:txBody>
      </p:sp>
      <p:sp>
        <p:nvSpPr>
          <p:cNvPr id="42" name="Rettangolo 41"/>
          <p:cNvSpPr/>
          <p:nvPr/>
        </p:nvSpPr>
        <p:spPr>
          <a:xfrm>
            <a:off x="4283968" y="5929535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/>
          </a:p>
        </p:txBody>
      </p:sp>
      <p:sp>
        <p:nvSpPr>
          <p:cNvPr id="43" name="Rettangolo 42"/>
          <p:cNvSpPr/>
          <p:nvPr/>
        </p:nvSpPr>
        <p:spPr>
          <a:xfrm>
            <a:off x="755576" y="211311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Position projection residuals of the same track in consecutive films after all corrections, including tracks of all momenta (films exposed at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Unzen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)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660232" y="5885938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18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Muon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detectors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made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39" name="Rettangolo 38"/>
          <p:cNvSpPr/>
          <p:nvPr/>
        </p:nvSpPr>
        <p:spPr>
          <a:xfrm>
            <a:off x="755576" y="162880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Pattern matching allows track connection from film to film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55576" y="211311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Slope residuals of same track measured in consecutive films </a:t>
            </a:r>
            <a:b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(emulsion films exposed at </a:t>
            </a:r>
            <a:r>
              <a:rPr lang="en-US" sz="1400" dirty="0" err="1" smtClean="0">
                <a:solidFill>
                  <a:srgbClr val="0070C0"/>
                </a:solidFill>
                <a:latin typeface="Century Gothic" pitchFamily="34" charset="0"/>
              </a:rPr>
              <a:t>Unzen</a:t>
            </a: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)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pic>
        <p:nvPicPr>
          <p:cNvPr id="12" name="図 3"/>
          <p:cNvPicPr>
            <a:picLocks noChangeAspect="1"/>
          </p:cNvPicPr>
          <p:nvPr/>
        </p:nvPicPr>
        <p:blipFill rotWithShape="1">
          <a:blip r:embed="rId3" cstate="print">
            <a:lum bright="-46000" contrast="53000"/>
          </a:blip>
          <a:srcRect l="7683" t="22538" r="820" b="20116"/>
          <a:stretch/>
        </p:blipFill>
        <p:spPr>
          <a:xfrm>
            <a:off x="3491880" y="2718651"/>
            <a:ext cx="3883553" cy="3446653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959932" y="4329100"/>
            <a:ext cx="2160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1 13"/>
          <p:cNvCxnSpPr>
            <a:stCxn id="13" idx="2"/>
          </p:cNvCxnSpPr>
          <p:nvPr/>
        </p:nvCxnSpPr>
        <p:spPr>
          <a:xfrm flipH="1">
            <a:off x="2663788" y="4689140"/>
            <a:ext cx="1296144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755576" y="4113076"/>
            <a:ext cx="2124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Slope close to 0: background due to shadowing effect of grains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Most such tracks are fake or Compton electrons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76056" y="6165304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itchFamily="34" charset="0"/>
              </a:rPr>
              <a:t>Slope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 rot="16200000">
            <a:off x="2258078" y="3573390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>Slope residuals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 rot="21386761">
            <a:off x="5383283" y="4641919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>Transverse direction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 rot="19347317">
            <a:off x="4205629" y="3562811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>Longitudinal direction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52" y="1556792"/>
            <a:ext cx="3383747" cy="120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19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Muon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detectors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made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38" name="Segnaposto contenuto 2"/>
          <p:cNvSpPr txBox="1">
            <a:spLocks/>
          </p:cNvSpPr>
          <p:nvPr/>
        </p:nvSpPr>
        <p:spPr>
          <a:xfrm>
            <a:off x="628650" y="2492895"/>
            <a:ext cx="7886700" cy="3684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Volcano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profile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and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track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counts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from 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emulsion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(Stromboli)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14" y="3273246"/>
            <a:ext cx="3586763" cy="2807819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0629" y="1679011"/>
            <a:ext cx="4742857" cy="4142857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6011726" y="5637202"/>
            <a:ext cx="73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tan </a:t>
            </a:r>
            <a:r>
              <a:rPr lang="it-IT" dirty="0" err="1" smtClean="0">
                <a:latin typeface="Symbol" panose="05050102010706020507" pitchFamily="18" charset="2"/>
              </a:rPr>
              <a:t>q</a:t>
            </a:r>
            <a:r>
              <a:rPr lang="it-IT" baseline="-25000" dirty="0" err="1" smtClean="0"/>
              <a:t>x</a:t>
            </a:r>
            <a:endParaRPr lang="it-IT" baseline="-25000" dirty="0"/>
          </a:p>
        </p:txBody>
      </p:sp>
      <p:sp>
        <p:nvSpPr>
          <p:cNvPr id="42" name="Rettangolo 41"/>
          <p:cNvSpPr/>
          <p:nvPr/>
        </p:nvSpPr>
        <p:spPr>
          <a:xfrm rot="16200000">
            <a:off x="3665304" y="2259023"/>
            <a:ext cx="73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tan </a:t>
            </a:r>
            <a:r>
              <a:rPr lang="it-IT" dirty="0" err="1" smtClean="0">
                <a:latin typeface="Symbol" panose="05050102010706020507" pitchFamily="18" charset="2"/>
              </a:rPr>
              <a:t>q</a:t>
            </a:r>
            <a:r>
              <a:rPr lang="it-IT" baseline="-25000" dirty="0" err="1"/>
              <a:t>y</a:t>
            </a:r>
            <a:endParaRPr lang="it-IT" baseline="-25000" dirty="0"/>
          </a:p>
        </p:txBody>
      </p:sp>
      <p:sp>
        <p:nvSpPr>
          <p:cNvPr id="43" name="Rettangolo 42"/>
          <p:cNvSpPr/>
          <p:nvPr/>
        </p:nvSpPr>
        <p:spPr>
          <a:xfrm rot="16200000">
            <a:off x="7913421" y="3634065"/>
            <a:ext cx="2088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Flux</a:t>
            </a:r>
            <a:r>
              <a:rPr lang="it-IT" dirty="0" smtClean="0"/>
              <a:t> (</a:t>
            </a:r>
            <a:r>
              <a:rPr lang="it-IT" dirty="0" err="1" smtClean="0"/>
              <a:t>arbitrary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)</a:t>
            </a:r>
            <a:endParaRPr lang="it-IT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83568" y="1789075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entury Gothic" pitchFamily="34" charset="0"/>
              </a:rPr>
              <a:t>Stack tracks at Stromboli (3 out of 4 films)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Connettore 2 177"/>
          <p:cNvCxnSpPr/>
          <p:nvPr/>
        </p:nvCxnSpPr>
        <p:spPr>
          <a:xfrm>
            <a:off x="6020544" y="2780928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igura a mano libera 191"/>
          <p:cNvSpPr/>
          <p:nvPr/>
        </p:nvSpPr>
        <p:spPr>
          <a:xfrm>
            <a:off x="7380312" y="3596384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igura a mano libera 188"/>
          <p:cNvSpPr/>
          <p:nvPr/>
        </p:nvSpPr>
        <p:spPr>
          <a:xfrm>
            <a:off x="5530276" y="3443984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Connettore 2 175"/>
          <p:cNvCxnSpPr/>
          <p:nvPr/>
        </p:nvCxnSpPr>
        <p:spPr>
          <a:xfrm>
            <a:off x="6948264" y="2132856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2 171"/>
          <p:cNvCxnSpPr/>
          <p:nvPr/>
        </p:nvCxnSpPr>
        <p:spPr>
          <a:xfrm>
            <a:off x="5868144" y="2132856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igura a mano libera 184"/>
          <p:cNvSpPr/>
          <p:nvPr/>
        </p:nvSpPr>
        <p:spPr>
          <a:xfrm>
            <a:off x="7077974" y="2656936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ttangolo 124"/>
          <p:cNvSpPr/>
          <p:nvPr/>
        </p:nvSpPr>
        <p:spPr>
          <a:xfrm>
            <a:off x="6408035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ttangolo 159"/>
          <p:cNvSpPr/>
          <p:nvPr/>
        </p:nvSpPr>
        <p:spPr>
          <a:xfrm>
            <a:off x="6480043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ttangolo 166"/>
          <p:cNvSpPr/>
          <p:nvPr/>
        </p:nvSpPr>
        <p:spPr>
          <a:xfrm>
            <a:off x="6552051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774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detectors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for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radiography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755576" y="1556792"/>
            <a:ext cx="4150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Detectors are made of stacked emulsion films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pic>
        <p:nvPicPr>
          <p:cNvPr id="60" name="Immagine 59" descr="DenglerSW-Stromboli-20040928-123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888432" cy="2687027"/>
          </a:xfrm>
          <a:prstGeom prst="rect">
            <a:avLst/>
          </a:prstGeom>
        </p:spPr>
      </p:pic>
      <p:sp>
        <p:nvSpPr>
          <p:cNvPr id="95" name="Rettangolo 94"/>
          <p:cNvSpPr/>
          <p:nvPr/>
        </p:nvSpPr>
        <p:spPr>
          <a:xfrm>
            <a:off x="611560" y="4921423"/>
            <a:ext cx="712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Emulsion has no time resolution, no trigger: all tracks are recorded</a:t>
            </a:r>
          </a:p>
        </p:txBody>
      </p:sp>
      <p:grpSp>
        <p:nvGrpSpPr>
          <p:cNvPr id="112" name="Gruppo 111"/>
          <p:cNvGrpSpPr/>
          <p:nvPr/>
        </p:nvGrpSpPr>
        <p:grpSpPr>
          <a:xfrm>
            <a:off x="2267744" y="3861048"/>
            <a:ext cx="720080" cy="360040"/>
            <a:chOff x="1907704" y="3212976"/>
            <a:chExt cx="648072" cy="288032"/>
          </a:xfrm>
        </p:grpSpPr>
        <p:sp>
          <p:nvSpPr>
            <p:cNvPr id="106" name="Rettangolo 105"/>
            <p:cNvSpPr/>
            <p:nvPr/>
          </p:nvSpPr>
          <p:spPr>
            <a:xfrm>
              <a:off x="2123728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2339752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ttangolo 107"/>
            <p:cNvSpPr/>
            <p:nvPr/>
          </p:nvSpPr>
          <p:spPr>
            <a:xfrm>
              <a:off x="1907704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1907704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2123728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ttangolo 110"/>
            <p:cNvSpPr/>
            <p:nvPr/>
          </p:nvSpPr>
          <p:spPr>
            <a:xfrm>
              <a:off x="2339752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ttangolo 120"/>
          <p:cNvSpPr/>
          <p:nvPr/>
        </p:nvSpPr>
        <p:spPr>
          <a:xfrm>
            <a:off x="6408035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ttangolo 121"/>
          <p:cNvSpPr/>
          <p:nvPr/>
        </p:nvSpPr>
        <p:spPr>
          <a:xfrm>
            <a:off x="7668005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ttangolo 122"/>
          <p:cNvSpPr/>
          <p:nvPr/>
        </p:nvSpPr>
        <p:spPr>
          <a:xfrm>
            <a:off x="5148064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ttangolo 123"/>
          <p:cNvSpPr/>
          <p:nvPr/>
        </p:nvSpPr>
        <p:spPr>
          <a:xfrm>
            <a:off x="5148064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ttangolo 125"/>
          <p:cNvSpPr/>
          <p:nvPr/>
        </p:nvSpPr>
        <p:spPr>
          <a:xfrm>
            <a:off x="7668005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Connettore 2 141"/>
          <p:cNvCxnSpPr/>
          <p:nvPr/>
        </p:nvCxnSpPr>
        <p:spPr>
          <a:xfrm flipV="1">
            <a:off x="2267744" y="2492896"/>
            <a:ext cx="2880320" cy="1368152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/>
          <p:cNvCxnSpPr/>
          <p:nvPr/>
        </p:nvCxnSpPr>
        <p:spPr>
          <a:xfrm>
            <a:off x="2267744" y="4221088"/>
            <a:ext cx="2880320" cy="72008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tangolo 155"/>
          <p:cNvSpPr/>
          <p:nvPr/>
        </p:nvSpPr>
        <p:spPr>
          <a:xfrm>
            <a:off x="6480043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ttangolo 156"/>
          <p:cNvSpPr/>
          <p:nvPr/>
        </p:nvSpPr>
        <p:spPr>
          <a:xfrm>
            <a:off x="7740013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ttangolo 157"/>
          <p:cNvSpPr/>
          <p:nvPr/>
        </p:nvSpPr>
        <p:spPr>
          <a:xfrm>
            <a:off x="5220072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ttangolo 158"/>
          <p:cNvSpPr/>
          <p:nvPr/>
        </p:nvSpPr>
        <p:spPr>
          <a:xfrm>
            <a:off x="5220072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ttangolo 160"/>
          <p:cNvSpPr/>
          <p:nvPr/>
        </p:nvSpPr>
        <p:spPr>
          <a:xfrm>
            <a:off x="7740013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ttangolo 162"/>
          <p:cNvSpPr/>
          <p:nvPr/>
        </p:nvSpPr>
        <p:spPr>
          <a:xfrm>
            <a:off x="6552051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ttangolo 163"/>
          <p:cNvSpPr/>
          <p:nvPr/>
        </p:nvSpPr>
        <p:spPr>
          <a:xfrm>
            <a:off x="7812021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ttangolo 164"/>
          <p:cNvSpPr/>
          <p:nvPr/>
        </p:nvSpPr>
        <p:spPr>
          <a:xfrm>
            <a:off x="5292080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ttangolo 165"/>
          <p:cNvSpPr/>
          <p:nvPr/>
        </p:nvSpPr>
        <p:spPr>
          <a:xfrm>
            <a:off x="5292080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ttangolo 167"/>
          <p:cNvSpPr/>
          <p:nvPr/>
        </p:nvSpPr>
        <p:spPr>
          <a:xfrm>
            <a:off x="7812021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Connettore 2 169"/>
          <p:cNvCxnSpPr/>
          <p:nvPr/>
        </p:nvCxnSpPr>
        <p:spPr>
          <a:xfrm>
            <a:off x="7020272" y="3068960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2 176"/>
          <p:cNvCxnSpPr/>
          <p:nvPr/>
        </p:nvCxnSpPr>
        <p:spPr>
          <a:xfrm>
            <a:off x="8100392" y="3068960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2 178"/>
          <p:cNvCxnSpPr/>
          <p:nvPr/>
        </p:nvCxnSpPr>
        <p:spPr>
          <a:xfrm>
            <a:off x="7172672" y="3717032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ttangolo 179"/>
          <p:cNvSpPr/>
          <p:nvPr/>
        </p:nvSpPr>
        <p:spPr>
          <a:xfrm>
            <a:off x="7164288" y="198884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1" name="Rettangolo 180"/>
          <p:cNvSpPr/>
          <p:nvPr/>
        </p:nvSpPr>
        <p:spPr>
          <a:xfrm>
            <a:off x="5724128" y="213285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3" name="Figura a mano libera 182"/>
          <p:cNvSpPr/>
          <p:nvPr/>
        </p:nvSpPr>
        <p:spPr>
          <a:xfrm>
            <a:off x="7380312" y="2996952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ttangolo 185"/>
          <p:cNvSpPr/>
          <p:nvPr/>
        </p:nvSpPr>
        <p:spPr>
          <a:xfrm>
            <a:off x="7524328" y="2996952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87" name="Figura a mano libera 186"/>
          <p:cNvSpPr/>
          <p:nvPr/>
        </p:nvSpPr>
        <p:spPr>
          <a:xfrm>
            <a:off x="5868144" y="3789040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ttangolo 187"/>
          <p:cNvSpPr/>
          <p:nvPr/>
        </p:nvSpPr>
        <p:spPr>
          <a:xfrm>
            <a:off x="6012160" y="378904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90" name="Figura a mano libera 189"/>
          <p:cNvSpPr/>
          <p:nvPr/>
        </p:nvSpPr>
        <p:spPr>
          <a:xfrm>
            <a:off x="7718180" y="3941440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ttangolo 190"/>
          <p:cNvSpPr/>
          <p:nvPr/>
        </p:nvSpPr>
        <p:spPr>
          <a:xfrm>
            <a:off x="7862196" y="394144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93" name="Rettangolo 192"/>
          <p:cNvSpPr/>
          <p:nvPr/>
        </p:nvSpPr>
        <p:spPr>
          <a:xfrm>
            <a:off x="611560" y="5281463"/>
            <a:ext cx="712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Emulsion films record hard tracks as well as soft tracks</a:t>
            </a:r>
          </a:p>
        </p:txBody>
      </p:sp>
      <p:sp>
        <p:nvSpPr>
          <p:cNvPr id="194" name="Rettangolo 193"/>
          <p:cNvSpPr/>
          <p:nvPr/>
        </p:nvSpPr>
        <p:spPr>
          <a:xfrm>
            <a:off x="611561" y="5661248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3D information available for each track: momentum discrimination and/or particle id. possible!</a:t>
            </a:r>
          </a:p>
        </p:txBody>
      </p:sp>
      <p:cxnSp>
        <p:nvCxnSpPr>
          <p:cNvPr id="61" name="Connettore 1 60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20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Post-processing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steps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consist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of pattern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matching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to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filter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out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instrumental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fakes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and soft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tracks</a:t>
            </a:r>
            <a:endParaRPr lang="en-GB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Data processing for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radiography</a:t>
            </a:r>
            <a:endParaRPr lang="en-US" dirty="0" smtClean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2" name="Terminatore 1"/>
          <p:cNvSpPr/>
          <p:nvPr/>
        </p:nvSpPr>
        <p:spPr>
          <a:xfrm>
            <a:off x="503548" y="2276872"/>
            <a:ext cx="3780420" cy="5400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entury Gothic" panose="020B0502020202020204" pitchFamily="34" charset="0"/>
              </a:rPr>
              <a:t>Image </a:t>
            </a:r>
            <a:r>
              <a:rPr lang="it-IT" dirty="0" err="1" smtClean="0">
                <a:latin typeface="Century Gothic" panose="020B0502020202020204" pitchFamily="34" charset="0"/>
              </a:rPr>
              <a:t>acquisition</a:t>
            </a:r>
            <a:endParaRPr lang="it-IT" dirty="0" smtClean="0">
              <a:latin typeface="Century Gothic" panose="020B0502020202020204" pitchFamily="34" charset="0"/>
            </a:endParaRPr>
          </a:p>
          <a:p>
            <a:pPr algn="ctr"/>
            <a:r>
              <a:rPr lang="it-IT" dirty="0" smtClean="0">
                <a:latin typeface="Century Gothic" panose="020B0502020202020204" pitchFamily="34" charset="0"/>
              </a:rPr>
              <a:t>3 TB/film (120 cm</a:t>
            </a:r>
            <a:r>
              <a:rPr lang="it-IT" baseline="30000" dirty="0" smtClean="0">
                <a:latin typeface="Century Gothic" panose="020B0502020202020204" pitchFamily="34" charset="0"/>
              </a:rPr>
              <a:t>2</a:t>
            </a:r>
            <a:r>
              <a:rPr lang="it-IT" dirty="0" smtClean="0">
                <a:latin typeface="Century Gothic" panose="020B0502020202020204" pitchFamily="34" charset="0"/>
              </a:rPr>
              <a:t>)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26" name="Terminatore 25"/>
          <p:cNvSpPr/>
          <p:nvPr/>
        </p:nvSpPr>
        <p:spPr>
          <a:xfrm>
            <a:off x="503548" y="3212976"/>
            <a:ext cx="3780420" cy="5400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entury Gothic" panose="020B0502020202020204" pitchFamily="34" charset="0"/>
              </a:rPr>
              <a:t>Microtracks</a:t>
            </a:r>
            <a:endParaRPr lang="it-IT" dirty="0" smtClean="0">
              <a:latin typeface="Century Gothic" panose="020B0502020202020204" pitchFamily="34" charset="0"/>
            </a:endParaRPr>
          </a:p>
          <a:p>
            <a:pPr algn="ctr"/>
            <a:r>
              <a:rPr lang="it-IT" dirty="0" smtClean="0">
                <a:latin typeface="Century Gothic" panose="020B0502020202020204" pitchFamily="34" charset="0"/>
              </a:rPr>
              <a:t>30 GB/film (120 cm</a:t>
            </a:r>
            <a:r>
              <a:rPr lang="it-IT" baseline="30000" dirty="0" smtClean="0">
                <a:latin typeface="Century Gothic" panose="020B0502020202020204" pitchFamily="34" charset="0"/>
              </a:rPr>
              <a:t>2</a:t>
            </a:r>
            <a:r>
              <a:rPr lang="it-IT" dirty="0" smtClean="0">
                <a:latin typeface="Century Gothic" panose="020B0502020202020204" pitchFamily="34" charset="0"/>
              </a:rPr>
              <a:t>)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27" name="Terminatore 26"/>
          <p:cNvSpPr/>
          <p:nvPr/>
        </p:nvSpPr>
        <p:spPr>
          <a:xfrm>
            <a:off x="503548" y="4149080"/>
            <a:ext cx="3780420" cy="5400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entury Gothic" panose="020B0502020202020204" pitchFamily="34" charset="0"/>
              </a:rPr>
              <a:t>Filtered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microtracks</a:t>
            </a:r>
            <a:r>
              <a:rPr lang="it-IT" dirty="0" smtClean="0">
                <a:latin typeface="Century Gothic" panose="020B0502020202020204" pitchFamily="34" charset="0"/>
              </a:rPr>
              <a:t> (</a:t>
            </a:r>
            <a:r>
              <a:rPr lang="it-IT" dirty="0" err="1" smtClean="0">
                <a:latin typeface="Century Gothic" panose="020B0502020202020204" pitchFamily="34" charset="0"/>
              </a:rPr>
              <a:t>coincidence</a:t>
            </a:r>
            <a:r>
              <a:rPr lang="it-IT" dirty="0" smtClean="0">
                <a:latin typeface="Century Gothic" panose="020B0502020202020204" pitchFamily="34" charset="0"/>
              </a:rPr>
              <a:t>) 1.5 GB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0" name="Terminatore 29"/>
          <p:cNvSpPr/>
          <p:nvPr/>
        </p:nvSpPr>
        <p:spPr>
          <a:xfrm>
            <a:off x="503548" y="5085184"/>
            <a:ext cx="3780420" cy="5400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entury Gothic" panose="020B0502020202020204" pitchFamily="34" charset="0"/>
              </a:rPr>
              <a:t>Stack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tracks</a:t>
            </a:r>
            <a:r>
              <a:rPr lang="it-IT" dirty="0" smtClean="0">
                <a:latin typeface="Century Gothic" panose="020B0502020202020204" pitchFamily="34" charset="0"/>
              </a:rPr>
              <a:t/>
            </a:r>
            <a:br>
              <a:rPr lang="it-IT" dirty="0" smtClean="0">
                <a:latin typeface="Century Gothic" panose="020B0502020202020204" pitchFamily="34" charset="0"/>
              </a:rPr>
            </a:br>
            <a:r>
              <a:rPr lang="it-IT" dirty="0" smtClean="0">
                <a:latin typeface="Century Gothic" panose="020B0502020202020204" pitchFamily="34" charset="0"/>
              </a:rPr>
              <a:t>400 MB / </a:t>
            </a:r>
            <a:r>
              <a:rPr lang="it-IT" dirty="0" err="1" smtClean="0">
                <a:latin typeface="Century Gothic" panose="020B0502020202020204" pitchFamily="34" charset="0"/>
              </a:rPr>
              <a:t>quadruplet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2" name="Terminatore 31"/>
          <p:cNvSpPr/>
          <p:nvPr/>
        </p:nvSpPr>
        <p:spPr>
          <a:xfrm>
            <a:off x="503548" y="6021288"/>
            <a:ext cx="3780420" cy="5400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entury Gothic" panose="020B0502020202020204" pitchFamily="34" charset="0"/>
              </a:rPr>
              <a:t>Full detector (1 m</a:t>
            </a:r>
            <a:r>
              <a:rPr lang="it-IT" baseline="30000" dirty="0" smtClean="0">
                <a:latin typeface="Century Gothic" panose="020B0502020202020204" pitchFamily="34" charset="0"/>
              </a:rPr>
              <a:t>2</a:t>
            </a:r>
            <a:r>
              <a:rPr lang="it-IT" dirty="0" smtClean="0">
                <a:latin typeface="Century Gothic" panose="020B0502020202020204" pitchFamily="34" charset="0"/>
              </a:rPr>
              <a:t>)</a:t>
            </a:r>
            <a:br>
              <a:rPr lang="it-IT" dirty="0" smtClean="0">
                <a:latin typeface="Century Gothic" panose="020B0502020202020204" pitchFamily="34" charset="0"/>
              </a:rPr>
            </a:br>
            <a:r>
              <a:rPr lang="it-IT" dirty="0" smtClean="0">
                <a:latin typeface="Century Gothic" panose="020B0502020202020204" pitchFamily="34" charset="0"/>
              </a:rPr>
              <a:t>40 GB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3" name="Terminatore 32"/>
          <p:cNvSpPr/>
          <p:nvPr/>
        </p:nvSpPr>
        <p:spPr>
          <a:xfrm>
            <a:off x="4788024" y="3232164"/>
            <a:ext cx="3780420" cy="106093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entury Gothic" panose="020B0502020202020204" pitchFamily="34" charset="0"/>
              </a:rPr>
              <a:t>Next</a:t>
            </a:r>
            <a:r>
              <a:rPr lang="it-IT" dirty="0" smtClean="0">
                <a:latin typeface="Century Gothic" panose="020B0502020202020204" pitchFamily="34" charset="0"/>
              </a:rPr>
              <a:t> generation detectors </a:t>
            </a:r>
            <a:br>
              <a:rPr lang="it-IT" dirty="0" smtClean="0">
                <a:latin typeface="Century Gothic" panose="020B0502020202020204" pitchFamily="34" charset="0"/>
              </a:rPr>
            </a:br>
            <a:r>
              <a:rPr lang="it-IT" dirty="0" smtClean="0">
                <a:latin typeface="Century Gothic" panose="020B0502020202020204" pitchFamily="34" charset="0"/>
              </a:rPr>
              <a:t>(10</a:t>
            </a:r>
            <a:r>
              <a:rPr lang="it-IT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10</a:t>
            </a:r>
            <a:r>
              <a:rPr lang="it-IT" dirty="0" smtClean="0">
                <a:latin typeface="Century Gothic" panose="020B0502020202020204" pitchFamily="34" charset="0"/>
              </a:rPr>
              <a:t>0 m</a:t>
            </a:r>
            <a:r>
              <a:rPr lang="it-IT" baseline="30000" dirty="0" smtClean="0">
                <a:latin typeface="Century Gothic" panose="020B0502020202020204" pitchFamily="34" charset="0"/>
              </a:rPr>
              <a:t>2</a:t>
            </a:r>
            <a:r>
              <a:rPr lang="it-IT" dirty="0" smtClean="0">
                <a:latin typeface="Century Gothic" panose="020B0502020202020204" pitchFamily="34" charset="0"/>
              </a:rPr>
              <a:t>)</a:t>
            </a:r>
            <a:br>
              <a:rPr lang="it-IT" dirty="0" smtClean="0">
                <a:latin typeface="Century Gothic" panose="020B0502020202020204" pitchFamily="34" charset="0"/>
              </a:rPr>
            </a:br>
            <a:r>
              <a:rPr lang="it-IT" dirty="0" smtClean="0">
                <a:latin typeface="Century Gothic" panose="020B0502020202020204" pitchFamily="34" charset="0"/>
              </a:rPr>
              <a:t>400</a:t>
            </a:r>
            <a:r>
              <a:rPr lang="it-IT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4000</a:t>
            </a:r>
            <a:r>
              <a:rPr lang="it-IT" dirty="0" smtClean="0">
                <a:latin typeface="Century Gothic" panose="020B0502020202020204" pitchFamily="34" charset="0"/>
              </a:rPr>
              <a:t> GB</a:t>
            </a:r>
            <a:endParaRPr lang="it-IT" dirty="0">
              <a:latin typeface="Century Gothic" panose="020B0502020202020204" pitchFamily="34" charset="0"/>
            </a:endParaRPr>
          </a:p>
        </p:txBody>
      </p:sp>
      <p:cxnSp>
        <p:nvCxnSpPr>
          <p:cNvPr id="4" name="Connettore 2 3"/>
          <p:cNvCxnSpPr>
            <a:stCxn id="2" idx="2"/>
            <a:endCxn id="26" idx="0"/>
          </p:cNvCxnSpPr>
          <p:nvPr/>
        </p:nvCxnSpPr>
        <p:spPr>
          <a:xfrm>
            <a:off x="2393758" y="2816932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6" idx="2"/>
            <a:endCxn id="27" idx="0"/>
          </p:cNvCxnSpPr>
          <p:nvPr/>
        </p:nvCxnSpPr>
        <p:spPr>
          <a:xfrm>
            <a:off x="2393758" y="3753036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7" idx="2"/>
            <a:endCxn id="30" idx="0"/>
          </p:cNvCxnSpPr>
          <p:nvPr/>
        </p:nvCxnSpPr>
        <p:spPr>
          <a:xfrm>
            <a:off x="2393758" y="4689140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0" idx="2"/>
            <a:endCxn id="32" idx="0"/>
          </p:cNvCxnSpPr>
          <p:nvPr/>
        </p:nvCxnSpPr>
        <p:spPr>
          <a:xfrm>
            <a:off x="2393758" y="5625244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4788024" y="4814569"/>
            <a:ext cx="4032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Needs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Fresh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films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Faster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automatic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microscopes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Larger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processing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power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(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Possibly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)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Larger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storage</a:t>
            </a:r>
            <a:endParaRPr lang="en-GB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21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Simulation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muon data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from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628650" y="1683122"/>
            <a:ext cx="49765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Average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flux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models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used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so far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High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elevation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and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small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rock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thickness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: OK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many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relatively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soft muons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Low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elevation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and big rock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thickness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: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large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systematic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errors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(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factor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10?)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formulae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extrapolated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few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hard muons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statistical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fluctuations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solidFill>
                  <a:srgbClr val="002060"/>
                </a:solidFill>
                <a:latin typeface="Century Gothic" pitchFamily="34" charset="0"/>
              </a:rPr>
              <a:t>n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eed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to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model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well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the “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knee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”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region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in </a:t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primary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cosmic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rays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</a:b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Next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step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: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use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full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simulation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muon production and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propagation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in atmosphere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5878286" y="1900051"/>
            <a:ext cx="3075709" cy="914400"/>
          </a:xfrm>
          <a:custGeom>
            <a:avLst/>
            <a:gdLst>
              <a:gd name="connsiteX0" fmla="*/ 3075709 w 3075709"/>
              <a:gd name="connsiteY0" fmla="*/ 914400 h 914400"/>
              <a:gd name="connsiteX1" fmla="*/ 3016332 w 3075709"/>
              <a:gd name="connsiteY1" fmla="*/ 878774 h 914400"/>
              <a:gd name="connsiteX2" fmla="*/ 2933205 w 3075709"/>
              <a:gd name="connsiteY2" fmla="*/ 843148 h 914400"/>
              <a:gd name="connsiteX3" fmla="*/ 2790701 w 3075709"/>
              <a:gd name="connsiteY3" fmla="*/ 736270 h 914400"/>
              <a:gd name="connsiteX4" fmla="*/ 2743200 w 3075709"/>
              <a:gd name="connsiteY4" fmla="*/ 700644 h 914400"/>
              <a:gd name="connsiteX5" fmla="*/ 2707574 w 3075709"/>
              <a:gd name="connsiteY5" fmla="*/ 676894 h 914400"/>
              <a:gd name="connsiteX6" fmla="*/ 2671948 w 3075709"/>
              <a:gd name="connsiteY6" fmla="*/ 641268 h 914400"/>
              <a:gd name="connsiteX7" fmla="*/ 2636322 w 3075709"/>
              <a:gd name="connsiteY7" fmla="*/ 617517 h 914400"/>
              <a:gd name="connsiteX8" fmla="*/ 2588820 w 3075709"/>
              <a:gd name="connsiteY8" fmla="*/ 581891 h 914400"/>
              <a:gd name="connsiteX9" fmla="*/ 2553195 w 3075709"/>
              <a:gd name="connsiteY9" fmla="*/ 558140 h 914400"/>
              <a:gd name="connsiteX10" fmla="*/ 2517569 w 3075709"/>
              <a:gd name="connsiteY10" fmla="*/ 510639 h 914400"/>
              <a:gd name="connsiteX11" fmla="*/ 2446317 w 3075709"/>
              <a:gd name="connsiteY11" fmla="*/ 463138 h 914400"/>
              <a:gd name="connsiteX12" fmla="*/ 2291937 w 3075709"/>
              <a:gd name="connsiteY12" fmla="*/ 356260 h 914400"/>
              <a:gd name="connsiteX13" fmla="*/ 2244436 w 3075709"/>
              <a:gd name="connsiteY13" fmla="*/ 320634 h 914400"/>
              <a:gd name="connsiteX14" fmla="*/ 2208810 w 3075709"/>
              <a:gd name="connsiteY14" fmla="*/ 296883 h 914400"/>
              <a:gd name="connsiteX15" fmla="*/ 2173184 w 3075709"/>
              <a:gd name="connsiteY15" fmla="*/ 261257 h 914400"/>
              <a:gd name="connsiteX16" fmla="*/ 2125683 w 3075709"/>
              <a:gd name="connsiteY16" fmla="*/ 237507 h 914400"/>
              <a:gd name="connsiteX17" fmla="*/ 2090057 w 3075709"/>
              <a:gd name="connsiteY17" fmla="*/ 201881 h 914400"/>
              <a:gd name="connsiteX18" fmla="*/ 1971304 w 3075709"/>
              <a:gd name="connsiteY18" fmla="*/ 118753 h 914400"/>
              <a:gd name="connsiteX19" fmla="*/ 1935678 w 3075709"/>
              <a:gd name="connsiteY19" fmla="*/ 95003 h 914400"/>
              <a:gd name="connsiteX20" fmla="*/ 1900052 w 3075709"/>
              <a:gd name="connsiteY20" fmla="*/ 71252 h 914400"/>
              <a:gd name="connsiteX21" fmla="*/ 1864426 w 3075709"/>
              <a:gd name="connsiteY21" fmla="*/ 59377 h 914400"/>
              <a:gd name="connsiteX22" fmla="*/ 1531917 w 3075709"/>
              <a:gd name="connsiteY22" fmla="*/ 71252 h 914400"/>
              <a:gd name="connsiteX23" fmla="*/ 1496291 w 3075709"/>
              <a:gd name="connsiteY23" fmla="*/ 95003 h 914400"/>
              <a:gd name="connsiteX24" fmla="*/ 1460665 w 3075709"/>
              <a:gd name="connsiteY24" fmla="*/ 106878 h 914400"/>
              <a:gd name="connsiteX25" fmla="*/ 1365662 w 3075709"/>
              <a:gd name="connsiteY25" fmla="*/ 95003 h 914400"/>
              <a:gd name="connsiteX26" fmla="*/ 1330036 w 3075709"/>
              <a:gd name="connsiteY26" fmla="*/ 71252 h 914400"/>
              <a:gd name="connsiteX27" fmla="*/ 1294410 w 3075709"/>
              <a:gd name="connsiteY27" fmla="*/ 59377 h 914400"/>
              <a:gd name="connsiteX28" fmla="*/ 1187532 w 3075709"/>
              <a:gd name="connsiteY28" fmla="*/ 0 h 914400"/>
              <a:gd name="connsiteX29" fmla="*/ 1128156 w 3075709"/>
              <a:gd name="connsiteY29" fmla="*/ 11875 h 914400"/>
              <a:gd name="connsiteX30" fmla="*/ 1068779 w 3075709"/>
              <a:gd name="connsiteY30" fmla="*/ 83127 h 914400"/>
              <a:gd name="connsiteX31" fmla="*/ 1056904 w 3075709"/>
              <a:gd name="connsiteY31" fmla="*/ 118753 h 914400"/>
              <a:gd name="connsiteX32" fmla="*/ 1021278 w 3075709"/>
              <a:gd name="connsiteY32" fmla="*/ 130629 h 914400"/>
              <a:gd name="connsiteX33" fmla="*/ 985652 w 3075709"/>
              <a:gd name="connsiteY33" fmla="*/ 154379 h 914400"/>
              <a:gd name="connsiteX34" fmla="*/ 914400 w 3075709"/>
              <a:gd name="connsiteY34" fmla="*/ 178130 h 914400"/>
              <a:gd name="connsiteX35" fmla="*/ 878774 w 3075709"/>
              <a:gd name="connsiteY35" fmla="*/ 190005 h 914400"/>
              <a:gd name="connsiteX36" fmla="*/ 843148 w 3075709"/>
              <a:gd name="connsiteY36" fmla="*/ 213756 h 914400"/>
              <a:gd name="connsiteX37" fmla="*/ 724395 w 3075709"/>
              <a:gd name="connsiteY37" fmla="*/ 237507 h 914400"/>
              <a:gd name="connsiteX38" fmla="*/ 653143 w 3075709"/>
              <a:gd name="connsiteY38" fmla="*/ 261257 h 914400"/>
              <a:gd name="connsiteX39" fmla="*/ 617517 w 3075709"/>
              <a:gd name="connsiteY39" fmla="*/ 296883 h 914400"/>
              <a:gd name="connsiteX40" fmla="*/ 605641 w 3075709"/>
              <a:gd name="connsiteY40" fmla="*/ 332509 h 914400"/>
              <a:gd name="connsiteX41" fmla="*/ 570015 w 3075709"/>
              <a:gd name="connsiteY41" fmla="*/ 356260 h 914400"/>
              <a:gd name="connsiteX42" fmla="*/ 522514 w 3075709"/>
              <a:gd name="connsiteY42" fmla="*/ 427512 h 914400"/>
              <a:gd name="connsiteX43" fmla="*/ 486888 w 3075709"/>
              <a:gd name="connsiteY43" fmla="*/ 498764 h 914400"/>
              <a:gd name="connsiteX44" fmla="*/ 415636 w 3075709"/>
              <a:gd name="connsiteY44" fmla="*/ 546265 h 914400"/>
              <a:gd name="connsiteX45" fmla="*/ 380010 w 3075709"/>
              <a:gd name="connsiteY45" fmla="*/ 570016 h 914400"/>
              <a:gd name="connsiteX46" fmla="*/ 308758 w 3075709"/>
              <a:gd name="connsiteY46" fmla="*/ 629392 h 914400"/>
              <a:gd name="connsiteX47" fmla="*/ 285008 w 3075709"/>
              <a:gd name="connsiteY47" fmla="*/ 665018 h 914400"/>
              <a:gd name="connsiteX48" fmla="*/ 249382 w 3075709"/>
              <a:gd name="connsiteY48" fmla="*/ 688769 h 914400"/>
              <a:gd name="connsiteX49" fmla="*/ 201880 w 3075709"/>
              <a:gd name="connsiteY49" fmla="*/ 760021 h 914400"/>
              <a:gd name="connsiteX50" fmla="*/ 130628 w 3075709"/>
              <a:gd name="connsiteY50" fmla="*/ 807522 h 914400"/>
              <a:gd name="connsiteX51" fmla="*/ 95002 w 3075709"/>
              <a:gd name="connsiteY51" fmla="*/ 831273 h 914400"/>
              <a:gd name="connsiteX52" fmla="*/ 71252 w 3075709"/>
              <a:gd name="connsiteY52" fmla="*/ 866899 h 914400"/>
              <a:gd name="connsiteX53" fmla="*/ 35626 w 3075709"/>
              <a:gd name="connsiteY53" fmla="*/ 878774 h 914400"/>
              <a:gd name="connsiteX54" fmla="*/ 0 w 3075709"/>
              <a:gd name="connsiteY54" fmla="*/ 902525 h 914400"/>
              <a:gd name="connsiteX55" fmla="*/ 0 w 3075709"/>
              <a:gd name="connsiteY5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075709" h="914400">
                <a:moveTo>
                  <a:pt x="3075709" y="914400"/>
                </a:moveTo>
                <a:cubicBezTo>
                  <a:pt x="3055917" y="902525"/>
                  <a:pt x="3036977" y="889096"/>
                  <a:pt x="3016332" y="878774"/>
                </a:cubicBezTo>
                <a:cubicBezTo>
                  <a:pt x="2952994" y="847105"/>
                  <a:pt x="3007342" y="892573"/>
                  <a:pt x="2933205" y="843148"/>
                </a:cubicBezTo>
                <a:cubicBezTo>
                  <a:pt x="2933195" y="843141"/>
                  <a:pt x="2814457" y="754087"/>
                  <a:pt x="2790701" y="736270"/>
                </a:cubicBezTo>
                <a:cubicBezTo>
                  <a:pt x="2774867" y="724395"/>
                  <a:pt x="2759668" y="711622"/>
                  <a:pt x="2743200" y="700644"/>
                </a:cubicBezTo>
                <a:cubicBezTo>
                  <a:pt x="2731325" y="692727"/>
                  <a:pt x="2718538" y="686031"/>
                  <a:pt x="2707574" y="676894"/>
                </a:cubicBezTo>
                <a:cubicBezTo>
                  <a:pt x="2694672" y="666143"/>
                  <a:pt x="2684850" y="652019"/>
                  <a:pt x="2671948" y="641268"/>
                </a:cubicBezTo>
                <a:cubicBezTo>
                  <a:pt x="2660984" y="632131"/>
                  <a:pt x="2647936" y="625813"/>
                  <a:pt x="2636322" y="617517"/>
                </a:cubicBezTo>
                <a:cubicBezTo>
                  <a:pt x="2620216" y="606013"/>
                  <a:pt x="2604926" y="593395"/>
                  <a:pt x="2588820" y="581891"/>
                </a:cubicBezTo>
                <a:cubicBezTo>
                  <a:pt x="2577206" y="573595"/>
                  <a:pt x="2563287" y="568232"/>
                  <a:pt x="2553195" y="558140"/>
                </a:cubicBezTo>
                <a:cubicBezTo>
                  <a:pt x="2539200" y="544145"/>
                  <a:pt x="2532362" y="523788"/>
                  <a:pt x="2517569" y="510639"/>
                </a:cubicBezTo>
                <a:cubicBezTo>
                  <a:pt x="2496234" y="491675"/>
                  <a:pt x="2469153" y="480265"/>
                  <a:pt x="2446317" y="463138"/>
                </a:cubicBezTo>
                <a:cubicBezTo>
                  <a:pt x="2204804" y="282004"/>
                  <a:pt x="2459920" y="468249"/>
                  <a:pt x="2291937" y="356260"/>
                </a:cubicBezTo>
                <a:cubicBezTo>
                  <a:pt x="2275469" y="345281"/>
                  <a:pt x="2260541" y="332138"/>
                  <a:pt x="2244436" y="320634"/>
                </a:cubicBezTo>
                <a:cubicBezTo>
                  <a:pt x="2232822" y="312338"/>
                  <a:pt x="2219774" y="306020"/>
                  <a:pt x="2208810" y="296883"/>
                </a:cubicBezTo>
                <a:cubicBezTo>
                  <a:pt x="2195908" y="286132"/>
                  <a:pt x="2186850" y="271018"/>
                  <a:pt x="2173184" y="261257"/>
                </a:cubicBezTo>
                <a:cubicBezTo>
                  <a:pt x="2158779" y="250968"/>
                  <a:pt x="2141517" y="245424"/>
                  <a:pt x="2125683" y="237507"/>
                </a:cubicBezTo>
                <a:cubicBezTo>
                  <a:pt x="2113808" y="225632"/>
                  <a:pt x="2102808" y="212811"/>
                  <a:pt x="2090057" y="201881"/>
                </a:cubicBezTo>
                <a:cubicBezTo>
                  <a:pt x="2059286" y="175506"/>
                  <a:pt x="2001960" y="139191"/>
                  <a:pt x="1971304" y="118753"/>
                </a:cubicBezTo>
                <a:lnTo>
                  <a:pt x="1935678" y="95003"/>
                </a:lnTo>
                <a:cubicBezTo>
                  <a:pt x="1923803" y="87086"/>
                  <a:pt x="1913592" y="75765"/>
                  <a:pt x="1900052" y="71252"/>
                </a:cubicBezTo>
                <a:lnTo>
                  <a:pt x="1864426" y="59377"/>
                </a:lnTo>
                <a:cubicBezTo>
                  <a:pt x="1753590" y="63335"/>
                  <a:pt x="1642308" y="60569"/>
                  <a:pt x="1531917" y="71252"/>
                </a:cubicBezTo>
                <a:cubicBezTo>
                  <a:pt x="1517711" y="72627"/>
                  <a:pt x="1509057" y="88620"/>
                  <a:pt x="1496291" y="95003"/>
                </a:cubicBezTo>
                <a:cubicBezTo>
                  <a:pt x="1485095" y="100601"/>
                  <a:pt x="1472540" y="102920"/>
                  <a:pt x="1460665" y="106878"/>
                </a:cubicBezTo>
                <a:cubicBezTo>
                  <a:pt x="1428997" y="102920"/>
                  <a:pt x="1396452" y="103400"/>
                  <a:pt x="1365662" y="95003"/>
                </a:cubicBezTo>
                <a:cubicBezTo>
                  <a:pt x="1351892" y="91248"/>
                  <a:pt x="1342802" y="77635"/>
                  <a:pt x="1330036" y="71252"/>
                </a:cubicBezTo>
                <a:cubicBezTo>
                  <a:pt x="1318840" y="65654"/>
                  <a:pt x="1306285" y="63335"/>
                  <a:pt x="1294410" y="59377"/>
                </a:cubicBezTo>
                <a:cubicBezTo>
                  <a:pt x="1212743" y="4931"/>
                  <a:pt x="1250238" y="20901"/>
                  <a:pt x="1187532" y="0"/>
                </a:cubicBezTo>
                <a:cubicBezTo>
                  <a:pt x="1167740" y="3958"/>
                  <a:pt x="1146209" y="2848"/>
                  <a:pt x="1128156" y="11875"/>
                </a:cubicBezTo>
                <a:cubicBezTo>
                  <a:pt x="1105297" y="23304"/>
                  <a:pt x="1082419" y="62667"/>
                  <a:pt x="1068779" y="83127"/>
                </a:cubicBezTo>
                <a:cubicBezTo>
                  <a:pt x="1064821" y="95002"/>
                  <a:pt x="1065755" y="109902"/>
                  <a:pt x="1056904" y="118753"/>
                </a:cubicBezTo>
                <a:cubicBezTo>
                  <a:pt x="1048053" y="127604"/>
                  <a:pt x="1032474" y="125031"/>
                  <a:pt x="1021278" y="130629"/>
                </a:cubicBezTo>
                <a:cubicBezTo>
                  <a:pt x="1008513" y="137012"/>
                  <a:pt x="998694" y="148583"/>
                  <a:pt x="985652" y="154379"/>
                </a:cubicBezTo>
                <a:cubicBezTo>
                  <a:pt x="962774" y="164547"/>
                  <a:pt x="938151" y="170213"/>
                  <a:pt x="914400" y="178130"/>
                </a:cubicBezTo>
                <a:lnTo>
                  <a:pt x="878774" y="190005"/>
                </a:lnTo>
                <a:cubicBezTo>
                  <a:pt x="866899" y="197922"/>
                  <a:pt x="856266" y="208134"/>
                  <a:pt x="843148" y="213756"/>
                </a:cubicBezTo>
                <a:cubicBezTo>
                  <a:pt x="815524" y="225595"/>
                  <a:pt x="747960" y="231616"/>
                  <a:pt x="724395" y="237507"/>
                </a:cubicBezTo>
                <a:cubicBezTo>
                  <a:pt x="700107" y="243579"/>
                  <a:pt x="653143" y="261257"/>
                  <a:pt x="653143" y="261257"/>
                </a:cubicBezTo>
                <a:cubicBezTo>
                  <a:pt x="641268" y="273132"/>
                  <a:pt x="626833" y="282909"/>
                  <a:pt x="617517" y="296883"/>
                </a:cubicBezTo>
                <a:cubicBezTo>
                  <a:pt x="610573" y="307298"/>
                  <a:pt x="613461" y="322734"/>
                  <a:pt x="605641" y="332509"/>
                </a:cubicBezTo>
                <a:cubicBezTo>
                  <a:pt x="596725" y="343654"/>
                  <a:pt x="581890" y="348343"/>
                  <a:pt x="570015" y="356260"/>
                </a:cubicBezTo>
                <a:cubicBezTo>
                  <a:pt x="541779" y="440970"/>
                  <a:pt x="581817" y="338557"/>
                  <a:pt x="522514" y="427512"/>
                </a:cubicBezTo>
                <a:cubicBezTo>
                  <a:pt x="493713" y="470714"/>
                  <a:pt x="531736" y="459522"/>
                  <a:pt x="486888" y="498764"/>
                </a:cubicBezTo>
                <a:cubicBezTo>
                  <a:pt x="465406" y="517561"/>
                  <a:pt x="439387" y="530431"/>
                  <a:pt x="415636" y="546265"/>
                </a:cubicBezTo>
                <a:cubicBezTo>
                  <a:pt x="403761" y="554182"/>
                  <a:pt x="390102" y="559924"/>
                  <a:pt x="380010" y="570016"/>
                </a:cubicBezTo>
                <a:cubicBezTo>
                  <a:pt x="334292" y="615734"/>
                  <a:pt x="358358" y="596326"/>
                  <a:pt x="308758" y="629392"/>
                </a:cubicBezTo>
                <a:cubicBezTo>
                  <a:pt x="300841" y="641267"/>
                  <a:pt x="295100" y="654926"/>
                  <a:pt x="285008" y="665018"/>
                </a:cubicBezTo>
                <a:cubicBezTo>
                  <a:pt x="274916" y="675110"/>
                  <a:pt x="258298" y="677624"/>
                  <a:pt x="249382" y="688769"/>
                </a:cubicBezTo>
                <a:cubicBezTo>
                  <a:pt x="184108" y="770361"/>
                  <a:pt x="310873" y="675249"/>
                  <a:pt x="201880" y="760021"/>
                </a:cubicBezTo>
                <a:cubicBezTo>
                  <a:pt x="179348" y="777546"/>
                  <a:pt x="154379" y="791688"/>
                  <a:pt x="130628" y="807522"/>
                </a:cubicBezTo>
                <a:lnTo>
                  <a:pt x="95002" y="831273"/>
                </a:lnTo>
                <a:cubicBezTo>
                  <a:pt x="87085" y="843148"/>
                  <a:pt x="82397" y="857983"/>
                  <a:pt x="71252" y="866899"/>
                </a:cubicBezTo>
                <a:cubicBezTo>
                  <a:pt x="61477" y="874719"/>
                  <a:pt x="46822" y="873176"/>
                  <a:pt x="35626" y="878774"/>
                </a:cubicBezTo>
                <a:cubicBezTo>
                  <a:pt x="22860" y="885157"/>
                  <a:pt x="10092" y="892433"/>
                  <a:pt x="0" y="902525"/>
                </a:cubicBezTo>
                <a:lnTo>
                  <a:pt x="0" y="914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115050" y="2351313"/>
            <a:ext cx="45719" cy="19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5878287" y="1613455"/>
            <a:ext cx="2386939" cy="8328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878286" y="2446316"/>
            <a:ext cx="2802576" cy="60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53" y="2911122"/>
            <a:ext cx="3536985" cy="36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Simulation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muon data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from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20" name="Segnaposto contenuto 2"/>
          <p:cNvSpPr txBox="1">
            <a:spLocks/>
          </p:cNvSpPr>
          <p:nvPr/>
        </p:nvSpPr>
        <p:spPr>
          <a:xfrm>
            <a:off x="628650" y="1825624"/>
            <a:ext cx="8123464" cy="45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Continuous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Slowing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Down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Approximation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used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so far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OK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for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high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flux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,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small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rock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thickness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Statistical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fluctuations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matter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for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low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flux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,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large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rock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thickness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region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Muon direction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change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neglected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Bremsstrahlung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and EM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showers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accompanying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hard muons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neglected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</a:b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Next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step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: simulate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passage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of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muons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through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rock (GEANT4)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Very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heavy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computation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load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!!!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493" y="3100711"/>
            <a:ext cx="4417621" cy="28216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96115" y="4761148"/>
            <a:ext cx="4572000" cy="8248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Needs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: 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Larger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computing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power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Manpower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effort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to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develop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new software</a:t>
            </a:r>
            <a:endParaRPr lang="it-IT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 r="39370" b="8474"/>
          <a:stretch>
            <a:fillRect/>
          </a:stretch>
        </p:blipFill>
        <p:spPr bwMode="auto">
          <a:xfrm>
            <a:off x="1969956" y="1412776"/>
            <a:ext cx="4341537" cy="50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sellaDiTesto 32"/>
          <p:cNvSpPr txBox="1"/>
          <p:nvPr/>
        </p:nvSpPr>
        <p:spPr>
          <a:xfrm>
            <a:off x="3626141" y="31001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554133" y="46438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722485" y="45718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36" name="Ovale 35"/>
          <p:cNvSpPr/>
          <p:nvPr/>
        </p:nvSpPr>
        <p:spPr>
          <a:xfrm>
            <a:off x="2185981" y="35730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2329997" y="59492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5714373" y="59492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Picture 4" descr="C:\Tesi\Tesi_di_Laurea_Magistrale\Immagini tesi\Geant_10GeV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556" y="1765895"/>
            <a:ext cx="3498169" cy="2383185"/>
          </a:xfrm>
          <a:prstGeom prst="rect">
            <a:avLst/>
          </a:prstGeom>
          <a:noFill/>
        </p:spPr>
      </p:pic>
      <p:sp>
        <p:nvSpPr>
          <p:cNvPr id="40" name="CasellaDiTesto 39"/>
          <p:cNvSpPr txBox="1"/>
          <p:nvPr/>
        </p:nvSpPr>
        <p:spPr>
          <a:xfrm>
            <a:off x="6014918" y="3140968"/>
            <a:ext cx="1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41" name="Ovale 40"/>
          <p:cNvSpPr/>
          <p:nvPr/>
        </p:nvSpPr>
        <p:spPr>
          <a:xfrm>
            <a:off x="5542672" y="3469432"/>
            <a:ext cx="315717" cy="309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46546"/>
          <a:stretch>
            <a:fillRect/>
          </a:stretch>
        </p:blipFill>
        <p:spPr bwMode="auto">
          <a:xfrm>
            <a:off x="1825941" y="4055969"/>
            <a:ext cx="7318567" cy="27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asellaDiTesto 42"/>
          <p:cNvSpPr txBox="1"/>
          <p:nvPr/>
        </p:nvSpPr>
        <p:spPr>
          <a:xfrm>
            <a:off x="3257850" y="4643844"/>
            <a:ext cx="173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074413" y="4684276"/>
            <a:ext cx="1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TeV</a:t>
            </a:r>
            <a:endParaRPr lang="it-IT" dirty="0"/>
          </a:p>
        </p:txBody>
      </p:sp>
      <p:sp>
        <p:nvSpPr>
          <p:cNvPr id="45" name="Ovale 44"/>
          <p:cNvSpPr/>
          <p:nvPr/>
        </p:nvSpPr>
        <p:spPr>
          <a:xfrm>
            <a:off x="1969957" y="5855451"/>
            <a:ext cx="315717" cy="309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5542672" y="5739415"/>
            <a:ext cx="315717" cy="309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8090637" y="3988832"/>
            <a:ext cx="50405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107504" y="1412776"/>
            <a:ext cx="8123464" cy="45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Detailed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simulation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by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GEANT4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muon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processes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in rock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layers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Multiple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scattering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400" dirty="0" err="1" smtClean="0">
                <a:solidFill>
                  <a:srgbClr val="002060"/>
                </a:solidFill>
                <a:latin typeface="Century Gothic" pitchFamily="34" charset="0"/>
              </a:rPr>
              <a:t>Bremsstrahlung</a:t>
            </a:r>
            <a:endParaRPr lang="it-IT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Nuclear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processes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Work out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energy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loss</a:t>
            </a:r>
            <a:b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and direction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change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for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sample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energies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Build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analytic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b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approximations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including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correlations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Plug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into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absorption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map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computation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software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Simulation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muon data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from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23" name="Segnaposto contenuto 2"/>
          <p:cNvSpPr txBox="1">
            <a:spLocks/>
          </p:cNvSpPr>
          <p:nvPr/>
        </p:nvSpPr>
        <p:spPr>
          <a:xfrm>
            <a:off x="628650" y="1664804"/>
            <a:ext cx="8335838" cy="443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Muography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triggered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speed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-up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existing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automatic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microscope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systems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Muography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requires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large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computation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power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already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at </a:t>
            </a:r>
            <a:r>
              <a:rPr kumimoji="0" lang="it-IT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early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t-IT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stages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 in data </a:t>
            </a:r>
            <a:r>
              <a:rPr kumimoji="0" lang="it-IT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</a:rPr>
              <a:t>acquisition</a:t>
            </a:r>
            <a:endParaRPr kumimoji="0" lang="it-IT" sz="14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t-IT" sz="1400" baseline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data are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capable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of high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angular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precision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Critical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rejection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soft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component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muon-induced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showers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Dedicated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simulation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software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developed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to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work out the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absorption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map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from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data</a:t>
            </a:r>
          </a:p>
          <a:p>
            <a:pPr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Improved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simulation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cosmic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rays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needed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to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reach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low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elevation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regions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In-progress: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simulation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of muon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processes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beyond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the “CSDA”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approximation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to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improve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extraction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of density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maps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from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flux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maps</a:t>
            </a:r>
            <a:endParaRPr lang="it-IT" sz="1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it-IT" sz="1400" dirty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Next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generation of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muographic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exposure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will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</a:rPr>
              <a:t>need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</a:rPr>
              <a:t> 10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100× </a:t>
            </a:r>
            <a:r>
              <a:rPr lang="it-IT" sz="140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statistics,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but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thanks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to new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technologies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cost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increase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will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not</a:t>
            </a:r>
            <a:r>
              <a:rPr lang="it-IT" sz="1400" dirty="0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 scale </a:t>
            </a:r>
            <a:r>
              <a:rPr lang="it-IT" sz="1400" dirty="0" err="1" smtClean="0">
                <a:solidFill>
                  <a:srgbClr val="0070C0"/>
                </a:solidFill>
                <a:latin typeface="Century Gothic" pitchFamily="34" charset="0"/>
                <a:sym typeface="Symbol" panose="05050102010706020507" pitchFamily="18" charset="2"/>
              </a:rPr>
              <a:t>linearly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27584" y="6264024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Thank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you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for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your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attention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!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2627784" y="1844824"/>
            <a:ext cx="208823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o 10"/>
          <p:cNvSpPr/>
          <p:nvPr/>
        </p:nvSpPr>
        <p:spPr>
          <a:xfrm>
            <a:off x="1115616" y="1556792"/>
            <a:ext cx="5544616" cy="1152128"/>
          </a:xfrm>
          <a:prstGeom prst="cube">
            <a:avLst>
              <a:gd name="adj" fmla="val 54950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/>
          <p:cNvGrpSpPr/>
          <p:nvPr/>
        </p:nvGrpSpPr>
        <p:grpSpPr>
          <a:xfrm rot="5400000">
            <a:off x="7096706" y="4144654"/>
            <a:ext cx="1503316" cy="1368152"/>
            <a:chOff x="7524328" y="1916832"/>
            <a:chExt cx="1503316" cy="1368152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28" y="1916832"/>
              <a:ext cx="126391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rot="16200000">
              <a:off x="8564018" y="2461318"/>
              <a:ext cx="648072" cy="2791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altLang="ja-JP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en-GB" altLang="ja-JP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μm</a:t>
              </a:r>
              <a:endParaRPr lang="en-GB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755576" y="2924944"/>
            <a:ext cx="7473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Charged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particles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ionize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atoms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stochastic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process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),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producing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the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latent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image</a:t>
            </a:r>
            <a:endParaRPr lang="it-IT" sz="1400" dirty="0">
              <a:solidFill>
                <a:schemeClr val="tx2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4716016" y="148478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losione 1 24"/>
          <p:cNvSpPr/>
          <p:nvPr/>
        </p:nvSpPr>
        <p:spPr>
          <a:xfrm>
            <a:off x="2915816" y="2492896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losione 1 25"/>
          <p:cNvSpPr/>
          <p:nvPr/>
        </p:nvSpPr>
        <p:spPr>
          <a:xfrm>
            <a:off x="3275856" y="242088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splosione 1 26"/>
          <p:cNvSpPr/>
          <p:nvPr/>
        </p:nvSpPr>
        <p:spPr>
          <a:xfrm>
            <a:off x="3635896" y="2204864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splosione 1 27"/>
          <p:cNvSpPr/>
          <p:nvPr/>
        </p:nvSpPr>
        <p:spPr>
          <a:xfrm>
            <a:off x="4067944" y="198884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splosione 1 28"/>
          <p:cNvSpPr/>
          <p:nvPr/>
        </p:nvSpPr>
        <p:spPr>
          <a:xfrm>
            <a:off x="3851920" y="2132856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splosione 1 29"/>
          <p:cNvSpPr/>
          <p:nvPr/>
        </p:nvSpPr>
        <p:spPr>
          <a:xfrm>
            <a:off x="4499992" y="1844824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1763688" y="162880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solidFill>
                  <a:schemeClr val="tx1"/>
                </a:solidFill>
                <a:latin typeface="Century Gothic" pitchFamily="34" charset="0"/>
              </a:rPr>
              <a:t>AgBr</a:t>
            </a:r>
            <a:r>
              <a:rPr lang="it-IT" i="1" dirty="0" smtClean="0">
                <a:solidFill>
                  <a:schemeClr val="tx1"/>
                </a:solidFill>
                <a:latin typeface="Century Gothic" pitchFamily="34" charset="0"/>
              </a:rPr>
              <a:t> gel </a:t>
            </a:r>
            <a:endParaRPr lang="en-US" i="1" dirty="0"/>
          </a:p>
        </p:txBody>
      </p:sp>
      <p:sp>
        <p:nvSpPr>
          <p:cNvPr id="32" name="Figura a mano libera 31"/>
          <p:cNvSpPr/>
          <p:nvPr/>
        </p:nvSpPr>
        <p:spPr>
          <a:xfrm>
            <a:off x="5652120" y="4437112"/>
            <a:ext cx="517546" cy="531502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7546" h="531502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  <a:cubicBezTo>
                  <a:pt x="416607" y="319345"/>
                  <a:pt x="430068" y="321986"/>
                  <a:pt x="439947" y="330218"/>
                </a:cubicBezTo>
                <a:cubicBezTo>
                  <a:pt x="447912" y="336855"/>
                  <a:pt x="451449" y="347471"/>
                  <a:pt x="457200" y="356097"/>
                </a:cubicBezTo>
                <a:cubicBezTo>
                  <a:pt x="460075" y="364724"/>
                  <a:pt x="466830" y="372939"/>
                  <a:pt x="465826" y="381977"/>
                </a:cubicBezTo>
                <a:cubicBezTo>
                  <a:pt x="460548" y="429479"/>
                  <a:pt x="458402" y="434426"/>
                  <a:pt x="422694" y="442361"/>
                </a:cubicBezTo>
                <a:cubicBezTo>
                  <a:pt x="405620" y="446155"/>
                  <a:pt x="388189" y="448112"/>
                  <a:pt x="370936" y="450988"/>
                </a:cubicBezTo>
                <a:cubicBezTo>
                  <a:pt x="368061" y="459614"/>
                  <a:pt x="361306" y="467830"/>
                  <a:pt x="362310" y="476867"/>
                </a:cubicBezTo>
                <a:cubicBezTo>
                  <a:pt x="364318" y="494942"/>
                  <a:pt x="379562" y="528626"/>
                  <a:pt x="379562" y="528626"/>
                </a:cubicBezTo>
                <a:cubicBezTo>
                  <a:pt x="457201" y="502746"/>
                  <a:pt x="416944" y="531502"/>
                  <a:pt x="439947" y="485494"/>
                </a:cubicBezTo>
                <a:cubicBezTo>
                  <a:pt x="444584" y="476221"/>
                  <a:pt x="451449" y="468241"/>
                  <a:pt x="457200" y="459614"/>
                </a:cubicBezTo>
                <a:cubicBezTo>
                  <a:pt x="477732" y="398020"/>
                  <a:pt x="464365" y="422988"/>
                  <a:pt x="491706" y="381977"/>
                </a:cubicBezTo>
                <a:cubicBezTo>
                  <a:pt x="507368" y="334990"/>
                  <a:pt x="517546" y="332989"/>
                  <a:pt x="500332" y="287086"/>
                </a:cubicBezTo>
                <a:cubicBezTo>
                  <a:pt x="496692" y="277379"/>
                  <a:pt x="490410" y="268538"/>
                  <a:pt x="483079" y="261207"/>
                </a:cubicBezTo>
                <a:cubicBezTo>
                  <a:pt x="475748" y="253876"/>
                  <a:pt x="465826" y="249705"/>
                  <a:pt x="457200" y="243954"/>
                </a:cubicBezTo>
                <a:cubicBezTo>
                  <a:pt x="430673" y="164373"/>
                  <a:pt x="428233" y="212536"/>
                  <a:pt x="465826" y="174943"/>
                </a:cubicBezTo>
                <a:lnTo>
                  <a:pt x="465826" y="16631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losione 1 32"/>
          <p:cNvSpPr/>
          <p:nvPr/>
        </p:nvSpPr>
        <p:spPr>
          <a:xfrm>
            <a:off x="6047932" y="4429947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755576" y="3337247"/>
            <a:ext cx="4589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Metallic Ag grows in filaments during development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4067944" y="4437112"/>
            <a:ext cx="466830" cy="531502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6830" h="531502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  <a:cubicBezTo>
                  <a:pt x="416607" y="319345"/>
                  <a:pt x="430068" y="321986"/>
                  <a:pt x="439947" y="330218"/>
                </a:cubicBezTo>
                <a:cubicBezTo>
                  <a:pt x="447912" y="336855"/>
                  <a:pt x="451449" y="347471"/>
                  <a:pt x="457200" y="356097"/>
                </a:cubicBezTo>
                <a:cubicBezTo>
                  <a:pt x="460075" y="364724"/>
                  <a:pt x="466830" y="372939"/>
                  <a:pt x="465826" y="381977"/>
                </a:cubicBezTo>
                <a:cubicBezTo>
                  <a:pt x="460548" y="429479"/>
                  <a:pt x="458402" y="434426"/>
                  <a:pt x="422694" y="442361"/>
                </a:cubicBezTo>
                <a:cubicBezTo>
                  <a:pt x="405620" y="446155"/>
                  <a:pt x="388189" y="448112"/>
                  <a:pt x="370936" y="450988"/>
                </a:cubicBezTo>
                <a:cubicBezTo>
                  <a:pt x="368061" y="459614"/>
                  <a:pt x="361306" y="467830"/>
                  <a:pt x="362310" y="476867"/>
                </a:cubicBezTo>
                <a:cubicBezTo>
                  <a:pt x="364318" y="494942"/>
                  <a:pt x="379562" y="528626"/>
                  <a:pt x="379562" y="528626"/>
                </a:cubicBezTo>
                <a:cubicBezTo>
                  <a:pt x="457201" y="502746"/>
                  <a:pt x="416944" y="531502"/>
                  <a:pt x="439947" y="485494"/>
                </a:cubicBezTo>
                <a:cubicBezTo>
                  <a:pt x="444584" y="476221"/>
                  <a:pt x="451449" y="468241"/>
                  <a:pt x="457200" y="459614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plosione 1 35"/>
          <p:cNvSpPr/>
          <p:nvPr/>
        </p:nvSpPr>
        <p:spPr>
          <a:xfrm>
            <a:off x="4499992" y="4645971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2699792" y="4437112"/>
            <a:ext cx="405442" cy="433735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0" fmla="*/ 0 w 466830"/>
              <a:gd name="connsiteY0" fmla="*/ 149063 h 528626"/>
              <a:gd name="connsiteX1" fmla="*/ 25879 w 466830"/>
              <a:gd name="connsiteY1" fmla="*/ 226701 h 528626"/>
              <a:gd name="connsiteX2" fmla="*/ 34506 w 466830"/>
              <a:gd name="connsiteY2" fmla="*/ 252580 h 528626"/>
              <a:gd name="connsiteX3" fmla="*/ 43132 w 466830"/>
              <a:gd name="connsiteY3" fmla="*/ 278460 h 528626"/>
              <a:gd name="connsiteX4" fmla="*/ 77638 w 466830"/>
              <a:gd name="connsiteY4" fmla="*/ 338845 h 528626"/>
              <a:gd name="connsiteX5" fmla="*/ 103517 w 466830"/>
              <a:gd name="connsiteY5" fmla="*/ 373350 h 528626"/>
              <a:gd name="connsiteX6" fmla="*/ 129396 w 466830"/>
              <a:gd name="connsiteY6" fmla="*/ 390603 h 528626"/>
              <a:gd name="connsiteX7" fmla="*/ 163902 w 466830"/>
              <a:gd name="connsiteY7" fmla="*/ 416482 h 528626"/>
              <a:gd name="connsiteX8" fmla="*/ 198408 w 466830"/>
              <a:gd name="connsiteY8" fmla="*/ 425109 h 528626"/>
              <a:gd name="connsiteX9" fmla="*/ 224287 w 466830"/>
              <a:gd name="connsiteY9" fmla="*/ 433735 h 528626"/>
              <a:gd name="connsiteX10" fmla="*/ 250166 w 466830"/>
              <a:gd name="connsiteY10" fmla="*/ 407856 h 528626"/>
              <a:gd name="connsiteX11" fmla="*/ 267419 w 466830"/>
              <a:gd name="connsiteY11" fmla="*/ 356097 h 528626"/>
              <a:gd name="connsiteX12" fmla="*/ 258793 w 466830"/>
              <a:gd name="connsiteY12" fmla="*/ 269833 h 528626"/>
              <a:gd name="connsiteX13" fmla="*/ 250166 w 466830"/>
              <a:gd name="connsiteY13" fmla="*/ 243954 h 528626"/>
              <a:gd name="connsiteX14" fmla="*/ 215660 w 466830"/>
              <a:gd name="connsiteY14" fmla="*/ 174943 h 528626"/>
              <a:gd name="connsiteX15" fmla="*/ 189781 w 466830"/>
              <a:gd name="connsiteY15" fmla="*/ 140437 h 528626"/>
              <a:gd name="connsiteX16" fmla="*/ 155276 w 466830"/>
              <a:gd name="connsiteY16" fmla="*/ 88678 h 528626"/>
              <a:gd name="connsiteX17" fmla="*/ 189781 w 466830"/>
              <a:gd name="connsiteY17" fmla="*/ 11041 h 528626"/>
              <a:gd name="connsiteX18" fmla="*/ 215660 w 466830"/>
              <a:gd name="connsiteY18" fmla="*/ 19667 h 528626"/>
              <a:gd name="connsiteX19" fmla="*/ 241540 w 466830"/>
              <a:gd name="connsiteY19" fmla="*/ 71426 h 528626"/>
              <a:gd name="connsiteX20" fmla="*/ 267419 w 466830"/>
              <a:gd name="connsiteY20" fmla="*/ 114558 h 528626"/>
              <a:gd name="connsiteX21" fmla="*/ 284672 w 466830"/>
              <a:gd name="connsiteY21" fmla="*/ 174943 h 528626"/>
              <a:gd name="connsiteX22" fmla="*/ 301925 w 466830"/>
              <a:gd name="connsiteY22" fmla="*/ 200822 h 528626"/>
              <a:gd name="connsiteX23" fmla="*/ 310551 w 466830"/>
              <a:gd name="connsiteY23" fmla="*/ 243954 h 528626"/>
              <a:gd name="connsiteX24" fmla="*/ 353683 w 466830"/>
              <a:gd name="connsiteY24" fmla="*/ 287086 h 528626"/>
              <a:gd name="connsiteX25" fmla="*/ 379562 w 466830"/>
              <a:gd name="connsiteY25" fmla="*/ 295712 h 528626"/>
              <a:gd name="connsiteX26" fmla="*/ 405442 w 466830"/>
              <a:gd name="connsiteY26" fmla="*/ 312965 h 528626"/>
              <a:gd name="connsiteX27" fmla="*/ 439947 w 466830"/>
              <a:gd name="connsiteY27" fmla="*/ 330218 h 528626"/>
              <a:gd name="connsiteX28" fmla="*/ 457200 w 466830"/>
              <a:gd name="connsiteY28" fmla="*/ 356097 h 528626"/>
              <a:gd name="connsiteX29" fmla="*/ 465826 w 466830"/>
              <a:gd name="connsiteY29" fmla="*/ 381977 h 528626"/>
              <a:gd name="connsiteX30" fmla="*/ 422694 w 466830"/>
              <a:gd name="connsiteY30" fmla="*/ 442361 h 528626"/>
              <a:gd name="connsiteX31" fmla="*/ 370936 w 466830"/>
              <a:gd name="connsiteY31" fmla="*/ 450988 h 528626"/>
              <a:gd name="connsiteX32" fmla="*/ 362310 w 466830"/>
              <a:gd name="connsiteY32" fmla="*/ 476867 h 528626"/>
              <a:gd name="connsiteX33" fmla="*/ 379562 w 466830"/>
              <a:gd name="connsiteY33" fmla="*/ 528626 h 528626"/>
              <a:gd name="connsiteX0" fmla="*/ 0 w 466830"/>
              <a:gd name="connsiteY0" fmla="*/ 149063 h 476867"/>
              <a:gd name="connsiteX1" fmla="*/ 25879 w 466830"/>
              <a:gd name="connsiteY1" fmla="*/ 226701 h 476867"/>
              <a:gd name="connsiteX2" fmla="*/ 34506 w 466830"/>
              <a:gd name="connsiteY2" fmla="*/ 252580 h 476867"/>
              <a:gd name="connsiteX3" fmla="*/ 43132 w 466830"/>
              <a:gd name="connsiteY3" fmla="*/ 278460 h 476867"/>
              <a:gd name="connsiteX4" fmla="*/ 77638 w 466830"/>
              <a:gd name="connsiteY4" fmla="*/ 338845 h 476867"/>
              <a:gd name="connsiteX5" fmla="*/ 103517 w 466830"/>
              <a:gd name="connsiteY5" fmla="*/ 373350 h 476867"/>
              <a:gd name="connsiteX6" fmla="*/ 129396 w 466830"/>
              <a:gd name="connsiteY6" fmla="*/ 390603 h 476867"/>
              <a:gd name="connsiteX7" fmla="*/ 163902 w 466830"/>
              <a:gd name="connsiteY7" fmla="*/ 416482 h 476867"/>
              <a:gd name="connsiteX8" fmla="*/ 198408 w 466830"/>
              <a:gd name="connsiteY8" fmla="*/ 425109 h 476867"/>
              <a:gd name="connsiteX9" fmla="*/ 224287 w 466830"/>
              <a:gd name="connsiteY9" fmla="*/ 433735 h 476867"/>
              <a:gd name="connsiteX10" fmla="*/ 250166 w 466830"/>
              <a:gd name="connsiteY10" fmla="*/ 407856 h 476867"/>
              <a:gd name="connsiteX11" fmla="*/ 267419 w 466830"/>
              <a:gd name="connsiteY11" fmla="*/ 356097 h 476867"/>
              <a:gd name="connsiteX12" fmla="*/ 258793 w 466830"/>
              <a:gd name="connsiteY12" fmla="*/ 269833 h 476867"/>
              <a:gd name="connsiteX13" fmla="*/ 250166 w 466830"/>
              <a:gd name="connsiteY13" fmla="*/ 243954 h 476867"/>
              <a:gd name="connsiteX14" fmla="*/ 215660 w 466830"/>
              <a:gd name="connsiteY14" fmla="*/ 174943 h 476867"/>
              <a:gd name="connsiteX15" fmla="*/ 189781 w 466830"/>
              <a:gd name="connsiteY15" fmla="*/ 140437 h 476867"/>
              <a:gd name="connsiteX16" fmla="*/ 155276 w 466830"/>
              <a:gd name="connsiteY16" fmla="*/ 88678 h 476867"/>
              <a:gd name="connsiteX17" fmla="*/ 189781 w 466830"/>
              <a:gd name="connsiteY17" fmla="*/ 11041 h 476867"/>
              <a:gd name="connsiteX18" fmla="*/ 215660 w 466830"/>
              <a:gd name="connsiteY18" fmla="*/ 19667 h 476867"/>
              <a:gd name="connsiteX19" fmla="*/ 241540 w 466830"/>
              <a:gd name="connsiteY19" fmla="*/ 71426 h 476867"/>
              <a:gd name="connsiteX20" fmla="*/ 267419 w 466830"/>
              <a:gd name="connsiteY20" fmla="*/ 114558 h 476867"/>
              <a:gd name="connsiteX21" fmla="*/ 284672 w 466830"/>
              <a:gd name="connsiteY21" fmla="*/ 174943 h 476867"/>
              <a:gd name="connsiteX22" fmla="*/ 301925 w 466830"/>
              <a:gd name="connsiteY22" fmla="*/ 200822 h 476867"/>
              <a:gd name="connsiteX23" fmla="*/ 310551 w 466830"/>
              <a:gd name="connsiteY23" fmla="*/ 243954 h 476867"/>
              <a:gd name="connsiteX24" fmla="*/ 353683 w 466830"/>
              <a:gd name="connsiteY24" fmla="*/ 287086 h 476867"/>
              <a:gd name="connsiteX25" fmla="*/ 379562 w 466830"/>
              <a:gd name="connsiteY25" fmla="*/ 295712 h 476867"/>
              <a:gd name="connsiteX26" fmla="*/ 405442 w 466830"/>
              <a:gd name="connsiteY26" fmla="*/ 312965 h 476867"/>
              <a:gd name="connsiteX27" fmla="*/ 439947 w 466830"/>
              <a:gd name="connsiteY27" fmla="*/ 330218 h 476867"/>
              <a:gd name="connsiteX28" fmla="*/ 457200 w 466830"/>
              <a:gd name="connsiteY28" fmla="*/ 356097 h 476867"/>
              <a:gd name="connsiteX29" fmla="*/ 465826 w 466830"/>
              <a:gd name="connsiteY29" fmla="*/ 381977 h 476867"/>
              <a:gd name="connsiteX30" fmla="*/ 422694 w 466830"/>
              <a:gd name="connsiteY30" fmla="*/ 442361 h 476867"/>
              <a:gd name="connsiteX31" fmla="*/ 370936 w 466830"/>
              <a:gd name="connsiteY31" fmla="*/ 450988 h 476867"/>
              <a:gd name="connsiteX32" fmla="*/ 362310 w 466830"/>
              <a:gd name="connsiteY32" fmla="*/ 476867 h 476867"/>
              <a:gd name="connsiteX0" fmla="*/ 0 w 466830"/>
              <a:gd name="connsiteY0" fmla="*/ 149063 h 450988"/>
              <a:gd name="connsiteX1" fmla="*/ 25879 w 466830"/>
              <a:gd name="connsiteY1" fmla="*/ 226701 h 450988"/>
              <a:gd name="connsiteX2" fmla="*/ 34506 w 466830"/>
              <a:gd name="connsiteY2" fmla="*/ 252580 h 450988"/>
              <a:gd name="connsiteX3" fmla="*/ 43132 w 466830"/>
              <a:gd name="connsiteY3" fmla="*/ 278460 h 450988"/>
              <a:gd name="connsiteX4" fmla="*/ 77638 w 466830"/>
              <a:gd name="connsiteY4" fmla="*/ 338845 h 450988"/>
              <a:gd name="connsiteX5" fmla="*/ 103517 w 466830"/>
              <a:gd name="connsiteY5" fmla="*/ 373350 h 450988"/>
              <a:gd name="connsiteX6" fmla="*/ 129396 w 466830"/>
              <a:gd name="connsiteY6" fmla="*/ 390603 h 450988"/>
              <a:gd name="connsiteX7" fmla="*/ 163902 w 466830"/>
              <a:gd name="connsiteY7" fmla="*/ 416482 h 450988"/>
              <a:gd name="connsiteX8" fmla="*/ 198408 w 466830"/>
              <a:gd name="connsiteY8" fmla="*/ 425109 h 450988"/>
              <a:gd name="connsiteX9" fmla="*/ 224287 w 466830"/>
              <a:gd name="connsiteY9" fmla="*/ 433735 h 450988"/>
              <a:gd name="connsiteX10" fmla="*/ 250166 w 466830"/>
              <a:gd name="connsiteY10" fmla="*/ 407856 h 450988"/>
              <a:gd name="connsiteX11" fmla="*/ 267419 w 466830"/>
              <a:gd name="connsiteY11" fmla="*/ 356097 h 450988"/>
              <a:gd name="connsiteX12" fmla="*/ 258793 w 466830"/>
              <a:gd name="connsiteY12" fmla="*/ 269833 h 450988"/>
              <a:gd name="connsiteX13" fmla="*/ 250166 w 466830"/>
              <a:gd name="connsiteY13" fmla="*/ 243954 h 450988"/>
              <a:gd name="connsiteX14" fmla="*/ 215660 w 466830"/>
              <a:gd name="connsiteY14" fmla="*/ 174943 h 450988"/>
              <a:gd name="connsiteX15" fmla="*/ 189781 w 466830"/>
              <a:gd name="connsiteY15" fmla="*/ 140437 h 450988"/>
              <a:gd name="connsiteX16" fmla="*/ 155276 w 466830"/>
              <a:gd name="connsiteY16" fmla="*/ 88678 h 450988"/>
              <a:gd name="connsiteX17" fmla="*/ 189781 w 466830"/>
              <a:gd name="connsiteY17" fmla="*/ 11041 h 450988"/>
              <a:gd name="connsiteX18" fmla="*/ 215660 w 466830"/>
              <a:gd name="connsiteY18" fmla="*/ 19667 h 450988"/>
              <a:gd name="connsiteX19" fmla="*/ 241540 w 466830"/>
              <a:gd name="connsiteY19" fmla="*/ 71426 h 450988"/>
              <a:gd name="connsiteX20" fmla="*/ 267419 w 466830"/>
              <a:gd name="connsiteY20" fmla="*/ 114558 h 450988"/>
              <a:gd name="connsiteX21" fmla="*/ 284672 w 466830"/>
              <a:gd name="connsiteY21" fmla="*/ 174943 h 450988"/>
              <a:gd name="connsiteX22" fmla="*/ 301925 w 466830"/>
              <a:gd name="connsiteY22" fmla="*/ 200822 h 450988"/>
              <a:gd name="connsiteX23" fmla="*/ 310551 w 466830"/>
              <a:gd name="connsiteY23" fmla="*/ 243954 h 450988"/>
              <a:gd name="connsiteX24" fmla="*/ 353683 w 466830"/>
              <a:gd name="connsiteY24" fmla="*/ 287086 h 450988"/>
              <a:gd name="connsiteX25" fmla="*/ 379562 w 466830"/>
              <a:gd name="connsiteY25" fmla="*/ 295712 h 450988"/>
              <a:gd name="connsiteX26" fmla="*/ 405442 w 466830"/>
              <a:gd name="connsiteY26" fmla="*/ 312965 h 450988"/>
              <a:gd name="connsiteX27" fmla="*/ 439947 w 466830"/>
              <a:gd name="connsiteY27" fmla="*/ 330218 h 450988"/>
              <a:gd name="connsiteX28" fmla="*/ 457200 w 466830"/>
              <a:gd name="connsiteY28" fmla="*/ 356097 h 450988"/>
              <a:gd name="connsiteX29" fmla="*/ 465826 w 466830"/>
              <a:gd name="connsiteY29" fmla="*/ 381977 h 450988"/>
              <a:gd name="connsiteX30" fmla="*/ 422694 w 466830"/>
              <a:gd name="connsiteY30" fmla="*/ 442361 h 450988"/>
              <a:gd name="connsiteX31" fmla="*/ 370936 w 466830"/>
              <a:gd name="connsiteY31" fmla="*/ 450988 h 450988"/>
              <a:gd name="connsiteX0" fmla="*/ 0 w 466830"/>
              <a:gd name="connsiteY0" fmla="*/ 149063 h 442361"/>
              <a:gd name="connsiteX1" fmla="*/ 25879 w 466830"/>
              <a:gd name="connsiteY1" fmla="*/ 226701 h 442361"/>
              <a:gd name="connsiteX2" fmla="*/ 34506 w 466830"/>
              <a:gd name="connsiteY2" fmla="*/ 252580 h 442361"/>
              <a:gd name="connsiteX3" fmla="*/ 43132 w 466830"/>
              <a:gd name="connsiteY3" fmla="*/ 278460 h 442361"/>
              <a:gd name="connsiteX4" fmla="*/ 77638 w 466830"/>
              <a:gd name="connsiteY4" fmla="*/ 338845 h 442361"/>
              <a:gd name="connsiteX5" fmla="*/ 103517 w 466830"/>
              <a:gd name="connsiteY5" fmla="*/ 373350 h 442361"/>
              <a:gd name="connsiteX6" fmla="*/ 129396 w 466830"/>
              <a:gd name="connsiteY6" fmla="*/ 390603 h 442361"/>
              <a:gd name="connsiteX7" fmla="*/ 163902 w 466830"/>
              <a:gd name="connsiteY7" fmla="*/ 416482 h 442361"/>
              <a:gd name="connsiteX8" fmla="*/ 198408 w 466830"/>
              <a:gd name="connsiteY8" fmla="*/ 425109 h 442361"/>
              <a:gd name="connsiteX9" fmla="*/ 224287 w 466830"/>
              <a:gd name="connsiteY9" fmla="*/ 433735 h 442361"/>
              <a:gd name="connsiteX10" fmla="*/ 250166 w 466830"/>
              <a:gd name="connsiteY10" fmla="*/ 407856 h 442361"/>
              <a:gd name="connsiteX11" fmla="*/ 267419 w 466830"/>
              <a:gd name="connsiteY11" fmla="*/ 356097 h 442361"/>
              <a:gd name="connsiteX12" fmla="*/ 258793 w 466830"/>
              <a:gd name="connsiteY12" fmla="*/ 269833 h 442361"/>
              <a:gd name="connsiteX13" fmla="*/ 250166 w 466830"/>
              <a:gd name="connsiteY13" fmla="*/ 243954 h 442361"/>
              <a:gd name="connsiteX14" fmla="*/ 215660 w 466830"/>
              <a:gd name="connsiteY14" fmla="*/ 174943 h 442361"/>
              <a:gd name="connsiteX15" fmla="*/ 189781 w 466830"/>
              <a:gd name="connsiteY15" fmla="*/ 140437 h 442361"/>
              <a:gd name="connsiteX16" fmla="*/ 155276 w 466830"/>
              <a:gd name="connsiteY16" fmla="*/ 88678 h 442361"/>
              <a:gd name="connsiteX17" fmla="*/ 189781 w 466830"/>
              <a:gd name="connsiteY17" fmla="*/ 11041 h 442361"/>
              <a:gd name="connsiteX18" fmla="*/ 215660 w 466830"/>
              <a:gd name="connsiteY18" fmla="*/ 19667 h 442361"/>
              <a:gd name="connsiteX19" fmla="*/ 241540 w 466830"/>
              <a:gd name="connsiteY19" fmla="*/ 71426 h 442361"/>
              <a:gd name="connsiteX20" fmla="*/ 267419 w 466830"/>
              <a:gd name="connsiteY20" fmla="*/ 114558 h 442361"/>
              <a:gd name="connsiteX21" fmla="*/ 284672 w 466830"/>
              <a:gd name="connsiteY21" fmla="*/ 174943 h 442361"/>
              <a:gd name="connsiteX22" fmla="*/ 301925 w 466830"/>
              <a:gd name="connsiteY22" fmla="*/ 200822 h 442361"/>
              <a:gd name="connsiteX23" fmla="*/ 310551 w 466830"/>
              <a:gd name="connsiteY23" fmla="*/ 243954 h 442361"/>
              <a:gd name="connsiteX24" fmla="*/ 353683 w 466830"/>
              <a:gd name="connsiteY24" fmla="*/ 287086 h 442361"/>
              <a:gd name="connsiteX25" fmla="*/ 379562 w 466830"/>
              <a:gd name="connsiteY25" fmla="*/ 295712 h 442361"/>
              <a:gd name="connsiteX26" fmla="*/ 405442 w 466830"/>
              <a:gd name="connsiteY26" fmla="*/ 312965 h 442361"/>
              <a:gd name="connsiteX27" fmla="*/ 439947 w 466830"/>
              <a:gd name="connsiteY27" fmla="*/ 330218 h 442361"/>
              <a:gd name="connsiteX28" fmla="*/ 457200 w 466830"/>
              <a:gd name="connsiteY28" fmla="*/ 356097 h 442361"/>
              <a:gd name="connsiteX29" fmla="*/ 465826 w 466830"/>
              <a:gd name="connsiteY29" fmla="*/ 381977 h 442361"/>
              <a:gd name="connsiteX30" fmla="*/ 422694 w 466830"/>
              <a:gd name="connsiteY30" fmla="*/ 442361 h 442361"/>
              <a:gd name="connsiteX0" fmla="*/ 0 w 466830"/>
              <a:gd name="connsiteY0" fmla="*/ 149063 h 433735"/>
              <a:gd name="connsiteX1" fmla="*/ 25879 w 466830"/>
              <a:gd name="connsiteY1" fmla="*/ 226701 h 433735"/>
              <a:gd name="connsiteX2" fmla="*/ 34506 w 466830"/>
              <a:gd name="connsiteY2" fmla="*/ 252580 h 433735"/>
              <a:gd name="connsiteX3" fmla="*/ 43132 w 466830"/>
              <a:gd name="connsiteY3" fmla="*/ 278460 h 433735"/>
              <a:gd name="connsiteX4" fmla="*/ 77638 w 466830"/>
              <a:gd name="connsiteY4" fmla="*/ 338845 h 433735"/>
              <a:gd name="connsiteX5" fmla="*/ 103517 w 466830"/>
              <a:gd name="connsiteY5" fmla="*/ 373350 h 433735"/>
              <a:gd name="connsiteX6" fmla="*/ 129396 w 466830"/>
              <a:gd name="connsiteY6" fmla="*/ 390603 h 433735"/>
              <a:gd name="connsiteX7" fmla="*/ 163902 w 466830"/>
              <a:gd name="connsiteY7" fmla="*/ 416482 h 433735"/>
              <a:gd name="connsiteX8" fmla="*/ 198408 w 466830"/>
              <a:gd name="connsiteY8" fmla="*/ 425109 h 433735"/>
              <a:gd name="connsiteX9" fmla="*/ 224287 w 466830"/>
              <a:gd name="connsiteY9" fmla="*/ 433735 h 433735"/>
              <a:gd name="connsiteX10" fmla="*/ 250166 w 466830"/>
              <a:gd name="connsiteY10" fmla="*/ 407856 h 433735"/>
              <a:gd name="connsiteX11" fmla="*/ 267419 w 466830"/>
              <a:gd name="connsiteY11" fmla="*/ 356097 h 433735"/>
              <a:gd name="connsiteX12" fmla="*/ 258793 w 466830"/>
              <a:gd name="connsiteY12" fmla="*/ 269833 h 433735"/>
              <a:gd name="connsiteX13" fmla="*/ 250166 w 466830"/>
              <a:gd name="connsiteY13" fmla="*/ 243954 h 433735"/>
              <a:gd name="connsiteX14" fmla="*/ 215660 w 466830"/>
              <a:gd name="connsiteY14" fmla="*/ 174943 h 433735"/>
              <a:gd name="connsiteX15" fmla="*/ 189781 w 466830"/>
              <a:gd name="connsiteY15" fmla="*/ 140437 h 433735"/>
              <a:gd name="connsiteX16" fmla="*/ 155276 w 466830"/>
              <a:gd name="connsiteY16" fmla="*/ 88678 h 433735"/>
              <a:gd name="connsiteX17" fmla="*/ 189781 w 466830"/>
              <a:gd name="connsiteY17" fmla="*/ 11041 h 433735"/>
              <a:gd name="connsiteX18" fmla="*/ 215660 w 466830"/>
              <a:gd name="connsiteY18" fmla="*/ 19667 h 433735"/>
              <a:gd name="connsiteX19" fmla="*/ 241540 w 466830"/>
              <a:gd name="connsiteY19" fmla="*/ 71426 h 433735"/>
              <a:gd name="connsiteX20" fmla="*/ 267419 w 466830"/>
              <a:gd name="connsiteY20" fmla="*/ 114558 h 433735"/>
              <a:gd name="connsiteX21" fmla="*/ 284672 w 466830"/>
              <a:gd name="connsiteY21" fmla="*/ 174943 h 433735"/>
              <a:gd name="connsiteX22" fmla="*/ 301925 w 466830"/>
              <a:gd name="connsiteY22" fmla="*/ 200822 h 433735"/>
              <a:gd name="connsiteX23" fmla="*/ 310551 w 466830"/>
              <a:gd name="connsiteY23" fmla="*/ 243954 h 433735"/>
              <a:gd name="connsiteX24" fmla="*/ 353683 w 466830"/>
              <a:gd name="connsiteY24" fmla="*/ 287086 h 433735"/>
              <a:gd name="connsiteX25" fmla="*/ 379562 w 466830"/>
              <a:gd name="connsiteY25" fmla="*/ 295712 h 433735"/>
              <a:gd name="connsiteX26" fmla="*/ 405442 w 466830"/>
              <a:gd name="connsiteY26" fmla="*/ 312965 h 433735"/>
              <a:gd name="connsiteX27" fmla="*/ 439947 w 466830"/>
              <a:gd name="connsiteY27" fmla="*/ 330218 h 433735"/>
              <a:gd name="connsiteX28" fmla="*/ 457200 w 466830"/>
              <a:gd name="connsiteY28" fmla="*/ 356097 h 433735"/>
              <a:gd name="connsiteX29" fmla="*/ 465826 w 466830"/>
              <a:gd name="connsiteY29" fmla="*/ 381977 h 433735"/>
              <a:gd name="connsiteX0" fmla="*/ 0 w 457200"/>
              <a:gd name="connsiteY0" fmla="*/ 149063 h 433735"/>
              <a:gd name="connsiteX1" fmla="*/ 25879 w 457200"/>
              <a:gd name="connsiteY1" fmla="*/ 226701 h 433735"/>
              <a:gd name="connsiteX2" fmla="*/ 34506 w 457200"/>
              <a:gd name="connsiteY2" fmla="*/ 252580 h 433735"/>
              <a:gd name="connsiteX3" fmla="*/ 43132 w 457200"/>
              <a:gd name="connsiteY3" fmla="*/ 278460 h 433735"/>
              <a:gd name="connsiteX4" fmla="*/ 77638 w 457200"/>
              <a:gd name="connsiteY4" fmla="*/ 338845 h 433735"/>
              <a:gd name="connsiteX5" fmla="*/ 103517 w 457200"/>
              <a:gd name="connsiteY5" fmla="*/ 373350 h 433735"/>
              <a:gd name="connsiteX6" fmla="*/ 129396 w 457200"/>
              <a:gd name="connsiteY6" fmla="*/ 390603 h 433735"/>
              <a:gd name="connsiteX7" fmla="*/ 163902 w 457200"/>
              <a:gd name="connsiteY7" fmla="*/ 416482 h 433735"/>
              <a:gd name="connsiteX8" fmla="*/ 198408 w 457200"/>
              <a:gd name="connsiteY8" fmla="*/ 425109 h 433735"/>
              <a:gd name="connsiteX9" fmla="*/ 224287 w 457200"/>
              <a:gd name="connsiteY9" fmla="*/ 433735 h 433735"/>
              <a:gd name="connsiteX10" fmla="*/ 250166 w 457200"/>
              <a:gd name="connsiteY10" fmla="*/ 407856 h 433735"/>
              <a:gd name="connsiteX11" fmla="*/ 267419 w 457200"/>
              <a:gd name="connsiteY11" fmla="*/ 356097 h 433735"/>
              <a:gd name="connsiteX12" fmla="*/ 258793 w 457200"/>
              <a:gd name="connsiteY12" fmla="*/ 269833 h 433735"/>
              <a:gd name="connsiteX13" fmla="*/ 250166 w 457200"/>
              <a:gd name="connsiteY13" fmla="*/ 243954 h 433735"/>
              <a:gd name="connsiteX14" fmla="*/ 215660 w 457200"/>
              <a:gd name="connsiteY14" fmla="*/ 174943 h 433735"/>
              <a:gd name="connsiteX15" fmla="*/ 189781 w 457200"/>
              <a:gd name="connsiteY15" fmla="*/ 140437 h 433735"/>
              <a:gd name="connsiteX16" fmla="*/ 155276 w 457200"/>
              <a:gd name="connsiteY16" fmla="*/ 88678 h 433735"/>
              <a:gd name="connsiteX17" fmla="*/ 189781 w 457200"/>
              <a:gd name="connsiteY17" fmla="*/ 11041 h 433735"/>
              <a:gd name="connsiteX18" fmla="*/ 215660 w 457200"/>
              <a:gd name="connsiteY18" fmla="*/ 19667 h 433735"/>
              <a:gd name="connsiteX19" fmla="*/ 241540 w 457200"/>
              <a:gd name="connsiteY19" fmla="*/ 71426 h 433735"/>
              <a:gd name="connsiteX20" fmla="*/ 267419 w 457200"/>
              <a:gd name="connsiteY20" fmla="*/ 114558 h 433735"/>
              <a:gd name="connsiteX21" fmla="*/ 284672 w 457200"/>
              <a:gd name="connsiteY21" fmla="*/ 174943 h 433735"/>
              <a:gd name="connsiteX22" fmla="*/ 301925 w 457200"/>
              <a:gd name="connsiteY22" fmla="*/ 200822 h 433735"/>
              <a:gd name="connsiteX23" fmla="*/ 310551 w 457200"/>
              <a:gd name="connsiteY23" fmla="*/ 243954 h 433735"/>
              <a:gd name="connsiteX24" fmla="*/ 353683 w 457200"/>
              <a:gd name="connsiteY24" fmla="*/ 287086 h 433735"/>
              <a:gd name="connsiteX25" fmla="*/ 379562 w 457200"/>
              <a:gd name="connsiteY25" fmla="*/ 295712 h 433735"/>
              <a:gd name="connsiteX26" fmla="*/ 405442 w 457200"/>
              <a:gd name="connsiteY26" fmla="*/ 312965 h 433735"/>
              <a:gd name="connsiteX27" fmla="*/ 439947 w 457200"/>
              <a:gd name="connsiteY27" fmla="*/ 330218 h 433735"/>
              <a:gd name="connsiteX28" fmla="*/ 457200 w 457200"/>
              <a:gd name="connsiteY28" fmla="*/ 356097 h 433735"/>
              <a:gd name="connsiteX0" fmla="*/ 0 w 439947"/>
              <a:gd name="connsiteY0" fmla="*/ 149063 h 433735"/>
              <a:gd name="connsiteX1" fmla="*/ 25879 w 439947"/>
              <a:gd name="connsiteY1" fmla="*/ 226701 h 433735"/>
              <a:gd name="connsiteX2" fmla="*/ 34506 w 439947"/>
              <a:gd name="connsiteY2" fmla="*/ 252580 h 433735"/>
              <a:gd name="connsiteX3" fmla="*/ 43132 w 439947"/>
              <a:gd name="connsiteY3" fmla="*/ 278460 h 433735"/>
              <a:gd name="connsiteX4" fmla="*/ 77638 w 439947"/>
              <a:gd name="connsiteY4" fmla="*/ 338845 h 433735"/>
              <a:gd name="connsiteX5" fmla="*/ 103517 w 439947"/>
              <a:gd name="connsiteY5" fmla="*/ 373350 h 433735"/>
              <a:gd name="connsiteX6" fmla="*/ 129396 w 439947"/>
              <a:gd name="connsiteY6" fmla="*/ 390603 h 433735"/>
              <a:gd name="connsiteX7" fmla="*/ 163902 w 439947"/>
              <a:gd name="connsiteY7" fmla="*/ 416482 h 433735"/>
              <a:gd name="connsiteX8" fmla="*/ 198408 w 439947"/>
              <a:gd name="connsiteY8" fmla="*/ 425109 h 433735"/>
              <a:gd name="connsiteX9" fmla="*/ 224287 w 439947"/>
              <a:gd name="connsiteY9" fmla="*/ 433735 h 433735"/>
              <a:gd name="connsiteX10" fmla="*/ 250166 w 439947"/>
              <a:gd name="connsiteY10" fmla="*/ 407856 h 433735"/>
              <a:gd name="connsiteX11" fmla="*/ 267419 w 439947"/>
              <a:gd name="connsiteY11" fmla="*/ 356097 h 433735"/>
              <a:gd name="connsiteX12" fmla="*/ 258793 w 439947"/>
              <a:gd name="connsiteY12" fmla="*/ 269833 h 433735"/>
              <a:gd name="connsiteX13" fmla="*/ 250166 w 439947"/>
              <a:gd name="connsiteY13" fmla="*/ 243954 h 433735"/>
              <a:gd name="connsiteX14" fmla="*/ 215660 w 439947"/>
              <a:gd name="connsiteY14" fmla="*/ 174943 h 433735"/>
              <a:gd name="connsiteX15" fmla="*/ 189781 w 439947"/>
              <a:gd name="connsiteY15" fmla="*/ 140437 h 433735"/>
              <a:gd name="connsiteX16" fmla="*/ 155276 w 439947"/>
              <a:gd name="connsiteY16" fmla="*/ 88678 h 433735"/>
              <a:gd name="connsiteX17" fmla="*/ 189781 w 439947"/>
              <a:gd name="connsiteY17" fmla="*/ 11041 h 433735"/>
              <a:gd name="connsiteX18" fmla="*/ 215660 w 439947"/>
              <a:gd name="connsiteY18" fmla="*/ 19667 h 433735"/>
              <a:gd name="connsiteX19" fmla="*/ 241540 w 439947"/>
              <a:gd name="connsiteY19" fmla="*/ 71426 h 433735"/>
              <a:gd name="connsiteX20" fmla="*/ 267419 w 439947"/>
              <a:gd name="connsiteY20" fmla="*/ 114558 h 433735"/>
              <a:gd name="connsiteX21" fmla="*/ 284672 w 439947"/>
              <a:gd name="connsiteY21" fmla="*/ 174943 h 433735"/>
              <a:gd name="connsiteX22" fmla="*/ 301925 w 439947"/>
              <a:gd name="connsiteY22" fmla="*/ 200822 h 433735"/>
              <a:gd name="connsiteX23" fmla="*/ 310551 w 439947"/>
              <a:gd name="connsiteY23" fmla="*/ 243954 h 433735"/>
              <a:gd name="connsiteX24" fmla="*/ 353683 w 439947"/>
              <a:gd name="connsiteY24" fmla="*/ 287086 h 433735"/>
              <a:gd name="connsiteX25" fmla="*/ 379562 w 439947"/>
              <a:gd name="connsiteY25" fmla="*/ 295712 h 433735"/>
              <a:gd name="connsiteX26" fmla="*/ 405442 w 439947"/>
              <a:gd name="connsiteY26" fmla="*/ 312965 h 433735"/>
              <a:gd name="connsiteX27" fmla="*/ 439947 w 439947"/>
              <a:gd name="connsiteY27" fmla="*/ 330218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01925 w 405442"/>
              <a:gd name="connsiteY22" fmla="*/ 200822 h 433735"/>
              <a:gd name="connsiteX23" fmla="*/ 310551 w 405442"/>
              <a:gd name="connsiteY23" fmla="*/ 243954 h 433735"/>
              <a:gd name="connsiteX24" fmla="*/ 353683 w 405442"/>
              <a:gd name="connsiteY24" fmla="*/ 287086 h 433735"/>
              <a:gd name="connsiteX25" fmla="*/ 379562 w 405442"/>
              <a:gd name="connsiteY25" fmla="*/ 295712 h 433735"/>
              <a:gd name="connsiteX26" fmla="*/ 405442 w 405442"/>
              <a:gd name="connsiteY26" fmla="*/ 312965 h 4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442" h="433735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losione 1 37"/>
          <p:cNvSpPr/>
          <p:nvPr/>
        </p:nvSpPr>
        <p:spPr>
          <a:xfrm>
            <a:off x="3059833" y="465313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1691680" y="4509120"/>
            <a:ext cx="267419" cy="422694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0" fmla="*/ 0 w 466830"/>
              <a:gd name="connsiteY0" fmla="*/ 149063 h 528626"/>
              <a:gd name="connsiteX1" fmla="*/ 25879 w 466830"/>
              <a:gd name="connsiteY1" fmla="*/ 226701 h 528626"/>
              <a:gd name="connsiteX2" fmla="*/ 34506 w 466830"/>
              <a:gd name="connsiteY2" fmla="*/ 252580 h 528626"/>
              <a:gd name="connsiteX3" fmla="*/ 43132 w 466830"/>
              <a:gd name="connsiteY3" fmla="*/ 278460 h 528626"/>
              <a:gd name="connsiteX4" fmla="*/ 77638 w 466830"/>
              <a:gd name="connsiteY4" fmla="*/ 338845 h 528626"/>
              <a:gd name="connsiteX5" fmla="*/ 103517 w 466830"/>
              <a:gd name="connsiteY5" fmla="*/ 373350 h 528626"/>
              <a:gd name="connsiteX6" fmla="*/ 129396 w 466830"/>
              <a:gd name="connsiteY6" fmla="*/ 390603 h 528626"/>
              <a:gd name="connsiteX7" fmla="*/ 163902 w 466830"/>
              <a:gd name="connsiteY7" fmla="*/ 416482 h 528626"/>
              <a:gd name="connsiteX8" fmla="*/ 198408 w 466830"/>
              <a:gd name="connsiteY8" fmla="*/ 425109 h 528626"/>
              <a:gd name="connsiteX9" fmla="*/ 224287 w 466830"/>
              <a:gd name="connsiteY9" fmla="*/ 433735 h 528626"/>
              <a:gd name="connsiteX10" fmla="*/ 250166 w 466830"/>
              <a:gd name="connsiteY10" fmla="*/ 407856 h 528626"/>
              <a:gd name="connsiteX11" fmla="*/ 267419 w 466830"/>
              <a:gd name="connsiteY11" fmla="*/ 356097 h 528626"/>
              <a:gd name="connsiteX12" fmla="*/ 258793 w 466830"/>
              <a:gd name="connsiteY12" fmla="*/ 269833 h 528626"/>
              <a:gd name="connsiteX13" fmla="*/ 250166 w 466830"/>
              <a:gd name="connsiteY13" fmla="*/ 243954 h 528626"/>
              <a:gd name="connsiteX14" fmla="*/ 215660 w 466830"/>
              <a:gd name="connsiteY14" fmla="*/ 174943 h 528626"/>
              <a:gd name="connsiteX15" fmla="*/ 189781 w 466830"/>
              <a:gd name="connsiteY15" fmla="*/ 140437 h 528626"/>
              <a:gd name="connsiteX16" fmla="*/ 155276 w 466830"/>
              <a:gd name="connsiteY16" fmla="*/ 88678 h 528626"/>
              <a:gd name="connsiteX17" fmla="*/ 189781 w 466830"/>
              <a:gd name="connsiteY17" fmla="*/ 11041 h 528626"/>
              <a:gd name="connsiteX18" fmla="*/ 215660 w 466830"/>
              <a:gd name="connsiteY18" fmla="*/ 19667 h 528626"/>
              <a:gd name="connsiteX19" fmla="*/ 241540 w 466830"/>
              <a:gd name="connsiteY19" fmla="*/ 71426 h 528626"/>
              <a:gd name="connsiteX20" fmla="*/ 267419 w 466830"/>
              <a:gd name="connsiteY20" fmla="*/ 114558 h 528626"/>
              <a:gd name="connsiteX21" fmla="*/ 284672 w 466830"/>
              <a:gd name="connsiteY21" fmla="*/ 174943 h 528626"/>
              <a:gd name="connsiteX22" fmla="*/ 301925 w 466830"/>
              <a:gd name="connsiteY22" fmla="*/ 200822 h 528626"/>
              <a:gd name="connsiteX23" fmla="*/ 310551 w 466830"/>
              <a:gd name="connsiteY23" fmla="*/ 243954 h 528626"/>
              <a:gd name="connsiteX24" fmla="*/ 353683 w 466830"/>
              <a:gd name="connsiteY24" fmla="*/ 287086 h 528626"/>
              <a:gd name="connsiteX25" fmla="*/ 379562 w 466830"/>
              <a:gd name="connsiteY25" fmla="*/ 295712 h 528626"/>
              <a:gd name="connsiteX26" fmla="*/ 405442 w 466830"/>
              <a:gd name="connsiteY26" fmla="*/ 312965 h 528626"/>
              <a:gd name="connsiteX27" fmla="*/ 439947 w 466830"/>
              <a:gd name="connsiteY27" fmla="*/ 330218 h 528626"/>
              <a:gd name="connsiteX28" fmla="*/ 457200 w 466830"/>
              <a:gd name="connsiteY28" fmla="*/ 356097 h 528626"/>
              <a:gd name="connsiteX29" fmla="*/ 465826 w 466830"/>
              <a:gd name="connsiteY29" fmla="*/ 381977 h 528626"/>
              <a:gd name="connsiteX30" fmla="*/ 422694 w 466830"/>
              <a:gd name="connsiteY30" fmla="*/ 442361 h 528626"/>
              <a:gd name="connsiteX31" fmla="*/ 370936 w 466830"/>
              <a:gd name="connsiteY31" fmla="*/ 450988 h 528626"/>
              <a:gd name="connsiteX32" fmla="*/ 362310 w 466830"/>
              <a:gd name="connsiteY32" fmla="*/ 476867 h 528626"/>
              <a:gd name="connsiteX33" fmla="*/ 379562 w 466830"/>
              <a:gd name="connsiteY33" fmla="*/ 528626 h 528626"/>
              <a:gd name="connsiteX0" fmla="*/ 0 w 466830"/>
              <a:gd name="connsiteY0" fmla="*/ 149063 h 476867"/>
              <a:gd name="connsiteX1" fmla="*/ 25879 w 466830"/>
              <a:gd name="connsiteY1" fmla="*/ 226701 h 476867"/>
              <a:gd name="connsiteX2" fmla="*/ 34506 w 466830"/>
              <a:gd name="connsiteY2" fmla="*/ 252580 h 476867"/>
              <a:gd name="connsiteX3" fmla="*/ 43132 w 466830"/>
              <a:gd name="connsiteY3" fmla="*/ 278460 h 476867"/>
              <a:gd name="connsiteX4" fmla="*/ 77638 w 466830"/>
              <a:gd name="connsiteY4" fmla="*/ 338845 h 476867"/>
              <a:gd name="connsiteX5" fmla="*/ 103517 w 466830"/>
              <a:gd name="connsiteY5" fmla="*/ 373350 h 476867"/>
              <a:gd name="connsiteX6" fmla="*/ 129396 w 466830"/>
              <a:gd name="connsiteY6" fmla="*/ 390603 h 476867"/>
              <a:gd name="connsiteX7" fmla="*/ 163902 w 466830"/>
              <a:gd name="connsiteY7" fmla="*/ 416482 h 476867"/>
              <a:gd name="connsiteX8" fmla="*/ 198408 w 466830"/>
              <a:gd name="connsiteY8" fmla="*/ 425109 h 476867"/>
              <a:gd name="connsiteX9" fmla="*/ 224287 w 466830"/>
              <a:gd name="connsiteY9" fmla="*/ 433735 h 476867"/>
              <a:gd name="connsiteX10" fmla="*/ 250166 w 466830"/>
              <a:gd name="connsiteY10" fmla="*/ 407856 h 476867"/>
              <a:gd name="connsiteX11" fmla="*/ 267419 w 466830"/>
              <a:gd name="connsiteY11" fmla="*/ 356097 h 476867"/>
              <a:gd name="connsiteX12" fmla="*/ 258793 w 466830"/>
              <a:gd name="connsiteY12" fmla="*/ 269833 h 476867"/>
              <a:gd name="connsiteX13" fmla="*/ 250166 w 466830"/>
              <a:gd name="connsiteY13" fmla="*/ 243954 h 476867"/>
              <a:gd name="connsiteX14" fmla="*/ 215660 w 466830"/>
              <a:gd name="connsiteY14" fmla="*/ 174943 h 476867"/>
              <a:gd name="connsiteX15" fmla="*/ 189781 w 466830"/>
              <a:gd name="connsiteY15" fmla="*/ 140437 h 476867"/>
              <a:gd name="connsiteX16" fmla="*/ 155276 w 466830"/>
              <a:gd name="connsiteY16" fmla="*/ 88678 h 476867"/>
              <a:gd name="connsiteX17" fmla="*/ 189781 w 466830"/>
              <a:gd name="connsiteY17" fmla="*/ 11041 h 476867"/>
              <a:gd name="connsiteX18" fmla="*/ 215660 w 466830"/>
              <a:gd name="connsiteY18" fmla="*/ 19667 h 476867"/>
              <a:gd name="connsiteX19" fmla="*/ 241540 w 466830"/>
              <a:gd name="connsiteY19" fmla="*/ 71426 h 476867"/>
              <a:gd name="connsiteX20" fmla="*/ 267419 w 466830"/>
              <a:gd name="connsiteY20" fmla="*/ 114558 h 476867"/>
              <a:gd name="connsiteX21" fmla="*/ 284672 w 466830"/>
              <a:gd name="connsiteY21" fmla="*/ 174943 h 476867"/>
              <a:gd name="connsiteX22" fmla="*/ 301925 w 466830"/>
              <a:gd name="connsiteY22" fmla="*/ 200822 h 476867"/>
              <a:gd name="connsiteX23" fmla="*/ 310551 w 466830"/>
              <a:gd name="connsiteY23" fmla="*/ 243954 h 476867"/>
              <a:gd name="connsiteX24" fmla="*/ 353683 w 466830"/>
              <a:gd name="connsiteY24" fmla="*/ 287086 h 476867"/>
              <a:gd name="connsiteX25" fmla="*/ 379562 w 466830"/>
              <a:gd name="connsiteY25" fmla="*/ 295712 h 476867"/>
              <a:gd name="connsiteX26" fmla="*/ 405442 w 466830"/>
              <a:gd name="connsiteY26" fmla="*/ 312965 h 476867"/>
              <a:gd name="connsiteX27" fmla="*/ 439947 w 466830"/>
              <a:gd name="connsiteY27" fmla="*/ 330218 h 476867"/>
              <a:gd name="connsiteX28" fmla="*/ 457200 w 466830"/>
              <a:gd name="connsiteY28" fmla="*/ 356097 h 476867"/>
              <a:gd name="connsiteX29" fmla="*/ 465826 w 466830"/>
              <a:gd name="connsiteY29" fmla="*/ 381977 h 476867"/>
              <a:gd name="connsiteX30" fmla="*/ 422694 w 466830"/>
              <a:gd name="connsiteY30" fmla="*/ 442361 h 476867"/>
              <a:gd name="connsiteX31" fmla="*/ 370936 w 466830"/>
              <a:gd name="connsiteY31" fmla="*/ 450988 h 476867"/>
              <a:gd name="connsiteX32" fmla="*/ 362310 w 466830"/>
              <a:gd name="connsiteY32" fmla="*/ 476867 h 476867"/>
              <a:gd name="connsiteX0" fmla="*/ 0 w 466830"/>
              <a:gd name="connsiteY0" fmla="*/ 149063 h 450988"/>
              <a:gd name="connsiteX1" fmla="*/ 25879 w 466830"/>
              <a:gd name="connsiteY1" fmla="*/ 226701 h 450988"/>
              <a:gd name="connsiteX2" fmla="*/ 34506 w 466830"/>
              <a:gd name="connsiteY2" fmla="*/ 252580 h 450988"/>
              <a:gd name="connsiteX3" fmla="*/ 43132 w 466830"/>
              <a:gd name="connsiteY3" fmla="*/ 278460 h 450988"/>
              <a:gd name="connsiteX4" fmla="*/ 77638 w 466830"/>
              <a:gd name="connsiteY4" fmla="*/ 338845 h 450988"/>
              <a:gd name="connsiteX5" fmla="*/ 103517 w 466830"/>
              <a:gd name="connsiteY5" fmla="*/ 373350 h 450988"/>
              <a:gd name="connsiteX6" fmla="*/ 129396 w 466830"/>
              <a:gd name="connsiteY6" fmla="*/ 390603 h 450988"/>
              <a:gd name="connsiteX7" fmla="*/ 163902 w 466830"/>
              <a:gd name="connsiteY7" fmla="*/ 416482 h 450988"/>
              <a:gd name="connsiteX8" fmla="*/ 198408 w 466830"/>
              <a:gd name="connsiteY8" fmla="*/ 425109 h 450988"/>
              <a:gd name="connsiteX9" fmla="*/ 224287 w 466830"/>
              <a:gd name="connsiteY9" fmla="*/ 433735 h 450988"/>
              <a:gd name="connsiteX10" fmla="*/ 250166 w 466830"/>
              <a:gd name="connsiteY10" fmla="*/ 407856 h 450988"/>
              <a:gd name="connsiteX11" fmla="*/ 267419 w 466830"/>
              <a:gd name="connsiteY11" fmla="*/ 356097 h 450988"/>
              <a:gd name="connsiteX12" fmla="*/ 258793 w 466830"/>
              <a:gd name="connsiteY12" fmla="*/ 269833 h 450988"/>
              <a:gd name="connsiteX13" fmla="*/ 250166 w 466830"/>
              <a:gd name="connsiteY13" fmla="*/ 243954 h 450988"/>
              <a:gd name="connsiteX14" fmla="*/ 215660 w 466830"/>
              <a:gd name="connsiteY14" fmla="*/ 174943 h 450988"/>
              <a:gd name="connsiteX15" fmla="*/ 189781 w 466830"/>
              <a:gd name="connsiteY15" fmla="*/ 140437 h 450988"/>
              <a:gd name="connsiteX16" fmla="*/ 155276 w 466830"/>
              <a:gd name="connsiteY16" fmla="*/ 88678 h 450988"/>
              <a:gd name="connsiteX17" fmla="*/ 189781 w 466830"/>
              <a:gd name="connsiteY17" fmla="*/ 11041 h 450988"/>
              <a:gd name="connsiteX18" fmla="*/ 215660 w 466830"/>
              <a:gd name="connsiteY18" fmla="*/ 19667 h 450988"/>
              <a:gd name="connsiteX19" fmla="*/ 241540 w 466830"/>
              <a:gd name="connsiteY19" fmla="*/ 71426 h 450988"/>
              <a:gd name="connsiteX20" fmla="*/ 267419 w 466830"/>
              <a:gd name="connsiteY20" fmla="*/ 114558 h 450988"/>
              <a:gd name="connsiteX21" fmla="*/ 284672 w 466830"/>
              <a:gd name="connsiteY21" fmla="*/ 174943 h 450988"/>
              <a:gd name="connsiteX22" fmla="*/ 301925 w 466830"/>
              <a:gd name="connsiteY22" fmla="*/ 200822 h 450988"/>
              <a:gd name="connsiteX23" fmla="*/ 310551 w 466830"/>
              <a:gd name="connsiteY23" fmla="*/ 243954 h 450988"/>
              <a:gd name="connsiteX24" fmla="*/ 353683 w 466830"/>
              <a:gd name="connsiteY24" fmla="*/ 287086 h 450988"/>
              <a:gd name="connsiteX25" fmla="*/ 379562 w 466830"/>
              <a:gd name="connsiteY25" fmla="*/ 295712 h 450988"/>
              <a:gd name="connsiteX26" fmla="*/ 405442 w 466830"/>
              <a:gd name="connsiteY26" fmla="*/ 312965 h 450988"/>
              <a:gd name="connsiteX27" fmla="*/ 439947 w 466830"/>
              <a:gd name="connsiteY27" fmla="*/ 330218 h 450988"/>
              <a:gd name="connsiteX28" fmla="*/ 457200 w 466830"/>
              <a:gd name="connsiteY28" fmla="*/ 356097 h 450988"/>
              <a:gd name="connsiteX29" fmla="*/ 465826 w 466830"/>
              <a:gd name="connsiteY29" fmla="*/ 381977 h 450988"/>
              <a:gd name="connsiteX30" fmla="*/ 422694 w 466830"/>
              <a:gd name="connsiteY30" fmla="*/ 442361 h 450988"/>
              <a:gd name="connsiteX31" fmla="*/ 370936 w 466830"/>
              <a:gd name="connsiteY31" fmla="*/ 450988 h 450988"/>
              <a:gd name="connsiteX0" fmla="*/ 0 w 466830"/>
              <a:gd name="connsiteY0" fmla="*/ 149063 h 442361"/>
              <a:gd name="connsiteX1" fmla="*/ 25879 w 466830"/>
              <a:gd name="connsiteY1" fmla="*/ 226701 h 442361"/>
              <a:gd name="connsiteX2" fmla="*/ 34506 w 466830"/>
              <a:gd name="connsiteY2" fmla="*/ 252580 h 442361"/>
              <a:gd name="connsiteX3" fmla="*/ 43132 w 466830"/>
              <a:gd name="connsiteY3" fmla="*/ 278460 h 442361"/>
              <a:gd name="connsiteX4" fmla="*/ 77638 w 466830"/>
              <a:gd name="connsiteY4" fmla="*/ 338845 h 442361"/>
              <a:gd name="connsiteX5" fmla="*/ 103517 w 466830"/>
              <a:gd name="connsiteY5" fmla="*/ 373350 h 442361"/>
              <a:gd name="connsiteX6" fmla="*/ 129396 w 466830"/>
              <a:gd name="connsiteY6" fmla="*/ 390603 h 442361"/>
              <a:gd name="connsiteX7" fmla="*/ 163902 w 466830"/>
              <a:gd name="connsiteY7" fmla="*/ 416482 h 442361"/>
              <a:gd name="connsiteX8" fmla="*/ 198408 w 466830"/>
              <a:gd name="connsiteY8" fmla="*/ 425109 h 442361"/>
              <a:gd name="connsiteX9" fmla="*/ 224287 w 466830"/>
              <a:gd name="connsiteY9" fmla="*/ 433735 h 442361"/>
              <a:gd name="connsiteX10" fmla="*/ 250166 w 466830"/>
              <a:gd name="connsiteY10" fmla="*/ 407856 h 442361"/>
              <a:gd name="connsiteX11" fmla="*/ 267419 w 466830"/>
              <a:gd name="connsiteY11" fmla="*/ 356097 h 442361"/>
              <a:gd name="connsiteX12" fmla="*/ 258793 w 466830"/>
              <a:gd name="connsiteY12" fmla="*/ 269833 h 442361"/>
              <a:gd name="connsiteX13" fmla="*/ 250166 w 466830"/>
              <a:gd name="connsiteY13" fmla="*/ 243954 h 442361"/>
              <a:gd name="connsiteX14" fmla="*/ 215660 w 466830"/>
              <a:gd name="connsiteY14" fmla="*/ 174943 h 442361"/>
              <a:gd name="connsiteX15" fmla="*/ 189781 w 466830"/>
              <a:gd name="connsiteY15" fmla="*/ 140437 h 442361"/>
              <a:gd name="connsiteX16" fmla="*/ 155276 w 466830"/>
              <a:gd name="connsiteY16" fmla="*/ 88678 h 442361"/>
              <a:gd name="connsiteX17" fmla="*/ 189781 w 466830"/>
              <a:gd name="connsiteY17" fmla="*/ 11041 h 442361"/>
              <a:gd name="connsiteX18" fmla="*/ 215660 w 466830"/>
              <a:gd name="connsiteY18" fmla="*/ 19667 h 442361"/>
              <a:gd name="connsiteX19" fmla="*/ 241540 w 466830"/>
              <a:gd name="connsiteY19" fmla="*/ 71426 h 442361"/>
              <a:gd name="connsiteX20" fmla="*/ 267419 w 466830"/>
              <a:gd name="connsiteY20" fmla="*/ 114558 h 442361"/>
              <a:gd name="connsiteX21" fmla="*/ 284672 w 466830"/>
              <a:gd name="connsiteY21" fmla="*/ 174943 h 442361"/>
              <a:gd name="connsiteX22" fmla="*/ 301925 w 466830"/>
              <a:gd name="connsiteY22" fmla="*/ 200822 h 442361"/>
              <a:gd name="connsiteX23" fmla="*/ 310551 w 466830"/>
              <a:gd name="connsiteY23" fmla="*/ 243954 h 442361"/>
              <a:gd name="connsiteX24" fmla="*/ 353683 w 466830"/>
              <a:gd name="connsiteY24" fmla="*/ 287086 h 442361"/>
              <a:gd name="connsiteX25" fmla="*/ 379562 w 466830"/>
              <a:gd name="connsiteY25" fmla="*/ 295712 h 442361"/>
              <a:gd name="connsiteX26" fmla="*/ 405442 w 466830"/>
              <a:gd name="connsiteY26" fmla="*/ 312965 h 442361"/>
              <a:gd name="connsiteX27" fmla="*/ 439947 w 466830"/>
              <a:gd name="connsiteY27" fmla="*/ 330218 h 442361"/>
              <a:gd name="connsiteX28" fmla="*/ 457200 w 466830"/>
              <a:gd name="connsiteY28" fmla="*/ 356097 h 442361"/>
              <a:gd name="connsiteX29" fmla="*/ 465826 w 466830"/>
              <a:gd name="connsiteY29" fmla="*/ 381977 h 442361"/>
              <a:gd name="connsiteX30" fmla="*/ 422694 w 466830"/>
              <a:gd name="connsiteY30" fmla="*/ 442361 h 442361"/>
              <a:gd name="connsiteX0" fmla="*/ 0 w 466830"/>
              <a:gd name="connsiteY0" fmla="*/ 149063 h 433735"/>
              <a:gd name="connsiteX1" fmla="*/ 25879 w 466830"/>
              <a:gd name="connsiteY1" fmla="*/ 226701 h 433735"/>
              <a:gd name="connsiteX2" fmla="*/ 34506 w 466830"/>
              <a:gd name="connsiteY2" fmla="*/ 252580 h 433735"/>
              <a:gd name="connsiteX3" fmla="*/ 43132 w 466830"/>
              <a:gd name="connsiteY3" fmla="*/ 278460 h 433735"/>
              <a:gd name="connsiteX4" fmla="*/ 77638 w 466830"/>
              <a:gd name="connsiteY4" fmla="*/ 338845 h 433735"/>
              <a:gd name="connsiteX5" fmla="*/ 103517 w 466830"/>
              <a:gd name="connsiteY5" fmla="*/ 373350 h 433735"/>
              <a:gd name="connsiteX6" fmla="*/ 129396 w 466830"/>
              <a:gd name="connsiteY6" fmla="*/ 390603 h 433735"/>
              <a:gd name="connsiteX7" fmla="*/ 163902 w 466830"/>
              <a:gd name="connsiteY7" fmla="*/ 416482 h 433735"/>
              <a:gd name="connsiteX8" fmla="*/ 198408 w 466830"/>
              <a:gd name="connsiteY8" fmla="*/ 425109 h 433735"/>
              <a:gd name="connsiteX9" fmla="*/ 224287 w 466830"/>
              <a:gd name="connsiteY9" fmla="*/ 433735 h 433735"/>
              <a:gd name="connsiteX10" fmla="*/ 250166 w 466830"/>
              <a:gd name="connsiteY10" fmla="*/ 407856 h 433735"/>
              <a:gd name="connsiteX11" fmla="*/ 267419 w 466830"/>
              <a:gd name="connsiteY11" fmla="*/ 356097 h 433735"/>
              <a:gd name="connsiteX12" fmla="*/ 258793 w 466830"/>
              <a:gd name="connsiteY12" fmla="*/ 269833 h 433735"/>
              <a:gd name="connsiteX13" fmla="*/ 250166 w 466830"/>
              <a:gd name="connsiteY13" fmla="*/ 243954 h 433735"/>
              <a:gd name="connsiteX14" fmla="*/ 215660 w 466830"/>
              <a:gd name="connsiteY14" fmla="*/ 174943 h 433735"/>
              <a:gd name="connsiteX15" fmla="*/ 189781 w 466830"/>
              <a:gd name="connsiteY15" fmla="*/ 140437 h 433735"/>
              <a:gd name="connsiteX16" fmla="*/ 155276 w 466830"/>
              <a:gd name="connsiteY16" fmla="*/ 88678 h 433735"/>
              <a:gd name="connsiteX17" fmla="*/ 189781 w 466830"/>
              <a:gd name="connsiteY17" fmla="*/ 11041 h 433735"/>
              <a:gd name="connsiteX18" fmla="*/ 215660 w 466830"/>
              <a:gd name="connsiteY18" fmla="*/ 19667 h 433735"/>
              <a:gd name="connsiteX19" fmla="*/ 241540 w 466830"/>
              <a:gd name="connsiteY19" fmla="*/ 71426 h 433735"/>
              <a:gd name="connsiteX20" fmla="*/ 267419 w 466830"/>
              <a:gd name="connsiteY20" fmla="*/ 114558 h 433735"/>
              <a:gd name="connsiteX21" fmla="*/ 284672 w 466830"/>
              <a:gd name="connsiteY21" fmla="*/ 174943 h 433735"/>
              <a:gd name="connsiteX22" fmla="*/ 301925 w 466830"/>
              <a:gd name="connsiteY22" fmla="*/ 200822 h 433735"/>
              <a:gd name="connsiteX23" fmla="*/ 310551 w 466830"/>
              <a:gd name="connsiteY23" fmla="*/ 243954 h 433735"/>
              <a:gd name="connsiteX24" fmla="*/ 353683 w 466830"/>
              <a:gd name="connsiteY24" fmla="*/ 287086 h 433735"/>
              <a:gd name="connsiteX25" fmla="*/ 379562 w 466830"/>
              <a:gd name="connsiteY25" fmla="*/ 295712 h 433735"/>
              <a:gd name="connsiteX26" fmla="*/ 405442 w 466830"/>
              <a:gd name="connsiteY26" fmla="*/ 312965 h 433735"/>
              <a:gd name="connsiteX27" fmla="*/ 439947 w 466830"/>
              <a:gd name="connsiteY27" fmla="*/ 330218 h 433735"/>
              <a:gd name="connsiteX28" fmla="*/ 457200 w 466830"/>
              <a:gd name="connsiteY28" fmla="*/ 356097 h 433735"/>
              <a:gd name="connsiteX29" fmla="*/ 465826 w 466830"/>
              <a:gd name="connsiteY29" fmla="*/ 381977 h 433735"/>
              <a:gd name="connsiteX0" fmla="*/ 0 w 457200"/>
              <a:gd name="connsiteY0" fmla="*/ 149063 h 433735"/>
              <a:gd name="connsiteX1" fmla="*/ 25879 w 457200"/>
              <a:gd name="connsiteY1" fmla="*/ 226701 h 433735"/>
              <a:gd name="connsiteX2" fmla="*/ 34506 w 457200"/>
              <a:gd name="connsiteY2" fmla="*/ 252580 h 433735"/>
              <a:gd name="connsiteX3" fmla="*/ 43132 w 457200"/>
              <a:gd name="connsiteY3" fmla="*/ 278460 h 433735"/>
              <a:gd name="connsiteX4" fmla="*/ 77638 w 457200"/>
              <a:gd name="connsiteY4" fmla="*/ 338845 h 433735"/>
              <a:gd name="connsiteX5" fmla="*/ 103517 w 457200"/>
              <a:gd name="connsiteY5" fmla="*/ 373350 h 433735"/>
              <a:gd name="connsiteX6" fmla="*/ 129396 w 457200"/>
              <a:gd name="connsiteY6" fmla="*/ 390603 h 433735"/>
              <a:gd name="connsiteX7" fmla="*/ 163902 w 457200"/>
              <a:gd name="connsiteY7" fmla="*/ 416482 h 433735"/>
              <a:gd name="connsiteX8" fmla="*/ 198408 w 457200"/>
              <a:gd name="connsiteY8" fmla="*/ 425109 h 433735"/>
              <a:gd name="connsiteX9" fmla="*/ 224287 w 457200"/>
              <a:gd name="connsiteY9" fmla="*/ 433735 h 433735"/>
              <a:gd name="connsiteX10" fmla="*/ 250166 w 457200"/>
              <a:gd name="connsiteY10" fmla="*/ 407856 h 433735"/>
              <a:gd name="connsiteX11" fmla="*/ 267419 w 457200"/>
              <a:gd name="connsiteY11" fmla="*/ 356097 h 433735"/>
              <a:gd name="connsiteX12" fmla="*/ 258793 w 457200"/>
              <a:gd name="connsiteY12" fmla="*/ 269833 h 433735"/>
              <a:gd name="connsiteX13" fmla="*/ 250166 w 457200"/>
              <a:gd name="connsiteY13" fmla="*/ 243954 h 433735"/>
              <a:gd name="connsiteX14" fmla="*/ 215660 w 457200"/>
              <a:gd name="connsiteY14" fmla="*/ 174943 h 433735"/>
              <a:gd name="connsiteX15" fmla="*/ 189781 w 457200"/>
              <a:gd name="connsiteY15" fmla="*/ 140437 h 433735"/>
              <a:gd name="connsiteX16" fmla="*/ 155276 w 457200"/>
              <a:gd name="connsiteY16" fmla="*/ 88678 h 433735"/>
              <a:gd name="connsiteX17" fmla="*/ 189781 w 457200"/>
              <a:gd name="connsiteY17" fmla="*/ 11041 h 433735"/>
              <a:gd name="connsiteX18" fmla="*/ 215660 w 457200"/>
              <a:gd name="connsiteY18" fmla="*/ 19667 h 433735"/>
              <a:gd name="connsiteX19" fmla="*/ 241540 w 457200"/>
              <a:gd name="connsiteY19" fmla="*/ 71426 h 433735"/>
              <a:gd name="connsiteX20" fmla="*/ 267419 w 457200"/>
              <a:gd name="connsiteY20" fmla="*/ 114558 h 433735"/>
              <a:gd name="connsiteX21" fmla="*/ 284672 w 457200"/>
              <a:gd name="connsiteY21" fmla="*/ 174943 h 433735"/>
              <a:gd name="connsiteX22" fmla="*/ 301925 w 457200"/>
              <a:gd name="connsiteY22" fmla="*/ 200822 h 433735"/>
              <a:gd name="connsiteX23" fmla="*/ 310551 w 457200"/>
              <a:gd name="connsiteY23" fmla="*/ 243954 h 433735"/>
              <a:gd name="connsiteX24" fmla="*/ 353683 w 457200"/>
              <a:gd name="connsiteY24" fmla="*/ 287086 h 433735"/>
              <a:gd name="connsiteX25" fmla="*/ 379562 w 457200"/>
              <a:gd name="connsiteY25" fmla="*/ 295712 h 433735"/>
              <a:gd name="connsiteX26" fmla="*/ 405442 w 457200"/>
              <a:gd name="connsiteY26" fmla="*/ 312965 h 433735"/>
              <a:gd name="connsiteX27" fmla="*/ 439947 w 457200"/>
              <a:gd name="connsiteY27" fmla="*/ 330218 h 433735"/>
              <a:gd name="connsiteX28" fmla="*/ 457200 w 457200"/>
              <a:gd name="connsiteY28" fmla="*/ 356097 h 433735"/>
              <a:gd name="connsiteX0" fmla="*/ 0 w 439947"/>
              <a:gd name="connsiteY0" fmla="*/ 149063 h 433735"/>
              <a:gd name="connsiteX1" fmla="*/ 25879 w 439947"/>
              <a:gd name="connsiteY1" fmla="*/ 226701 h 433735"/>
              <a:gd name="connsiteX2" fmla="*/ 34506 w 439947"/>
              <a:gd name="connsiteY2" fmla="*/ 252580 h 433735"/>
              <a:gd name="connsiteX3" fmla="*/ 43132 w 439947"/>
              <a:gd name="connsiteY3" fmla="*/ 278460 h 433735"/>
              <a:gd name="connsiteX4" fmla="*/ 77638 w 439947"/>
              <a:gd name="connsiteY4" fmla="*/ 338845 h 433735"/>
              <a:gd name="connsiteX5" fmla="*/ 103517 w 439947"/>
              <a:gd name="connsiteY5" fmla="*/ 373350 h 433735"/>
              <a:gd name="connsiteX6" fmla="*/ 129396 w 439947"/>
              <a:gd name="connsiteY6" fmla="*/ 390603 h 433735"/>
              <a:gd name="connsiteX7" fmla="*/ 163902 w 439947"/>
              <a:gd name="connsiteY7" fmla="*/ 416482 h 433735"/>
              <a:gd name="connsiteX8" fmla="*/ 198408 w 439947"/>
              <a:gd name="connsiteY8" fmla="*/ 425109 h 433735"/>
              <a:gd name="connsiteX9" fmla="*/ 224287 w 439947"/>
              <a:gd name="connsiteY9" fmla="*/ 433735 h 433735"/>
              <a:gd name="connsiteX10" fmla="*/ 250166 w 439947"/>
              <a:gd name="connsiteY10" fmla="*/ 407856 h 433735"/>
              <a:gd name="connsiteX11" fmla="*/ 267419 w 439947"/>
              <a:gd name="connsiteY11" fmla="*/ 356097 h 433735"/>
              <a:gd name="connsiteX12" fmla="*/ 258793 w 439947"/>
              <a:gd name="connsiteY12" fmla="*/ 269833 h 433735"/>
              <a:gd name="connsiteX13" fmla="*/ 250166 w 439947"/>
              <a:gd name="connsiteY13" fmla="*/ 243954 h 433735"/>
              <a:gd name="connsiteX14" fmla="*/ 215660 w 439947"/>
              <a:gd name="connsiteY14" fmla="*/ 174943 h 433735"/>
              <a:gd name="connsiteX15" fmla="*/ 189781 w 439947"/>
              <a:gd name="connsiteY15" fmla="*/ 140437 h 433735"/>
              <a:gd name="connsiteX16" fmla="*/ 155276 w 439947"/>
              <a:gd name="connsiteY16" fmla="*/ 88678 h 433735"/>
              <a:gd name="connsiteX17" fmla="*/ 189781 w 439947"/>
              <a:gd name="connsiteY17" fmla="*/ 11041 h 433735"/>
              <a:gd name="connsiteX18" fmla="*/ 215660 w 439947"/>
              <a:gd name="connsiteY18" fmla="*/ 19667 h 433735"/>
              <a:gd name="connsiteX19" fmla="*/ 241540 w 439947"/>
              <a:gd name="connsiteY19" fmla="*/ 71426 h 433735"/>
              <a:gd name="connsiteX20" fmla="*/ 267419 w 439947"/>
              <a:gd name="connsiteY20" fmla="*/ 114558 h 433735"/>
              <a:gd name="connsiteX21" fmla="*/ 284672 w 439947"/>
              <a:gd name="connsiteY21" fmla="*/ 174943 h 433735"/>
              <a:gd name="connsiteX22" fmla="*/ 301925 w 439947"/>
              <a:gd name="connsiteY22" fmla="*/ 200822 h 433735"/>
              <a:gd name="connsiteX23" fmla="*/ 310551 w 439947"/>
              <a:gd name="connsiteY23" fmla="*/ 243954 h 433735"/>
              <a:gd name="connsiteX24" fmla="*/ 353683 w 439947"/>
              <a:gd name="connsiteY24" fmla="*/ 287086 h 433735"/>
              <a:gd name="connsiteX25" fmla="*/ 379562 w 439947"/>
              <a:gd name="connsiteY25" fmla="*/ 295712 h 433735"/>
              <a:gd name="connsiteX26" fmla="*/ 405442 w 439947"/>
              <a:gd name="connsiteY26" fmla="*/ 312965 h 433735"/>
              <a:gd name="connsiteX27" fmla="*/ 439947 w 439947"/>
              <a:gd name="connsiteY27" fmla="*/ 330218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01925 w 405442"/>
              <a:gd name="connsiteY22" fmla="*/ 200822 h 433735"/>
              <a:gd name="connsiteX23" fmla="*/ 310551 w 405442"/>
              <a:gd name="connsiteY23" fmla="*/ 243954 h 433735"/>
              <a:gd name="connsiteX24" fmla="*/ 353683 w 405442"/>
              <a:gd name="connsiteY24" fmla="*/ 287086 h 433735"/>
              <a:gd name="connsiteX25" fmla="*/ 379562 w 405442"/>
              <a:gd name="connsiteY25" fmla="*/ 295712 h 433735"/>
              <a:gd name="connsiteX26" fmla="*/ 405442 w 405442"/>
              <a:gd name="connsiteY26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10551 w 405442"/>
              <a:gd name="connsiteY22" fmla="*/ 243954 h 433735"/>
              <a:gd name="connsiteX23" fmla="*/ 353683 w 405442"/>
              <a:gd name="connsiteY23" fmla="*/ 287086 h 433735"/>
              <a:gd name="connsiteX24" fmla="*/ 379562 w 405442"/>
              <a:gd name="connsiteY24" fmla="*/ 295712 h 433735"/>
              <a:gd name="connsiteX25" fmla="*/ 405442 w 405442"/>
              <a:gd name="connsiteY25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53683 w 405442"/>
              <a:gd name="connsiteY22" fmla="*/ 287086 h 433735"/>
              <a:gd name="connsiteX23" fmla="*/ 379562 w 405442"/>
              <a:gd name="connsiteY23" fmla="*/ 295712 h 433735"/>
              <a:gd name="connsiteX24" fmla="*/ 405442 w 405442"/>
              <a:gd name="connsiteY24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79562 w 405442"/>
              <a:gd name="connsiteY22" fmla="*/ 295712 h 433735"/>
              <a:gd name="connsiteX23" fmla="*/ 405442 w 405442"/>
              <a:gd name="connsiteY23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405442 w 405442"/>
              <a:gd name="connsiteY22" fmla="*/ 312965 h 433735"/>
              <a:gd name="connsiteX0" fmla="*/ 0 w 284672"/>
              <a:gd name="connsiteY0" fmla="*/ 149063 h 433735"/>
              <a:gd name="connsiteX1" fmla="*/ 25879 w 284672"/>
              <a:gd name="connsiteY1" fmla="*/ 226701 h 433735"/>
              <a:gd name="connsiteX2" fmla="*/ 34506 w 284672"/>
              <a:gd name="connsiteY2" fmla="*/ 252580 h 433735"/>
              <a:gd name="connsiteX3" fmla="*/ 43132 w 284672"/>
              <a:gd name="connsiteY3" fmla="*/ 278460 h 433735"/>
              <a:gd name="connsiteX4" fmla="*/ 77638 w 284672"/>
              <a:gd name="connsiteY4" fmla="*/ 338845 h 433735"/>
              <a:gd name="connsiteX5" fmla="*/ 103517 w 284672"/>
              <a:gd name="connsiteY5" fmla="*/ 373350 h 433735"/>
              <a:gd name="connsiteX6" fmla="*/ 129396 w 284672"/>
              <a:gd name="connsiteY6" fmla="*/ 390603 h 433735"/>
              <a:gd name="connsiteX7" fmla="*/ 163902 w 284672"/>
              <a:gd name="connsiteY7" fmla="*/ 416482 h 433735"/>
              <a:gd name="connsiteX8" fmla="*/ 198408 w 284672"/>
              <a:gd name="connsiteY8" fmla="*/ 425109 h 433735"/>
              <a:gd name="connsiteX9" fmla="*/ 224287 w 284672"/>
              <a:gd name="connsiteY9" fmla="*/ 433735 h 433735"/>
              <a:gd name="connsiteX10" fmla="*/ 250166 w 284672"/>
              <a:gd name="connsiteY10" fmla="*/ 407856 h 433735"/>
              <a:gd name="connsiteX11" fmla="*/ 267419 w 284672"/>
              <a:gd name="connsiteY11" fmla="*/ 356097 h 433735"/>
              <a:gd name="connsiteX12" fmla="*/ 258793 w 284672"/>
              <a:gd name="connsiteY12" fmla="*/ 269833 h 433735"/>
              <a:gd name="connsiteX13" fmla="*/ 250166 w 284672"/>
              <a:gd name="connsiteY13" fmla="*/ 243954 h 433735"/>
              <a:gd name="connsiteX14" fmla="*/ 215660 w 284672"/>
              <a:gd name="connsiteY14" fmla="*/ 174943 h 433735"/>
              <a:gd name="connsiteX15" fmla="*/ 189781 w 284672"/>
              <a:gd name="connsiteY15" fmla="*/ 140437 h 433735"/>
              <a:gd name="connsiteX16" fmla="*/ 155276 w 284672"/>
              <a:gd name="connsiteY16" fmla="*/ 88678 h 433735"/>
              <a:gd name="connsiteX17" fmla="*/ 189781 w 284672"/>
              <a:gd name="connsiteY17" fmla="*/ 11041 h 433735"/>
              <a:gd name="connsiteX18" fmla="*/ 215660 w 284672"/>
              <a:gd name="connsiteY18" fmla="*/ 19667 h 433735"/>
              <a:gd name="connsiteX19" fmla="*/ 241540 w 284672"/>
              <a:gd name="connsiteY19" fmla="*/ 71426 h 433735"/>
              <a:gd name="connsiteX20" fmla="*/ 267419 w 284672"/>
              <a:gd name="connsiteY20" fmla="*/ 114558 h 433735"/>
              <a:gd name="connsiteX21" fmla="*/ 284672 w 284672"/>
              <a:gd name="connsiteY21" fmla="*/ 174943 h 433735"/>
              <a:gd name="connsiteX0" fmla="*/ 0 w 267419"/>
              <a:gd name="connsiteY0" fmla="*/ 149063 h 433735"/>
              <a:gd name="connsiteX1" fmla="*/ 25879 w 267419"/>
              <a:gd name="connsiteY1" fmla="*/ 226701 h 433735"/>
              <a:gd name="connsiteX2" fmla="*/ 34506 w 267419"/>
              <a:gd name="connsiteY2" fmla="*/ 252580 h 433735"/>
              <a:gd name="connsiteX3" fmla="*/ 43132 w 267419"/>
              <a:gd name="connsiteY3" fmla="*/ 278460 h 433735"/>
              <a:gd name="connsiteX4" fmla="*/ 77638 w 267419"/>
              <a:gd name="connsiteY4" fmla="*/ 338845 h 433735"/>
              <a:gd name="connsiteX5" fmla="*/ 103517 w 267419"/>
              <a:gd name="connsiteY5" fmla="*/ 373350 h 433735"/>
              <a:gd name="connsiteX6" fmla="*/ 129396 w 267419"/>
              <a:gd name="connsiteY6" fmla="*/ 390603 h 433735"/>
              <a:gd name="connsiteX7" fmla="*/ 163902 w 267419"/>
              <a:gd name="connsiteY7" fmla="*/ 416482 h 433735"/>
              <a:gd name="connsiteX8" fmla="*/ 198408 w 267419"/>
              <a:gd name="connsiteY8" fmla="*/ 425109 h 433735"/>
              <a:gd name="connsiteX9" fmla="*/ 224287 w 267419"/>
              <a:gd name="connsiteY9" fmla="*/ 433735 h 433735"/>
              <a:gd name="connsiteX10" fmla="*/ 250166 w 267419"/>
              <a:gd name="connsiteY10" fmla="*/ 407856 h 433735"/>
              <a:gd name="connsiteX11" fmla="*/ 267419 w 267419"/>
              <a:gd name="connsiteY11" fmla="*/ 356097 h 433735"/>
              <a:gd name="connsiteX12" fmla="*/ 258793 w 267419"/>
              <a:gd name="connsiteY12" fmla="*/ 269833 h 433735"/>
              <a:gd name="connsiteX13" fmla="*/ 250166 w 267419"/>
              <a:gd name="connsiteY13" fmla="*/ 243954 h 433735"/>
              <a:gd name="connsiteX14" fmla="*/ 215660 w 267419"/>
              <a:gd name="connsiteY14" fmla="*/ 174943 h 433735"/>
              <a:gd name="connsiteX15" fmla="*/ 189781 w 267419"/>
              <a:gd name="connsiteY15" fmla="*/ 140437 h 433735"/>
              <a:gd name="connsiteX16" fmla="*/ 155276 w 267419"/>
              <a:gd name="connsiteY16" fmla="*/ 88678 h 433735"/>
              <a:gd name="connsiteX17" fmla="*/ 189781 w 267419"/>
              <a:gd name="connsiteY17" fmla="*/ 11041 h 433735"/>
              <a:gd name="connsiteX18" fmla="*/ 215660 w 267419"/>
              <a:gd name="connsiteY18" fmla="*/ 19667 h 433735"/>
              <a:gd name="connsiteX19" fmla="*/ 241540 w 267419"/>
              <a:gd name="connsiteY19" fmla="*/ 71426 h 433735"/>
              <a:gd name="connsiteX20" fmla="*/ 267419 w 267419"/>
              <a:gd name="connsiteY20" fmla="*/ 114558 h 433735"/>
              <a:gd name="connsiteX0" fmla="*/ 0 w 267419"/>
              <a:gd name="connsiteY0" fmla="*/ 149063 h 433735"/>
              <a:gd name="connsiteX1" fmla="*/ 25879 w 267419"/>
              <a:gd name="connsiteY1" fmla="*/ 226701 h 433735"/>
              <a:gd name="connsiteX2" fmla="*/ 34506 w 267419"/>
              <a:gd name="connsiteY2" fmla="*/ 252580 h 433735"/>
              <a:gd name="connsiteX3" fmla="*/ 43132 w 267419"/>
              <a:gd name="connsiteY3" fmla="*/ 278460 h 433735"/>
              <a:gd name="connsiteX4" fmla="*/ 77638 w 267419"/>
              <a:gd name="connsiteY4" fmla="*/ 338845 h 433735"/>
              <a:gd name="connsiteX5" fmla="*/ 103517 w 267419"/>
              <a:gd name="connsiteY5" fmla="*/ 373350 h 433735"/>
              <a:gd name="connsiteX6" fmla="*/ 129396 w 267419"/>
              <a:gd name="connsiteY6" fmla="*/ 390603 h 433735"/>
              <a:gd name="connsiteX7" fmla="*/ 163902 w 267419"/>
              <a:gd name="connsiteY7" fmla="*/ 416482 h 433735"/>
              <a:gd name="connsiteX8" fmla="*/ 198408 w 267419"/>
              <a:gd name="connsiteY8" fmla="*/ 425109 h 433735"/>
              <a:gd name="connsiteX9" fmla="*/ 224287 w 267419"/>
              <a:gd name="connsiteY9" fmla="*/ 433735 h 433735"/>
              <a:gd name="connsiteX10" fmla="*/ 250166 w 267419"/>
              <a:gd name="connsiteY10" fmla="*/ 407856 h 433735"/>
              <a:gd name="connsiteX11" fmla="*/ 267419 w 267419"/>
              <a:gd name="connsiteY11" fmla="*/ 356097 h 433735"/>
              <a:gd name="connsiteX12" fmla="*/ 258793 w 267419"/>
              <a:gd name="connsiteY12" fmla="*/ 269833 h 433735"/>
              <a:gd name="connsiteX13" fmla="*/ 250166 w 267419"/>
              <a:gd name="connsiteY13" fmla="*/ 243954 h 433735"/>
              <a:gd name="connsiteX14" fmla="*/ 215660 w 267419"/>
              <a:gd name="connsiteY14" fmla="*/ 174943 h 433735"/>
              <a:gd name="connsiteX15" fmla="*/ 189781 w 267419"/>
              <a:gd name="connsiteY15" fmla="*/ 140437 h 433735"/>
              <a:gd name="connsiteX16" fmla="*/ 155276 w 267419"/>
              <a:gd name="connsiteY16" fmla="*/ 88678 h 433735"/>
              <a:gd name="connsiteX17" fmla="*/ 189781 w 267419"/>
              <a:gd name="connsiteY17" fmla="*/ 11041 h 433735"/>
              <a:gd name="connsiteX18" fmla="*/ 215660 w 267419"/>
              <a:gd name="connsiteY18" fmla="*/ 19667 h 433735"/>
              <a:gd name="connsiteX19" fmla="*/ 241540 w 267419"/>
              <a:gd name="connsiteY19" fmla="*/ 71426 h 433735"/>
              <a:gd name="connsiteX0" fmla="*/ 0 w 267419"/>
              <a:gd name="connsiteY0" fmla="*/ 138022 h 422694"/>
              <a:gd name="connsiteX1" fmla="*/ 25879 w 267419"/>
              <a:gd name="connsiteY1" fmla="*/ 215660 h 422694"/>
              <a:gd name="connsiteX2" fmla="*/ 34506 w 267419"/>
              <a:gd name="connsiteY2" fmla="*/ 241539 h 422694"/>
              <a:gd name="connsiteX3" fmla="*/ 43132 w 267419"/>
              <a:gd name="connsiteY3" fmla="*/ 267419 h 422694"/>
              <a:gd name="connsiteX4" fmla="*/ 77638 w 267419"/>
              <a:gd name="connsiteY4" fmla="*/ 327804 h 422694"/>
              <a:gd name="connsiteX5" fmla="*/ 103517 w 267419"/>
              <a:gd name="connsiteY5" fmla="*/ 362309 h 422694"/>
              <a:gd name="connsiteX6" fmla="*/ 129396 w 267419"/>
              <a:gd name="connsiteY6" fmla="*/ 379562 h 422694"/>
              <a:gd name="connsiteX7" fmla="*/ 163902 w 267419"/>
              <a:gd name="connsiteY7" fmla="*/ 405441 h 422694"/>
              <a:gd name="connsiteX8" fmla="*/ 198408 w 267419"/>
              <a:gd name="connsiteY8" fmla="*/ 414068 h 422694"/>
              <a:gd name="connsiteX9" fmla="*/ 224287 w 267419"/>
              <a:gd name="connsiteY9" fmla="*/ 422694 h 422694"/>
              <a:gd name="connsiteX10" fmla="*/ 250166 w 267419"/>
              <a:gd name="connsiteY10" fmla="*/ 396815 h 422694"/>
              <a:gd name="connsiteX11" fmla="*/ 267419 w 267419"/>
              <a:gd name="connsiteY11" fmla="*/ 345056 h 422694"/>
              <a:gd name="connsiteX12" fmla="*/ 258793 w 267419"/>
              <a:gd name="connsiteY12" fmla="*/ 258792 h 422694"/>
              <a:gd name="connsiteX13" fmla="*/ 250166 w 267419"/>
              <a:gd name="connsiteY13" fmla="*/ 232913 h 422694"/>
              <a:gd name="connsiteX14" fmla="*/ 215660 w 267419"/>
              <a:gd name="connsiteY14" fmla="*/ 163902 h 422694"/>
              <a:gd name="connsiteX15" fmla="*/ 189781 w 267419"/>
              <a:gd name="connsiteY15" fmla="*/ 129396 h 422694"/>
              <a:gd name="connsiteX16" fmla="*/ 155276 w 267419"/>
              <a:gd name="connsiteY16" fmla="*/ 77637 h 422694"/>
              <a:gd name="connsiteX17" fmla="*/ 189781 w 267419"/>
              <a:gd name="connsiteY17" fmla="*/ 0 h 422694"/>
              <a:gd name="connsiteX18" fmla="*/ 215660 w 267419"/>
              <a:gd name="connsiteY18" fmla="*/ 8626 h 422694"/>
              <a:gd name="connsiteX0" fmla="*/ 0 w 267419"/>
              <a:gd name="connsiteY0" fmla="*/ 138022 h 422694"/>
              <a:gd name="connsiteX1" fmla="*/ 25879 w 267419"/>
              <a:gd name="connsiteY1" fmla="*/ 215660 h 422694"/>
              <a:gd name="connsiteX2" fmla="*/ 34506 w 267419"/>
              <a:gd name="connsiteY2" fmla="*/ 241539 h 422694"/>
              <a:gd name="connsiteX3" fmla="*/ 43132 w 267419"/>
              <a:gd name="connsiteY3" fmla="*/ 267419 h 422694"/>
              <a:gd name="connsiteX4" fmla="*/ 77638 w 267419"/>
              <a:gd name="connsiteY4" fmla="*/ 327804 h 422694"/>
              <a:gd name="connsiteX5" fmla="*/ 103517 w 267419"/>
              <a:gd name="connsiteY5" fmla="*/ 362309 h 422694"/>
              <a:gd name="connsiteX6" fmla="*/ 129396 w 267419"/>
              <a:gd name="connsiteY6" fmla="*/ 379562 h 422694"/>
              <a:gd name="connsiteX7" fmla="*/ 163902 w 267419"/>
              <a:gd name="connsiteY7" fmla="*/ 405441 h 422694"/>
              <a:gd name="connsiteX8" fmla="*/ 198408 w 267419"/>
              <a:gd name="connsiteY8" fmla="*/ 414068 h 422694"/>
              <a:gd name="connsiteX9" fmla="*/ 224287 w 267419"/>
              <a:gd name="connsiteY9" fmla="*/ 422694 h 422694"/>
              <a:gd name="connsiteX10" fmla="*/ 250166 w 267419"/>
              <a:gd name="connsiteY10" fmla="*/ 396815 h 422694"/>
              <a:gd name="connsiteX11" fmla="*/ 267419 w 267419"/>
              <a:gd name="connsiteY11" fmla="*/ 345056 h 422694"/>
              <a:gd name="connsiteX12" fmla="*/ 258793 w 267419"/>
              <a:gd name="connsiteY12" fmla="*/ 258792 h 422694"/>
              <a:gd name="connsiteX13" fmla="*/ 250166 w 267419"/>
              <a:gd name="connsiteY13" fmla="*/ 232913 h 422694"/>
              <a:gd name="connsiteX14" fmla="*/ 215660 w 267419"/>
              <a:gd name="connsiteY14" fmla="*/ 163902 h 422694"/>
              <a:gd name="connsiteX15" fmla="*/ 189781 w 267419"/>
              <a:gd name="connsiteY15" fmla="*/ 129396 h 422694"/>
              <a:gd name="connsiteX16" fmla="*/ 155276 w 267419"/>
              <a:gd name="connsiteY16" fmla="*/ 77637 h 422694"/>
              <a:gd name="connsiteX17" fmla="*/ 189781 w 267419"/>
              <a:gd name="connsiteY17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419" h="422694">
                <a:moveTo>
                  <a:pt x="0" y="138022"/>
                </a:moveTo>
                <a:lnTo>
                  <a:pt x="25879" y="215660"/>
                </a:lnTo>
                <a:lnTo>
                  <a:pt x="34506" y="241539"/>
                </a:lnTo>
                <a:cubicBezTo>
                  <a:pt x="37382" y="250166"/>
                  <a:pt x="39065" y="259286"/>
                  <a:pt x="43132" y="267419"/>
                </a:cubicBezTo>
                <a:cubicBezTo>
                  <a:pt x="59979" y="301112"/>
                  <a:pt x="57318" y="299356"/>
                  <a:pt x="77638" y="327804"/>
                </a:cubicBezTo>
                <a:cubicBezTo>
                  <a:pt x="85995" y="339503"/>
                  <a:pt x="93351" y="352143"/>
                  <a:pt x="103517" y="362309"/>
                </a:cubicBezTo>
                <a:cubicBezTo>
                  <a:pt x="110848" y="369640"/>
                  <a:pt x="120960" y="373536"/>
                  <a:pt x="129396" y="379562"/>
                </a:cubicBezTo>
                <a:cubicBezTo>
                  <a:pt x="141095" y="387919"/>
                  <a:pt x="151042" y="399011"/>
                  <a:pt x="163902" y="405441"/>
                </a:cubicBezTo>
                <a:cubicBezTo>
                  <a:pt x="174506" y="410743"/>
                  <a:pt x="187008" y="410811"/>
                  <a:pt x="198408" y="414068"/>
                </a:cubicBezTo>
                <a:cubicBezTo>
                  <a:pt x="207151" y="416566"/>
                  <a:pt x="215661" y="419819"/>
                  <a:pt x="224287" y="422694"/>
                </a:cubicBezTo>
                <a:cubicBezTo>
                  <a:pt x="232913" y="414068"/>
                  <a:pt x="244241" y="407479"/>
                  <a:pt x="250166" y="396815"/>
                </a:cubicBezTo>
                <a:cubicBezTo>
                  <a:pt x="258998" y="380917"/>
                  <a:pt x="267419" y="345056"/>
                  <a:pt x="267419" y="345056"/>
                </a:cubicBezTo>
                <a:cubicBezTo>
                  <a:pt x="264544" y="316301"/>
                  <a:pt x="263187" y="287354"/>
                  <a:pt x="258793" y="258792"/>
                </a:cubicBezTo>
                <a:cubicBezTo>
                  <a:pt x="257410" y="249805"/>
                  <a:pt x="253359" y="241427"/>
                  <a:pt x="250166" y="232913"/>
                </a:cubicBezTo>
                <a:cubicBezTo>
                  <a:pt x="234885" y="192165"/>
                  <a:pt x="237604" y="194624"/>
                  <a:pt x="215660" y="163902"/>
                </a:cubicBezTo>
                <a:cubicBezTo>
                  <a:pt x="207303" y="152203"/>
                  <a:pt x="198026" y="141175"/>
                  <a:pt x="189781" y="129396"/>
                </a:cubicBezTo>
                <a:cubicBezTo>
                  <a:pt x="177890" y="112409"/>
                  <a:pt x="155276" y="77637"/>
                  <a:pt x="155276" y="77637"/>
                </a:cubicBezTo>
                <a:cubicBezTo>
                  <a:pt x="159945" y="40286"/>
                  <a:pt x="143903" y="0"/>
                  <a:pt x="189781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splosione 1 39"/>
          <p:cNvSpPr/>
          <p:nvPr/>
        </p:nvSpPr>
        <p:spPr>
          <a:xfrm>
            <a:off x="1835697" y="442607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splosione 1 40"/>
          <p:cNvSpPr/>
          <p:nvPr/>
        </p:nvSpPr>
        <p:spPr>
          <a:xfrm>
            <a:off x="899592" y="450912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>
            <a:off x="1043608" y="4077072"/>
            <a:ext cx="5832648" cy="2880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755576" y="5877272"/>
            <a:ext cx="80762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With green-white light the average </a:t>
            </a:r>
            <a:r>
              <a:rPr lang="en-US" sz="140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 is 600 nm: the filaments cannot be resolved  because </a:t>
            </a:r>
            <a:b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of diffraction</a:t>
            </a:r>
          </a:p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“Grains” = clusters of filaments</a:t>
            </a:r>
            <a:endParaRPr lang="en-US" sz="1400">
              <a:solidFill>
                <a:schemeClr val="tx2"/>
              </a:solidFill>
            </a:endParaRPr>
          </a:p>
        </p:txBody>
      </p:sp>
      <p:cxnSp>
        <p:nvCxnSpPr>
          <p:cNvPr id="45" name="Connettore 1 44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bo 43"/>
          <p:cNvSpPr/>
          <p:nvPr/>
        </p:nvSpPr>
        <p:spPr>
          <a:xfrm>
            <a:off x="1979712" y="3789040"/>
            <a:ext cx="5544616" cy="792088"/>
          </a:xfrm>
          <a:prstGeom prst="cube">
            <a:avLst>
              <a:gd name="adj" fmla="val 79999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o 44"/>
          <p:cNvSpPr/>
          <p:nvPr/>
        </p:nvSpPr>
        <p:spPr>
          <a:xfrm>
            <a:off x="1979712" y="3077344"/>
            <a:ext cx="5544616" cy="1359768"/>
          </a:xfrm>
          <a:prstGeom prst="cube">
            <a:avLst>
              <a:gd name="adj" fmla="val 47010"/>
            </a:avLst>
          </a:prstGeom>
          <a:solidFill>
            <a:schemeClr val="tx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o 10"/>
          <p:cNvSpPr/>
          <p:nvPr/>
        </p:nvSpPr>
        <p:spPr>
          <a:xfrm>
            <a:off x="1979712" y="2924944"/>
            <a:ext cx="5544616" cy="792088"/>
          </a:xfrm>
          <a:prstGeom prst="cube">
            <a:avLst>
              <a:gd name="adj" fmla="val 79999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Looking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at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films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basic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optical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setup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339752" y="3212976"/>
            <a:ext cx="111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 smtClean="0">
                <a:solidFill>
                  <a:schemeClr val="tx1"/>
                </a:solidFill>
                <a:latin typeface="Century Gothic" pitchFamily="34" charset="0"/>
              </a:rPr>
              <a:t>Emulsion</a:t>
            </a:r>
            <a:r>
              <a:rPr lang="it-IT" sz="1200" i="1" dirty="0" smtClean="0">
                <a:solidFill>
                  <a:schemeClr val="tx1"/>
                </a:solidFill>
                <a:latin typeface="Century Gothic" pitchFamily="34" charset="0"/>
              </a:rPr>
              <a:t> film</a:t>
            </a:r>
            <a:endParaRPr lang="en-US" sz="1200" i="1" dirty="0"/>
          </a:p>
        </p:txBody>
      </p:sp>
      <p:sp>
        <p:nvSpPr>
          <p:cNvPr id="43" name="Rettangolo 42"/>
          <p:cNvSpPr/>
          <p:nvPr/>
        </p:nvSpPr>
        <p:spPr>
          <a:xfrm>
            <a:off x="1187624" y="587727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Lamp (optionally w/ filters)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White, green or blue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051720" y="3861048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solidFill>
                  <a:schemeClr val="tx1"/>
                </a:solidFill>
                <a:latin typeface="Century Gothic" pitchFamily="34" charset="0"/>
              </a:rPr>
              <a:t>Plastic base</a:t>
            </a:r>
            <a:endParaRPr lang="en-US" sz="1200" i="1" dirty="0"/>
          </a:p>
        </p:txBody>
      </p:sp>
      <p:sp>
        <p:nvSpPr>
          <p:cNvPr id="48" name="Ovale 47"/>
          <p:cNvSpPr/>
          <p:nvPr/>
        </p:nvSpPr>
        <p:spPr>
          <a:xfrm>
            <a:off x="4139952" y="2780928"/>
            <a:ext cx="576064" cy="21602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ma 49"/>
          <p:cNvSpPr/>
          <p:nvPr/>
        </p:nvSpPr>
        <p:spPr>
          <a:xfrm>
            <a:off x="3995936" y="1916832"/>
            <a:ext cx="936104" cy="288032"/>
          </a:xfrm>
          <a:prstGeom prst="parallelogram">
            <a:avLst>
              <a:gd name="adj" fmla="val 8489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4139952" y="4653136"/>
            <a:ext cx="576064" cy="21602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ole 51"/>
          <p:cNvSpPr/>
          <p:nvPr/>
        </p:nvSpPr>
        <p:spPr>
          <a:xfrm>
            <a:off x="4139952" y="5661248"/>
            <a:ext cx="576064" cy="576064"/>
          </a:xfrm>
          <a:prstGeom prst="su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ttore 1 53"/>
          <p:cNvCxnSpPr/>
          <p:nvPr/>
        </p:nvCxnSpPr>
        <p:spPr>
          <a:xfrm>
            <a:off x="3995936" y="63813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3779912" y="616530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V="1">
            <a:off x="4860032" y="616530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V="1">
            <a:off x="3779912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5076056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 flipV="1">
            <a:off x="4427984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4211960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V="1">
            <a:off x="4652392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 flipH="1" flipV="1">
            <a:off x="4788024" y="5013176"/>
            <a:ext cx="144016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V="1">
            <a:off x="3923928" y="5013176"/>
            <a:ext cx="144016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076056" y="4653136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Condenser lens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7" name="Ovale 76"/>
          <p:cNvSpPr/>
          <p:nvPr/>
        </p:nvSpPr>
        <p:spPr>
          <a:xfrm>
            <a:off x="4283968" y="3212976"/>
            <a:ext cx="2880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ttangolo 77"/>
          <p:cNvSpPr/>
          <p:nvPr/>
        </p:nvSpPr>
        <p:spPr>
          <a:xfrm>
            <a:off x="5220072" y="2492896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Illuminated spot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79" name="Connettore 2 78"/>
          <p:cNvCxnSpPr/>
          <p:nvPr/>
        </p:nvCxnSpPr>
        <p:spPr>
          <a:xfrm flipH="1">
            <a:off x="4572000" y="2780928"/>
            <a:ext cx="720080" cy="43204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tangolo 82"/>
          <p:cNvSpPr/>
          <p:nvPr/>
        </p:nvSpPr>
        <p:spPr>
          <a:xfrm>
            <a:off x="1547664" y="242088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Objective lens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(or lens system)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5220072" y="1844824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CMOS sensor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5" name="Ovale 84"/>
          <p:cNvSpPr/>
          <p:nvPr/>
        </p:nvSpPr>
        <p:spPr>
          <a:xfrm>
            <a:off x="3851920" y="1772816"/>
            <a:ext cx="1224136" cy="576064"/>
          </a:xfrm>
          <a:prstGeom prst="ellipse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Connettore 2 85"/>
          <p:cNvCxnSpPr/>
          <p:nvPr/>
        </p:nvCxnSpPr>
        <p:spPr>
          <a:xfrm flipV="1">
            <a:off x="4283968" y="2276872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 flipV="1">
            <a:off x="4572000" y="2276872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5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 rot="21308079">
            <a:off x="2260457" y="2628247"/>
            <a:ext cx="652873" cy="2057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755576" y="1556792"/>
            <a:ext cx="7779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Imaging by objective + camera: the spatial density of metallic Ag is folded with the PSF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(point-spread function), characterizing the optical setup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5576" y="2401724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Y</a:t>
            </a:r>
            <a:r>
              <a:rPr lang="en-US" sz="1400" dirty="0" smtClean="0">
                <a:latin typeface="Century Gothic" pitchFamily="34" charset="0"/>
              </a:rPr>
              <a:t>(</a:t>
            </a:r>
            <a:r>
              <a:rPr lang="en-US" sz="1400" dirty="0" err="1" smtClean="0">
                <a:latin typeface="Century Gothic" pitchFamily="34" charset="0"/>
              </a:rPr>
              <a:t>x,y,z</a:t>
            </a:r>
            <a:r>
              <a:rPr lang="en-US" sz="1400" dirty="0" smtClean="0">
                <a:latin typeface="Century Gothic" pitchFamily="34" charset="0"/>
              </a:rPr>
              <a:t>)</a:t>
            </a:r>
            <a:endParaRPr lang="en-US" sz="1400" dirty="0"/>
          </a:p>
        </p:txBody>
      </p:sp>
      <p:sp>
        <p:nvSpPr>
          <p:cNvPr id="19" name="Parallelogramma 18"/>
          <p:cNvSpPr/>
          <p:nvPr/>
        </p:nvSpPr>
        <p:spPr>
          <a:xfrm>
            <a:off x="1979712" y="2996952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 rot="21308079">
            <a:off x="2346884" y="3079211"/>
            <a:ext cx="446918" cy="18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ma 20"/>
          <p:cNvSpPr/>
          <p:nvPr/>
        </p:nvSpPr>
        <p:spPr>
          <a:xfrm>
            <a:off x="1979712" y="2564904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 rot="21308079">
            <a:off x="2260457" y="3492343"/>
            <a:ext cx="652873" cy="2057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ma 24"/>
          <p:cNvSpPr/>
          <p:nvPr/>
        </p:nvSpPr>
        <p:spPr>
          <a:xfrm>
            <a:off x="1979712" y="3429000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1763688" y="2060848"/>
            <a:ext cx="0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1691680" y="389855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1331640" y="378904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bulk"/>
          <p:cNvPicPr>
            <a:picLocks noChangeAspect="1" noChangeArrowheads="1"/>
          </p:cNvPicPr>
          <p:nvPr/>
        </p:nvPicPr>
        <p:blipFill>
          <a:blip r:embed="rId2" cstate="print"/>
          <a:srcRect l="16605" t="16605" r="16605" b="16605"/>
          <a:stretch>
            <a:fillRect/>
          </a:stretch>
        </p:blipFill>
        <p:spPr bwMode="auto">
          <a:xfrm>
            <a:off x="5434836" y="2204865"/>
            <a:ext cx="30976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203848" y="2905780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Focal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plane</a:t>
            </a:r>
            <a:endParaRPr lang="en-US" sz="1400" dirty="0"/>
          </a:p>
        </p:txBody>
      </p:sp>
      <p:sp>
        <p:nvSpPr>
          <p:cNvPr id="31" name="Rettangolo 30"/>
          <p:cNvSpPr/>
          <p:nvPr/>
        </p:nvSpPr>
        <p:spPr>
          <a:xfrm>
            <a:off x="3275856" y="2348880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Out of focus</a:t>
            </a:r>
            <a:endParaRPr lang="en-US" sz="1400" dirty="0"/>
          </a:p>
        </p:txBody>
      </p:sp>
      <p:sp>
        <p:nvSpPr>
          <p:cNvPr id="32" name="Rettangolo 31"/>
          <p:cNvSpPr/>
          <p:nvPr/>
        </p:nvSpPr>
        <p:spPr>
          <a:xfrm>
            <a:off x="3203848" y="3501008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Out of focus</a:t>
            </a:r>
            <a:endParaRPr lang="en-US" sz="1400" dirty="0"/>
          </a:p>
        </p:txBody>
      </p:sp>
      <p:sp>
        <p:nvSpPr>
          <p:cNvPr id="33" name="Rettangolo 32"/>
          <p:cNvSpPr/>
          <p:nvPr/>
        </p:nvSpPr>
        <p:spPr>
          <a:xfrm>
            <a:off x="755576" y="477798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Typical grain size after development: 0.2÷1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(0.5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 in the case shown in this talk)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55576" y="57861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Grains in emulsion image: high-energy tracks, electrons, fog (randomly developed grains,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not touched by any ionizing particle)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660232" y="5353471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50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 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/>
          </a:p>
        </p:txBody>
      </p:sp>
      <p:cxnSp>
        <p:nvCxnSpPr>
          <p:cNvPr id="36" name="Connettore 2 35"/>
          <p:cNvCxnSpPr/>
          <p:nvPr/>
        </p:nvCxnSpPr>
        <p:spPr>
          <a:xfrm>
            <a:off x="5436096" y="5373216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763688" y="4077072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Depth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field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~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 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 smtClean="0"/>
          </a:p>
        </p:txBody>
      </p:sp>
      <p:cxnSp>
        <p:nvCxnSpPr>
          <p:cNvPr id="39" name="Connettore 1 38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6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7912"/>
            <a:ext cx="2736304" cy="255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ubo 39"/>
          <p:cNvSpPr/>
          <p:nvPr/>
        </p:nvSpPr>
        <p:spPr>
          <a:xfrm>
            <a:off x="2843485" y="2219598"/>
            <a:ext cx="4968875" cy="1295400"/>
          </a:xfrm>
          <a:prstGeom prst="cube">
            <a:avLst>
              <a:gd name="adj" fmla="val 46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e 40"/>
          <p:cNvSpPr/>
          <p:nvPr/>
        </p:nvSpPr>
        <p:spPr>
          <a:xfrm>
            <a:off x="4156347" y="2454548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4278585" y="2579960"/>
            <a:ext cx="112712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e 42"/>
          <p:cNvSpPr/>
          <p:nvPr/>
        </p:nvSpPr>
        <p:spPr>
          <a:xfrm>
            <a:off x="4399235" y="2703785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e 43"/>
          <p:cNvSpPr/>
          <p:nvPr/>
        </p:nvSpPr>
        <p:spPr>
          <a:xfrm>
            <a:off x="4519885" y="2829198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e 44"/>
          <p:cNvSpPr/>
          <p:nvPr/>
        </p:nvSpPr>
        <p:spPr>
          <a:xfrm>
            <a:off x="4640535" y="2953023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uppo 26"/>
          <p:cNvGrpSpPr>
            <a:grpSpLocks/>
          </p:cNvGrpSpPr>
          <p:nvPr/>
        </p:nvGrpSpPr>
        <p:grpSpPr bwMode="auto">
          <a:xfrm>
            <a:off x="2843485" y="2219598"/>
            <a:ext cx="4968875" cy="588962"/>
            <a:chOff x="1763688" y="2276872"/>
            <a:chExt cx="6264696" cy="720080"/>
          </a:xfrm>
        </p:grpSpPr>
        <p:sp>
          <p:nvSpPr>
            <p:cNvPr id="47" name="Parallelogramma 46"/>
            <p:cNvSpPr/>
            <p:nvPr/>
          </p:nvSpPr>
          <p:spPr>
            <a:xfrm>
              <a:off x="1763688" y="2276872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e 47"/>
            <p:cNvSpPr/>
            <p:nvPr/>
          </p:nvSpPr>
          <p:spPr>
            <a:xfrm>
              <a:off x="3418928" y="2564128"/>
              <a:ext cx="144108" cy="1455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uppo 29"/>
          <p:cNvGrpSpPr>
            <a:grpSpLocks/>
          </p:cNvGrpSpPr>
          <p:nvPr/>
        </p:nvGrpSpPr>
        <p:grpSpPr bwMode="auto">
          <a:xfrm>
            <a:off x="2843485" y="2395810"/>
            <a:ext cx="4968875" cy="588963"/>
            <a:chOff x="1763688" y="2492896"/>
            <a:chExt cx="6264696" cy="720080"/>
          </a:xfrm>
        </p:grpSpPr>
        <p:sp>
          <p:nvSpPr>
            <p:cNvPr id="50" name="Parallelogramma 49"/>
            <p:cNvSpPr/>
            <p:nvPr/>
          </p:nvSpPr>
          <p:spPr>
            <a:xfrm>
              <a:off x="1763688" y="2492896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e 50"/>
            <p:cNvSpPr/>
            <p:nvPr/>
          </p:nvSpPr>
          <p:spPr>
            <a:xfrm>
              <a:off x="3573044" y="2718042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uppo 34"/>
          <p:cNvGrpSpPr>
            <a:grpSpLocks/>
          </p:cNvGrpSpPr>
          <p:nvPr/>
        </p:nvGrpSpPr>
        <p:grpSpPr bwMode="auto">
          <a:xfrm>
            <a:off x="2843485" y="2572023"/>
            <a:ext cx="4968875" cy="588962"/>
            <a:chOff x="1763688" y="2708920"/>
            <a:chExt cx="6264696" cy="720080"/>
          </a:xfrm>
        </p:grpSpPr>
        <p:sp>
          <p:nvSpPr>
            <p:cNvPr id="53" name="Parallelogramma 52"/>
            <p:cNvSpPr/>
            <p:nvPr/>
          </p:nvSpPr>
          <p:spPr>
            <a:xfrm>
              <a:off x="1763688" y="2708920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e 53"/>
            <p:cNvSpPr/>
            <p:nvPr/>
          </p:nvSpPr>
          <p:spPr>
            <a:xfrm>
              <a:off x="3725158" y="2870016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o 37"/>
          <p:cNvGrpSpPr>
            <a:grpSpLocks/>
          </p:cNvGrpSpPr>
          <p:nvPr/>
        </p:nvGrpSpPr>
        <p:grpSpPr bwMode="auto">
          <a:xfrm>
            <a:off x="2843485" y="2749823"/>
            <a:ext cx="4968875" cy="588962"/>
            <a:chOff x="1763688" y="2924944"/>
            <a:chExt cx="6264696" cy="720080"/>
          </a:xfrm>
        </p:grpSpPr>
        <p:sp>
          <p:nvSpPr>
            <p:cNvPr id="56" name="Parallelogramma 55"/>
            <p:cNvSpPr/>
            <p:nvPr/>
          </p:nvSpPr>
          <p:spPr>
            <a:xfrm>
              <a:off x="1763688" y="2924944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e 56"/>
            <p:cNvSpPr/>
            <p:nvPr/>
          </p:nvSpPr>
          <p:spPr>
            <a:xfrm>
              <a:off x="3877272" y="3021990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uppo 48"/>
          <p:cNvGrpSpPr>
            <a:grpSpLocks/>
          </p:cNvGrpSpPr>
          <p:nvPr/>
        </p:nvGrpSpPr>
        <p:grpSpPr bwMode="auto">
          <a:xfrm>
            <a:off x="2843485" y="2926035"/>
            <a:ext cx="4968875" cy="588963"/>
            <a:chOff x="1763688" y="3140968"/>
            <a:chExt cx="6264696" cy="720080"/>
          </a:xfrm>
        </p:grpSpPr>
        <p:sp>
          <p:nvSpPr>
            <p:cNvPr id="59" name="Parallelogramma 58"/>
            <p:cNvSpPr/>
            <p:nvPr/>
          </p:nvSpPr>
          <p:spPr>
            <a:xfrm>
              <a:off x="1763688" y="3140968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e 59"/>
            <p:cNvSpPr/>
            <p:nvPr/>
          </p:nvSpPr>
          <p:spPr>
            <a:xfrm>
              <a:off x="4029386" y="3173964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535545" y="2060848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3D tomography:</a:t>
            </a:r>
            <a:b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change focal plane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Freccia in giù 61"/>
          <p:cNvSpPr/>
          <p:nvPr/>
        </p:nvSpPr>
        <p:spPr>
          <a:xfrm>
            <a:off x="1259012" y="3011760"/>
            <a:ext cx="400050" cy="4699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3415865" y="3801234"/>
            <a:ext cx="5260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Alignment residuals of track grains: </a:t>
            </a:r>
            <a:r>
              <a:rPr lang="en-US" sz="1400" i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50 nm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in optical microscopy!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3419872" y="4861609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Good precision helps rejecting random alignments and thus keeps the signal/background ratio relatively high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7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79512" y="836712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European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(ESS)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1196752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Developed for OPERA, used in all European labs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Also installed at Tokyo 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Scanning speed: 20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/h/side – 80 k€</a:t>
            </a:r>
            <a:endParaRPr lang="it-IT" sz="14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3339569"/>
            <a:ext cx="15343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CMOS camera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1280×1024 pixel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256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gray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levels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376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frames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/sec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9" name="Picture 33" descr="..\..\My Pictures\E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27516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1547664" y="2852936"/>
            <a:ext cx="1296144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467544" y="5373216"/>
            <a:ext cx="1507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XY stage 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0.1 μm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nominal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1691680" y="3501008"/>
            <a:ext cx="1224136" cy="18722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107504" y="4777407"/>
            <a:ext cx="129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Film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V="1">
            <a:off x="1331640" y="3356992"/>
            <a:ext cx="1368152" cy="15121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179512" y="2276872"/>
            <a:ext cx="16065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Z stage 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0.05 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μm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nominal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1691680" y="2492896"/>
            <a:ext cx="1728192" cy="1440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2123728" y="5301208"/>
            <a:ext cx="2520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Illumination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system,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objective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(Oil 50× NA 0.85) 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and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optical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tube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H="1" flipV="1">
            <a:off x="3059832" y="3284984"/>
            <a:ext cx="216024" cy="20882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5648980" y="83671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937564" y="1196752"/>
            <a:ext cx="3938963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Same mechanics, new hardware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Scanning speed: 40~90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/h/side –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20 </a:t>
            </a: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k€</a:t>
            </a:r>
            <a:endParaRPr lang="en-US" sz="1400" b="1" dirty="0" smtClean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Aiming at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180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with new stage drive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Installed in Salerno, Tokyo ERI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endParaRPr lang="en-US" sz="1400" baseline="30000" dirty="0">
              <a:solidFill>
                <a:schemeClr val="tx2"/>
              </a:solidFill>
            </a:endParaRPr>
          </a:p>
        </p:txBody>
      </p:sp>
      <p:pic>
        <p:nvPicPr>
          <p:cNvPr id="34" name="Immagine 33" descr="DSC_0849.JPG"/>
          <p:cNvPicPr>
            <a:picLocks noChangeAspect="1"/>
          </p:cNvPicPr>
          <p:nvPr/>
        </p:nvPicPr>
        <p:blipFill>
          <a:blip r:embed="rId4" cstate="print"/>
          <a:srcRect l="33321" t="8525" r="28195" b="38447"/>
          <a:stretch>
            <a:fillRect/>
          </a:stretch>
        </p:blipFill>
        <p:spPr>
          <a:xfrm>
            <a:off x="5004049" y="3933056"/>
            <a:ext cx="1224136" cy="1124498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6300192" y="3933056"/>
            <a:ext cx="1008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4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Mpixel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camera, 400 fps</a:t>
            </a:r>
            <a:endParaRPr lang="en-US" sz="1400" dirty="0"/>
          </a:p>
        </p:txBody>
      </p:sp>
      <p:pic>
        <p:nvPicPr>
          <p:cNvPr id="36" name="Immagine 35" descr="DSC_0872.JPG"/>
          <p:cNvPicPr>
            <a:picLocks noChangeAspect="1"/>
          </p:cNvPicPr>
          <p:nvPr/>
        </p:nvPicPr>
        <p:blipFill>
          <a:blip r:embed="rId5" cstate="print"/>
          <a:srcRect l="23068" t="19224" r="23068" b="19224"/>
          <a:stretch>
            <a:fillRect/>
          </a:stretch>
        </p:blipFill>
        <p:spPr>
          <a:xfrm>
            <a:off x="5004048" y="2420888"/>
            <a:ext cx="1890370" cy="1440160"/>
          </a:xfrm>
          <a:prstGeom prst="rect">
            <a:avLst/>
          </a:prstGeom>
        </p:spPr>
      </p:pic>
      <p:sp>
        <p:nvSpPr>
          <p:cNvPr id="37" name="Rettangolo 36"/>
          <p:cNvSpPr/>
          <p:nvPr/>
        </p:nvSpPr>
        <p:spPr>
          <a:xfrm>
            <a:off x="4932040" y="2113111"/>
            <a:ext cx="2520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Double Frame grabber</a:t>
            </a:r>
            <a:endParaRPr lang="en-US" sz="1400" dirty="0"/>
          </a:p>
        </p:txBody>
      </p:sp>
      <p:pic>
        <p:nvPicPr>
          <p:cNvPr id="38" name="Immagine 37" descr="DSC_0864.JPG"/>
          <p:cNvPicPr>
            <a:picLocks noChangeAspect="1"/>
          </p:cNvPicPr>
          <p:nvPr/>
        </p:nvPicPr>
        <p:blipFill>
          <a:blip r:embed="rId6" cstate="print"/>
          <a:srcRect l="17942" r="17942"/>
          <a:stretch>
            <a:fillRect/>
          </a:stretch>
        </p:blipFill>
        <p:spPr>
          <a:xfrm>
            <a:off x="7435414" y="2420888"/>
            <a:ext cx="1385058" cy="1440159"/>
          </a:xfrm>
          <a:prstGeom prst="rect">
            <a:avLst/>
          </a:prstGeom>
        </p:spPr>
      </p:pic>
      <p:sp>
        <p:nvSpPr>
          <p:cNvPr id="39" name="Rettangolo 38"/>
          <p:cNvSpPr/>
          <p:nvPr/>
        </p:nvSpPr>
        <p:spPr>
          <a:xfrm>
            <a:off x="7380312" y="2113111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New optics (20×)</a:t>
            </a:r>
            <a:endParaRPr lang="en-US" sz="1400" dirty="0"/>
          </a:p>
        </p:txBody>
      </p:sp>
      <p:pic>
        <p:nvPicPr>
          <p:cNvPr id="40" name="Immagine 39" descr="DSC_0853.JPG"/>
          <p:cNvPicPr>
            <a:picLocks noChangeAspect="1"/>
          </p:cNvPicPr>
          <p:nvPr/>
        </p:nvPicPr>
        <p:blipFill>
          <a:blip r:embed="rId7" cstate="print"/>
          <a:srcRect l="7042" t="42251" r="28167"/>
          <a:stretch>
            <a:fillRect/>
          </a:stretch>
        </p:blipFill>
        <p:spPr>
          <a:xfrm>
            <a:off x="4932041" y="5514081"/>
            <a:ext cx="1944216" cy="1155279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4788024" y="501317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Image processing and tracking by GPU</a:t>
            </a:r>
            <a:endParaRPr lang="en-US" sz="1400" dirty="0"/>
          </a:p>
        </p:txBody>
      </p:sp>
      <p:pic>
        <p:nvPicPr>
          <p:cNvPr id="42" name="Immagine 41" descr="DSC_0855.JPG"/>
          <p:cNvPicPr>
            <a:picLocks noChangeAspect="1"/>
          </p:cNvPicPr>
          <p:nvPr/>
        </p:nvPicPr>
        <p:blipFill>
          <a:blip r:embed="rId8" cstate="print"/>
          <a:srcRect l="25632" t="7689" r="19050" b="7689"/>
          <a:stretch>
            <a:fillRect/>
          </a:stretch>
        </p:blipFill>
        <p:spPr>
          <a:xfrm rot="16200000">
            <a:off x="7228066" y="4356874"/>
            <a:ext cx="1576794" cy="1608018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7092280" y="5949280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New motion control unit</a:t>
            </a:r>
          </a:p>
        </p:txBody>
      </p:sp>
      <p:cxnSp>
        <p:nvCxnSpPr>
          <p:cNvPr id="45" name="Connettore 1 44"/>
          <p:cNvCxnSpPr/>
          <p:nvPr/>
        </p:nvCxnSpPr>
        <p:spPr>
          <a:xfrm>
            <a:off x="4788024" y="1196752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8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Tests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8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GeV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/c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beams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45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µm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thick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films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1" name="Picture 11" descr="D:\kryss\temp\sa\fuji_Jun_2004\eff_5_se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771" y="2348880"/>
            <a:ext cx="5002213" cy="3608388"/>
          </a:xfrm>
          <a:prstGeom prst="rect">
            <a:avLst/>
          </a:prstGeom>
          <a:noFill/>
        </p:spPr>
      </p:pic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531171" y="490793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solidFill>
                  <a:srgbClr val="FF0000"/>
                </a:solidFill>
                <a:latin typeface="Verdana" pitchFamily="34" charset="0"/>
              </a:rPr>
              <a:t>Sy = 0</a:t>
            </a:r>
            <a:endParaRPr lang="en-US" sz="1600" baseline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531171" y="5212730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solidFill>
                  <a:srgbClr val="0000CC"/>
                </a:solidFill>
                <a:latin typeface="Verdana" pitchFamily="34" charset="0"/>
              </a:rPr>
              <a:t>Sy = -0.180</a:t>
            </a:r>
            <a:endParaRPr lang="en-US" sz="1600" baseline="0">
              <a:solidFill>
                <a:srgbClr val="0000CC"/>
              </a:solidFill>
              <a:latin typeface="Verdana" pitchFamily="34" charset="0"/>
            </a:endParaRPr>
          </a:p>
        </p:txBody>
      </p:sp>
      <p:pic>
        <p:nvPicPr>
          <p:cNvPr id="44" name="Picture 4" descr="D:\kryss\temp\sa\fuji_Jun_2004\tlgslope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491880" cy="3464326"/>
          </a:xfrm>
          <a:prstGeom prst="rect">
            <a:avLst/>
          </a:prstGeom>
          <a:noFill/>
        </p:spPr>
      </p:pic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5580112" y="3933056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Base-track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665712" y="2910706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 dirty="0" err="1">
                <a:latin typeface="Verdana" pitchFamily="34" charset="0"/>
              </a:rPr>
              <a:t>Microtrack</a:t>
            </a:r>
            <a:endParaRPr lang="en-US" sz="1600" baseline="0" dirty="0">
              <a:latin typeface="Verdana" pitchFamily="34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23528" y="6001543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Notice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efficiency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depends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quality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!!!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9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213285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Tests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8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GeV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/c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beams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45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µm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thick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films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-8722" y="78105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22" y="0"/>
            <a:ext cx="5781675" cy="781050"/>
          </a:xfrm>
          <a:prstGeom prst="rect">
            <a:avLst/>
          </a:prstGeom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film-to-film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connection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5" name="Picture 5" descr="D:\kryss\temp\sa\fuji_Jun_2004\t_vtracks_sx025_sy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64904"/>
            <a:ext cx="4354513" cy="2967038"/>
          </a:xfrm>
          <a:prstGeom prst="rect">
            <a:avLst/>
          </a:prstGeom>
          <a:noFill/>
        </p:spPr>
      </p:pic>
      <p:pic>
        <p:nvPicPr>
          <p:cNvPr id="16" name="Picture 7" descr="D:\kryss\temp\sa\fuji_Jun_2004\t_vtracks_sx600_sy1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54513" cy="2967038"/>
          </a:xfrm>
          <a:prstGeom prst="rect">
            <a:avLst/>
          </a:prstGeom>
          <a:noFill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2000" y="3022104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Sx = 0.025</a:t>
            </a:r>
            <a:br>
              <a:rPr lang="it-IT" sz="1600" baseline="0">
                <a:latin typeface="Verdana" pitchFamily="34" charset="0"/>
              </a:rPr>
            </a:br>
            <a:r>
              <a:rPr lang="it-IT" sz="1600" baseline="0">
                <a:latin typeface="Verdana" pitchFamily="34" charset="0"/>
              </a:rPr>
              <a:t>Sy = 0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133975" y="3022104"/>
            <a:ext cx="143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Sx = 0.600</a:t>
            </a:r>
            <a:br>
              <a:rPr lang="it-IT" sz="1600" baseline="0">
                <a:latin typeface="Verdana" pitchFamily="34" charset="0"/>
              </a:rPr>
            </a:br>
            <a:r>
              <a:rPr lang="it-IT" sz="1600" baseline="0">
                <a:latin typeface="Verdana" pitchFamily="34" charset="0"/>
              </a:rPr>
              <a:t>Sy = -0.180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500287" y="4890646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tx2"/>
                </a:solidFill>
                <a:latin typeface="Century Gothic" pitchFamily="34" charset="0"/>
              </a:rPr>
              <a:t>µm</a:t>
            </a:r>
            <a:endParaRPr lang="en-US" sz="1600" dirty="0"/>
          </a:p>
        </p:txBody>
      </p:sp>
      <p:sp>
        <p:nvSpPr>
          <p:cNvPr id="23" name="Rettangolo 22"/>
          <p:cNvSpPr/>
          <p:nvPr/>
        </p:nvSpPr>
        <p:spPr>
          <a:xfrm>
            <a:off x="7964783" y="4890646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tx2"/>
                </a:solidFill>
                <a:latin typeface="Century Gothic" pitchFamily="34" charset="0"/>
              </a:rPr>
              <a:t>µm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1308</Words>
  <Application>Microsoft Office PowerPoint</Application>
  <PresentationFormat>画面に合わせる (4:3)</PresentationFormat>
  <Paragraphs>277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Symbol</vt:lpstr>
      <vt:lpstr>Verdana</vt:lpstr>
      <vt:lpstr>Tema di Office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kryss</dc:creator>
  <cp:lastModifiedBy>muon</cp:lastModifiedBy>
  <cp:revision>71</cp:revision>
  <dcterms:created xsi:type="dcterms:W3CDTF">2013-07-16T12:41:28Z</dcterms:created>
  <dcterms:modified xsi:type="dcterms:W3CDTF">2014-11-18T04:46:54Z</dcterms:modified>
</cp:coreProperties>
</file>