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24"/>
  </p:notesMasterIdLst>
  <p:sldIdLst>
    <p:sldId id="258" r:id="rId6"/>
    <p:sldId id="398" r:id="rId7"/>
    <p:sldId id="407" r:id="rId8"/>
    <p:sldId id="404" r:id="rId9"/>
    <p:sldId id="411" r:id="rId10"/>
    <p:sldId id="416" r:id="rId11"/>
    <p:sldId id="384" r:id="rId12"/>
    <p:sldId id="386" r:id="rId13"/>
    <p:sldId id="417" r:id="rId14"/>
    <p:sldId id="408" r:id="rId15"/>
    <p:sldId id="412" r:id="rId16"/>
    <p:sldId id="414" r:id="rId17"/>
    <p:sldId id="415" r:id="rId18"/>
    <p:sldId id="360" r:id="rId19"/>
    <p:sldId id="363" r:id="rId20"/>
    <p:sldId id="374" r:id="rId21"/>
    <p:sldId id="314" r:id="rId22"/>
    <p:sldId id="34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8FA1"/>
    <a:srgbClr val="C56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70" autoAdjust="0"/>
    <p:restoredTop sz="82184" autoAdjust="0"/>
  </p:normalViewPr>
  <p:slideViewPr>
    <p:cSldViewPr>
      <p:cViewPr varScale="1">
        <p:scale>
          <a:sx n="109" d="100"/>
          <a:sy n="109" d="100"/>
        </p:scale>
        <p:origin x="78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2B0C0-1F8E-43FB-A9EC-A09F13FC177A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6101CC-E38E-4CAC-BE47-65175102A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3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 </a:t>
            </a:r>
            <a:r>
              <a:rPr lang="it-IT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 and </a:t>
            </a:r>
            <a:r>
              <a:rPr lang="it-IT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sampler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used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interface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between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analog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varies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fast in time and an output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often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 </a:t>
            </a:r>
            <a:r>
              <a:rPr lang="it-IT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ADC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holds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analog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value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constant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</a:t>
            </a:r>
            <a:r>
              <a:rPr lang="it-IT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</a:t>
            </a:r>
            <a:r>
              <a:rPr lang="it-IT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time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required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the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device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</a:t>
            </a:r>
            <a:r>
              <a:rPr lang="it-IT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signal</a:t>
            </a:r>
            <a:r>
              <a:rPr lang="it-I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6101CC-E38E-4CAC-BE47-65175102AE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1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26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351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65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9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1343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00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26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154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723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18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503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11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1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133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62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26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8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0E74AF-4976-4019-9EB1-83609C2D1971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08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6723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238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514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930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827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757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597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837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55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227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0E74AF-4976-4019-9EB1-83609C2D1971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567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77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5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8229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7198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966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772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556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750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932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6271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782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831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821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98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A9A376A-DCE3-49AA-BF1C-76CAB525F295}" type="datetimeFigureOut">
              <a:rPr lang="en-US" smtClean="0"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A3655835-632E-49B4-A8D3-D0F094F9FE3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6BD9A-6D28-4324-BBA7-0CA10F7750D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18/11/2014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FA5BD-0376-434D-8BDF-04E38391C833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832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C16A440-BDF1-4AA8-8906-F051A89BE20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C0E74AF-4976-4019-9EB1-83609C2D1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C063A9-192B-4301-AD8F-88B2CE311188}" type="datetimeFigureOut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11/18/2014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941C0A2-1FD2-4D07-9AC7-B11B8455A160}" type="slidenum">
              <a:rPr lang="en-US" smtClean="0">
                <a:solidFill>
                  <a:srgbClr val="D4D2D0">
                    <a:shade val="50000"/>
                  </a:srgbClr>
                </a:solidFill>
              </a:rPr>
              <a:pPr/>
              <a:t>‹#›</a:t>
            </a:fld>
            <a:endParaRPr lang="en-US">
              <a:solidFill>
                <a:srgbClr val="D4D2D0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09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3.gif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35.jpeg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3" b="11930"/>
          <a:stretch/>
        </p:blipFill>
        <p:spPr>
          <a:xfrm>
            <a:off x="0" y="1228299"/>
            <a:ext cx="9144000" cy="4645340"/>
          </a:xfrm>
          <a:prstGeom prst="rect">
            <a:avLst/>
          </a:prstGeom>
        </p:spPr>
      </p:pic>
      <p:sp>
        <p:nvSpPr>
          <p:cNvPr id="16" name="Title 3"/>
          <p:cNvSpPr txBox="1">
            <a:spLocks/>
          </p:cNvSpPr>
          <p:nvPr/>
        </p:nvSpPr>
        <p:spPr>
          <a:xfrm>
            <a:off x="0" y="1916832"/>
            <a:ext cx="9144000" cy="11190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en-US" sz="400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MURAVES telescope Front-end Electronics and Data Acquisition </a:t>
            </a:r>
            <a:endParaRPr kumimoji="0" lang="en-US" sz="4000" i="0" u="none" strike="noStrike" kern="1200" cap="none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Franklin Gothic Medium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46" y="153923"/>
            <a:ext cx="969208" cy="9692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90554" y="314491"/>
            <a:ext cx="4320480" cy="64807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Helvetica"/>
              </a:rPr>
              <a:t>UNIVERSITA’ DEGLI STUDI DI NAPOLI</a:t>
            </a:r>
          </a:p>
          <a:p>
            <a:r>
              <a:rPr lang="en-US" b="1" dirty="0">
                <a:solidFill>
                  <a:srgbClr val="000000"/>
                </a:solidFill>
                <a:latin typeface="Helvetica"/>
              </a:rPr>
              <a:t>FEDERICO II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33907" y="5949280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 smtClean="0">
                <a:solidFill>
                  <a:srgbClr val="000000"/>
                </a:solidFill>
                <a:latin typeface="Franklin Gothic Book"/>
              </a:rPr>
              <a:t>Luigi </a:t>
            </a:r>
            <a:r>
              <a:rPr lang="it-IT" u="sng" dirty="0" err="1">
                <a:solidFill>
                  <a:srgbClr val="000000"/>
                </a:solidFill>
                <a:latin typeface="Franklin Gothic Book"/>
              </a:rPr>
              <a:t>Cimmino</a:t>
            </a:r>
            <a:endParaRPr lang="it-IT" u="sng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7600" y="6318509"/>
            <a:ext cx="3142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November 12</a:t>
            </a:r>
            <a:r>
              <a:rPr lang="en-US" baseline="30000" dirty="0" smtClean="0"/>
              <a:t>th</a:t>
            </a:r>
            <a:r>
              <a:rPr lang="en-US" dirty="0" smtClean="0"/>
              <a:t>, 2014 - Tokyo</a:t>
            </a:r>
            <a:endParaRPr lang="en-US" dirty="0"/>
          </a:p>
        </p:txBody>
      </p:sp>
      <p:pic>
        <p:nvPicPr>
          <p:cNvPr id="8" name="Picture 2" descr="https://encrypted-tbn3.google.com/images?q=tbn:ANd9GcT7JPsXfFnMZms8o8OOId-RoejYLAPeU3WhnxtJ78SgZUp1QiZ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53923"/>
            <a:ext cx="1368152" cy="86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3846" y="6041510"/>
            <a:ext cx="5550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INTERNATIONAL WORKSHOP ON MUON &amp; </a:t>
            </a:r>
          </a:p>
          <a:p>
            <a:r>
              <a:rPr lang="en-US" dirty="0" smtClean="0"/>
              <a:t>GEO-RADIATION PHYSICS FOR EARTH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5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542"/>
            <a:ext cx="8208912" cy="506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1663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Helvetica"/>
              </a:rPr>
              <a:t>EASIROC SCHEMATIC</a:t>
            </a:r>
            <a:endParaRPr lang="en-US" sz="4800" u="sng" dirty="0">
              <a:solidFill>
                <a:schemeClr val="accent1">
                  <a:lumMod val="75000"/>
                </a:schemeClr>
              </a:solidFill>
              <a:latin typeface="Franklin Gothic Medium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157192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Sample and Hold sampler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32 independent triggers and an OR32 trigger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No digital part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Low and high gain output</a:t>
            </a:r>
          </a:p>
        </p:txBody>
      </p:sp>
    </p:spTree>
    <p:extLst>
      <p:ext uri="{BB962C8B-B14F-4D97-AF65-F5344CB8AC3E}">
        <p14:creationId xmlns:p14="http://schemas.microsoft.com/office/powerpoint/2010/main" val="135570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8001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4F81BD"/>
                </a:solidFill>
                <a:latin typeface="Helvetica"/>
              </a:rPr>
              <a:t>Master pi specifics</a:t>
            </a:r>
            <a:endParaRPr lang="en-US" sz="4800" u="sng" dirty="0">
              <a:solidFill>
                <a:srgbClr val="4F81B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7" t="11842" r="15733" b="12062"/>
          <a:stretch/>
        </p:blipFill>
        <p:spPr>
          <a:xfrm>
            <a:off x="4211959" y="188640"/>
            <a:ext cx="4730043" cy="41044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79512" y="705134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Each master now mounts a dedicated credit card size PC Raspberry Pi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32 trigger input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Settable trigger configuration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Connect up to 32 slaves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3753614"/>
            <a:ext cx="388843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DHCP Server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Apply settings to all connected Master Pi and read their data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Data storage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Franklin Gothic Book"/>
              </a:rPr>
              <a:t>Watchdog </a:t>
            </a: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functions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Internet link for remote functions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Slow Control</a:t>
            </a: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44" y="3212976"/>
            <a:ext cx="10058400" cy="571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500" u="sng" dirty="0" smtClean="0">
                <a:solidFill>
                  <a:srgbClr val="4F81BD"/>
                </a:solidFill>
                <a:latin typeface="Helvetica"/>
                <a:sym typeface="Symbol"/>
              </a:rPr>
              <a:t></a:t>
            </a:r>
            <a:r>
              <a:rPr lang="en-US" u="sng" dirty="0" smtClean="0">
                <a:solidFill>
                  <a:srgbClr val="4F81BD"/>
                </a:solidFill>
                <a:latin typeface="Helvetica"/>
              </a:rPr>
              <a:t>NET FEATURES</a:t>
            </a:r>
            <a:endParaRPr lang="en-US" sz="4800" u="sng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3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Diagonal Corner Rectangle 2"/>
          <p:cNvSpPr/>
          <p:nvPr/>
        </p:nvSpPr>
        <p:spPr>
          <a:xfrm>
            <a:off x="3075603" y="2492896"/>
            <a:ext cx="3600400" cy="1800200"/>
          </a:xfrm>
          <a:prstGeom prst="snip2DiagRect">
            <a:avLst/>
          </a:prstGeom>
          <a:solidFill>
            <a:srgbClr val="6EA0B0"/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kern="0" dirty="0" smtClean="0">
                <a:solidFill>
                  <a:prstClr val="white"/>
                </a:solidFill>
                <a:latin typeface="Arial"/>
              </a:rPr>
              <a:t>Raspberry Pi</a:t>
            </a:r>
          </a:p>
          <a:p>
            <a:pPr lvl="0" algn="ctr">
              <a:defRPr/>
            </a:pPr>
            <a:r>
              <a:rPr lang="en-US" kern="0" dirty="0" smtClean="0">
                <a:solidFill>
                  <a:prstClr val="white"/>
                </a:solidFill>
                <a:latin typeface="Arial"/>
              </a:rPr>
              <a:t>(  </a:t>
            </a:r>
            <a:r>
              <a:rPr lang="en-US" sz="2400" kern="0" dirty="0" smtClean="0">
                <a:solidFill>
                  <a:prstClr val="white"/>
                </a:solidFill>
                <a:latin typeface="Arial"/>
                <a:sym typeface="Symbol"/>
              </a:rPr>
              <a:t></a:t>
            </a:r>
            <a:r>
              <a:rPr lang="en-US" kern="0" dirty="0" smtClean="0">
                <a:solidFill>
                  <a:prstClr val="white"/>
                </a:solidFill>
                <a:latin typeface="Arial"/>
              </a:rPr>
              <a:t>NET )</a:t>
            </a:r>
            <a:endParaRPr lang="en-US" kern="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5" name="Can 4"/>
          <p:cNvSpPr/>
          <p:nvPr/>
        </p:nvSpPr>
        <p:spPr>
          <a:xfrm>
            <a:off x="955795" y="3921747"/>
            <a:ext cx="1152128" cy="1080120"/>
          </a:xfrm>
          <a:prstGeom prst="can">
            <a:avLst/>
          </a:prstGeom>
          <a:solidFill>
            <a:srgbClr val="6EA0B0"/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Up-Down Arrow 5"/>
          <p:cNvSpPr/>
          <p:nvPr/>
        </p:nvSpPr>
        <p:spPr>
          <a:xfrm rot="3108315">
            <a:off x="2444642" y="3492802"/>
            <a:ext cx="288032" cy="792088"/>
          </a:xfrm>
          <a:prstGeom prst="upDownArrow">
            <a:avLst/>
          </a:prstGeom>
          <a:solidFill>
            <a:srgbClr val="6EA0B0"/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0917" y="5014803"/>
            <a:ext cx="120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</a:rPr>
              <a:t>Data Base (MySQL)</a:t>
            </a:r>
            <a:endParaRPr lang="en-US" sz="1600" dirty="0">
              <a:latin typeface="Arial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4083715" y="1052736"/>
            <a:ext cx="1584176" cy="1296144"/>
          </a:xfrm>
          <a:prstGeom prst="downArrowCallout">
            <a:avLst>
              <a:gd name="adj1" fmla="val 10443"/>
              <a:gd name="adj2" fmla="val 12683"/>
              <a:gd name="adj3" fmla="val 14922"/>
              <a:gd name="adj4" fmla="val 52659"/>
            </a:avLst>
          </a:prstGeom>
          <a:solidFill>
            <a:sysClr val="window" lastClr="FFFFFF">
              <a:lumMod val="85000"/>
            </a:sysClr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rPr>
              <a:t>Sensors</a:t>
            </a:r>
          </a:p>
        </p:txBody>
      </p:sp>
      <p:sp>
        <p:nvSpPr>
          <p:cNvPr id="9" name="Flowchart: Multidocument 8"/>
          <p:cNvSpPr/>
          <p:nvPr/>
        </p:nvSpPr>
        <p:spPr>
          <a:xfrm>
            <a:off x="955795" y="1196752"/>
            <a:ext cx="1296144" cy="1152128"/>
          </a:xfrm>
          <a:prstGeom prst="flowChartMultidocument">
            <a:avLst/>
          </a:prstGeom>
          <a:solidFill>
            <a:srgbClr val="3B3B3B">
              <a:lumMod val="60000"/>
              <a:lumOff val="40000"/>
            </a:srgbClr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Up Arrow 9"/>
          <p:cNvSpPr/>
          <p:nvPr/>
        </p:nvSpPr>
        <p:spPr>
          <a:xfrm rot="18273592">
            <a:off x="2475113" y="1969174"/>
            <a:ext cx="289092" cy="792088"/>
          </a:xfrm>
          <a:prstGeom prst="upArrow">
            <a:avLst/>
          </a:prstGeom>
          <a:solidFill>
            <a:srgbClr val="6EA0B0"/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4501" y="2485301"/>
            <a:ext cx="1207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</a:rPr>
              <a:t>Raw data storage</a:t>
            </a:r>
            <a:endParaRPr lang="en-US" sz="1600" dirty="0">
              <a:latin typeface="Arial"/>
            </a:endParaRPr>
          </a:p>
        </p:txBody>
      </p:sp>
      <p:sp>
        <p:nvSpPr>
          <p:cNvPr id="12" name="Up Arrow 11"/>
          <p:cNvSpPr/>
          <p:nvPr/>
        </p:nvSpPr>
        <p:spPr>
          <a:xfrm rot="8614845">
            <a:off x="6828830" y="4522293"/>
            <a:ext cx="326118" cy="835725"/>
          </a:xfrm>
          <a:prstGeom prst="upArrow">
            <a:avLst/>
          </a:prstGeom>
          <a:solidFill>
            <a:srgbClr val="6EA0B0">
              <a:lumMod val="50000"/>
            </a:srgbClr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92280" y="4221088"/>
            <a:ext cx="1207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Data</a:t>
            </a:r>
            <a:endParaRPr lang="en-US" dirty="0">
              <a:latin typeface="Arial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88658" y="5498519"/>
            <a:ext cx="2576735" cy="936104"/>
          </a:xfrm>
          <a:prstGeom prst="roundRect">
            <a:avLst/>
          </a:prstGeom>
          <a:solidFill>
            <a:srgbClr val="9E9273">
              <a:lumMod val="75000"/>
            </a:srgbClr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</a:rPr>
              <a:t>Power Supply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314730" y="883459"/>
            <a:ext cx="150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"/>
              </a:rPr>
              <a:t>Environment</a:t>
            </a:r>
            <a:endParaRPr lang="en-US" sz="1600" dirty="0">
              <a:latin typeface="Arial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0" y="11663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506E94"/>
                </a:solidFill>
                <a:latin typeface="Helvetica"/>
              </a:rPr>
              <a:t>General schema</a:t>
            </a:r>
            <a:endParaRPr lang="en-US" sz="4800" u="sng" dirty="0">
              <a:solidFill>
                <a:srgbClr val="506E94"/>
              </a:solidFill>
              <a:latin typeface="Franklin Gothic Medium"/>
            </a:endParaRPr>
          </a:p>
        </p:txBody>
      </p:sp>
      <p:sp>
        <p:nvSpPr>
          <p:cNvPr id="20" name="Up Arrow 19"/>
          <p:cNvSpPr/>
          <p:nvPr/>
        </p:nvSpPr>
        <p:spPr>
          <a:xfrm rot="19259965">
            <a:off x="7220018" y="4109378"/>
            <a:ext cx="322402" cy="1233851"/>
          </a:xfrm>
          <a:prstGeom prst="upArrow">
            <a:avLst/>
          </a:prstGeom>
          <a:solidFill>
            <a:srgbClr val="6EA0B0">
              <a:lumMod val="50000"/>
            </a:srgbClr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1" name="Up Arrow 20"/>
          <p:cNvSpPr/>
          <p:nvPr/>
        </p:nvSpPr>
        <p:spPr>
          <a:xfrm rot="10800000">
            <a:off x="3702309" y="4533929"/>
            <a:ext cx="303212" cy="773259"/>
          </a:xfrm>
          <a:prstGeom prst="upArrow">
            <a:avLst/>
          </a:prstGeom>
          <a:solidFill>
            <a:srgbClr val="6EA0B0">
              <a:lumMod val="50000"/>
            </a:srgbClr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2" name="Up Arrow 21"/>
          <p:cNvSpPr/>
          <p:nvPr/>
        </p:nvSpPr>
        <p:spPr>
          <a:xfrm>
            <a:off x="4126239" y="4533931"/>
            <a:ext cx="303212" cy="773259"/>
          </a:xfrm>
          <a:prstGeom prst="upArrow">
            <a:avLst/>
          </a:prstGeom>
          <a:solidFill>
            <a:srgbClr val="6EA0B0">
              <a:lumMod val="50000"/>
            </a:srgbClr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4" name="Up Arrow 23"/>
          <p:cNvSpPr/>
          <p:nvPr/>
        </p:nvSpPr>
        <p:spPr>
          <a:xfrm rot="16200000">
            <a:off x="6730284" y="271061"/>
            <a:ext cx="259469" cy="1990768"/>
          </a:xfrm>
          <a:prstGeom prst="upArrow">
            <a:avLst/>
          </a:prstGeom>
          <a:solidFill>
            <a:srgbClr val="6EA0B0">
              <a:lumMod val="50000"/>
            </a:srgbClr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01098" y="4654877"/>
            <a:ext cx="120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Read Voltages</a:t>
            </a:r>
            <a:endParaRPr lang="en-US" dirty="0">
              <a:latin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11814" y="4446841"/>
            <a:ext cx="120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Setup Voltages</a:t>
            </a:r>
            <a:endParaRPr lang="en-US" dirty="0">
              <a:latin typeface="Arial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67891" y="4776083"/>
            <a:ext cx="1357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/>
              </a:rPr>
              <a:t>Settings</a:t>
            </a:r>
            <a:endParaRPr lang="en-US" dirty="0">
              <a:latin typeface="Arial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79042" y="5382865"/>
            <a:ext cx="2233481" cy="936104"/>
          </a:xfrm>
          <a:prstGeom prst="roundRect">
            <a:avLst/>
          </a:prstGeom>
          <a:solidFill>
            <a:srgbClr val="9E9273">
              <a:lumMod val="75000"/>
            </a:srgbClr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kern="0" dirty="0" smtClean="0">
                <a:solidFill>
                  <a:prstClr val="white"/>
                </a:solidFill>
                <a:latin typeface="Arial"/>
              </a:rPr>
              <a:t>Master </a:t>
            </a:r>
            <a:r>
              <a:rPr lang="en-US" kern="0" dirty="0">
                <a:solidFill>
                  <a:prstClr val="white"/>
                </a:solidFill>
                <a:latin typeface="Arial"/>
              </a:rPr>
              <a:t>Pi</a:t>
            </a:r>
          </a:p>
        </p:txBody>
      </p:sp>
    </p:spTree>
    <p:extLst>
      <p:ext uri="{BB962C8B-B14F-4D97-AF65-F5344CB8AC3E}">
        <p14:creationId xmlns:p14="http://schemas.microsoft.com/office/powerpoint/2010/main" val="324626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n 17"/>
          <p:cNvSpPr/>
          <p:nvPr/>
        </p:nvSpPr>
        <p:spPr>
          <a:xfrm>
            <a:off x="3552645" y="1382620"/>
            <a:ext cx="1152128" cy="1080120"/>
          </a:xfrm>
          <a:prstGeom prst="can">
            <a:avLst/>
          </a:prstGeom>
          <a:solidFill>
            <a:srgbClr val="6EA0B0"/>
          </a:solidFill>
          <a:ln w="19050" cap="flat" cmpd="sng" algn="ctr">
            <a:solidFill>
              <a:srgbClr val="6EA0B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n-US" kern="0" smtClean="0">
              <a:solidFill>
                <a:prstClr val="white"/>
              </a:solidFill>
              <a:latin typeface="Arial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5400000">
            <a:off x="2465767" y="2148575"/>
            <a:ext cx="972107" cy="936104"/>
          </a:xfrm>
          <a:prstGeom prst="bentConnector3">
            <a:avLst>
              <a:gd name="adj1" fmla="val -542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3903683" y="2717923"/>
            <a:ext cx="1098122" cy="648069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4776779" y="1775507"/>
            <a:ext cx="1440160" cy="95825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87201"/>
            <a:ext cx="2880320" cy="1687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magine 22" descr="Rock_tkn_5mrad_resoluzion_linScale_zoom.gif"/>
          <p:cNvPicPr>
            <a:picLocks noChangeAspect="1"/>
          </p:cNvPicPr>
          <p:nvPr/>
        </p:nvPicPr>
        <p:blipFill>
          <a:blip r:embed="rId3" cstate="print"/>
          <a:srcRect l="9471" t="10053" r="744" b="8910"/>
          <a:stretch>
            <a:fillRect/>
          </a:stretch>
        </p:blipFill>
        <p:spPr>
          <a:xfrm>
            <a:off x="6441125" y="1817109"/>
            <a:ext cx="2300351" cy="1408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28" y="2377324"/>
            <a:ext cx="2411760" cy="1304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948264" y="3707740"/>
            <a:ext cx="1582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  <a:latin typeface="Franklin Gothic Book"/>
              </a:rPr>
              <a:t>Data Analysis</a:t>
            </a:r>
            <a:endParaRPr lang="en-US" u="sng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5075892"/>
            <a:ext cx="2540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  <a:latin typeface="Franklin Gothic Book"/>
              </a:rPr>
              <a:t>Remote Alarm Website</a:t>
            </a:r>
            <a:endParaRPr lang="en-US" u="sng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0" y="11663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Helvetica"/>
              </a:rPr>
              <a:t>USE OF </a:t>
            </a:r>
            <a:r>
              <a:rPr lang="en-US" u="sng" dirty="0" err="1" smtClean="0">
                <a:solidFill>
                  <a:schemeClr val="accent1">
                    <a:lumMod val="75000"/>
                  </a:schemeClr>
                </a:solidFill>
                <a:latin typeface="Helvetica"/>
              </a:rPr>
              <a:t>tHE</a:t>
            </a:r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Helvetica"/>
              </a:rPr>
              <a:t> Database and raw data</a:t>
            </a:r>
            <a:endParaRPr lang="en-US" sz="4800" u="sng" dirty="0">
              <a:solidFill>
                <a:schemeClr val="accent1">
                  <a:lumMod val="75000"/>
                </a:schemeClr>
              </a:solidFill>
              <a:latin typeface="Franklin Gothic Medium"/>
            </a:endParaRPr>
          </a:p>
        </p:txBody>
      </p:sp>
      <p:sp>
        <p:nvSpPr>
          <p:cNvPr id="15" name="Snip Single Corner Rectangle 14"/>
          <p:cNvSpPr/>
          <p:nvPr/>
        </p:nvSpPr>
        <p:spPr>
          <a:xfrm>
            <a:off x="251520" y="980728"/>
            <a:ext cx="2062616" cy="1316223"/>
          </a:xfrm>
          <a:prstGeom prst="snip1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6695" y="1274857"/>
            <a:ext cx="1252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anklin Gothic Book"/>
              </a:rPr>
              <a:t>computer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Franklin Gothic Book"/>
              </a:rPr>
              <a:t>Linux OS</a:t>
            </a:r>
            <a:endParaRPr lang="en-US" sz="3200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2483768" y="1556792"/>
            <a:ext cx="936105" cy="2187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9219" y="1775507"/>
            <a:ext cx="542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Franklin Gothic Book"/>
              </a:rPr>
              <a:t>DB</a:t>
            </a:r>
            <a:endParaRPr lang="en-US" sz="2000" dirty="0">
              <a:solidFill>
                <a:srgbClr val="000000"/>
              </a:solidFill>
              <a:latin typeface="Franklin Gothic 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8343" y="506964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prstClr val="black"/>
                </a:solidFill>
                <a:latin typeface="Franklin Gothic Book"/>
              </a:rPr>
              <a:t>Data Quality</a:t>
            </a:r>
            <a:endParaRPr lang="en-US" u="sng" dirty="0">
              <a:solidFill>
                <a:prstClr val="black"/>
              </a:solidFill>
              <a:latin typeface="Franklin Gothic Book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776779" y="5805264"/>
            <a:ext cx="0" cy="828092"/>
          </a:xfrm>
          <a:prstGeom prst="line">
            <a:avLst/>
          </a:prstGeom>
          <a:ln w="222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68778" y="6237312"/>
            <a:ext cx="1179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latin typeface="Franklin Gothic Book"/>
              </a:rPr>
              <a:t>ONLINE</a:t>
            </a:r>
            <a:endParaRPr lang="en-US" sz="3200" b="1" dirty="0">
              <a:solidFill>
                <a:srgbClr val="4F81BD">
                  <a:lumMod val="75000"/>
                </a:srgbClr>
              </a:solidFill>
              <a:latin typeface="Franklin Gothic Book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7396" y="6237312"/>
            <a:ext cx="1310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  <a:latin typeface="Franklin Gothic Book"/>
              </a:rPr>
              <a:t>OFFLINE</a:t>
            </a:r>
            <a:endParaRPr lang="en-US" sz="3200" b="1" dirty="0">
              <a:solidFill>
                <a:srgbClr val="4F81BD">
                  <a:lumMod val="75000"/>
                </a:srgbClr>
              </a:solidFill>
              <a:latin typeface="Franklin Gothic Book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682338" y="6633356"/>
            <a:ext cx="2113798" cy="4066"/>
          </a:xfrm>
          <a:prstGeom prst="line">
            <a:avLst/>
          </a:prstGeom>
          <a:ln w="2222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778" y="3680254"/>
            <a:ext cx="2772274" cy="1331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68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8001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506E94"/>
                </a:solidFill>
                <a:latin typeface="Helvetica"/>
              </a:rPr>
              <a:t>How TO measure the </a:t>
            </a:r>
            <a:r>
              <a:rPr lang="en-US" u="sng" dirty="0" err="1" smtClean="0">
                <a:solidFill>
                  <a:srgbClr val="506E94"/>
                </a:solidFill>
                <a:latin typeface="Helvetica"/>
              </a:rPr>
              <a:t>tof</a:t>
            </a:r>
            <a:r>
              <a:rPr lang="en-US" u="sng" dirty="0" smtClean="0">
                <a:solidFill>
                  <a:srgbClr val="506E94"/>
                </a:solidFill>
                <a:latin typeface="Helvetica"/>
              </a:rPr>
              <a:t>?</a:t>
            </a:r>
            <a:endParaRPr lang="en-US" sz="4800" u="sng" dirty="0">
              <a:solidFill>
                <a:srgbClr val="506E94"/>
              </a:solidFill>
            </a:endParaRPr>
          </a:p>
        </p:txBody>
      </p:sp>
      <p:sp>
        <p:nvSpPr>
          <p:cNvPr id="3" name="Parallelogram 2"/>
          <p:cNvSpPr/>
          <p:nvPr/>
        </p:nvSpPr>
        <p:spPr>
          <a:xfrm rot="21071871">
            <a:off x="5120261" y="1965982"/>
            <a:ext cx="1584176" cy="1728192"/>
          </a:xfrm>
          <a:prstGeom prst="parallelogram">
            <a:avLst>
              <a:gd name="adj" fmla="val 26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 flipV="1">
            <a:off x="6077483" y="2799870"/>
            <a:ext cx="900100" cy="146795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endCxn id="3" idx="5"/>
          </p:cNvCxnSpPr>
          <p:nvPr/>
        </p:nvCxnSpPr>
        <p:spPr>
          <a:xfrm flipH="1">
            <a:off x="5336599" y="2799868"/>
            <a:ext cx="740883" cy="11936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077483" y="1898141"/>
            <a:ext cx="70764" cy="90172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457303" y="2506282"/>
            <a:ext cx="900100" cy="146795"/>
          </a:xfrm>
          <a:prstGeom prst="line">
            <a:avLst/>
          </a:prstGeom>
          <a:ln w="444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27"/>
          <p:cNvSpPr txBox="1"/>
          <p:nvPr/>
        </p:nvSpPr>
        <p:spPr>
          <a:xfrm>
            <a:off x="4067944" y="2191412"/>
            <a:ext cx="38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8A1D9"/>
                </a:solidFill>
                <a:latin typeface="Symbol" pitchFamily="18" charset="2"/>
              </a:rPr>
              <a:t>m</a:t>
            </a:r>
            <a:r>
              <a:rPr lang="en-US" sz="2800" b="1" dirty="0">
                <a:solidFill>
                  <a:srgbClr val="F96A1B"/>
                </a:solidFill>
                <a:latin typeface="Symbol" pitchFamily="18" charset="2"/>
              </a:rPr>
              <a:t> </a:t>
            </a:r>
          </a:p>
        </p:txBody>
      </p:sp>
      <p:sp>
        <p:nvSpPr>
          <p:cNvPr id="10" name="Parallelogram 9"/>
          <p:cNvSpPr/>
          <p:nvPr/>
        </p:nvSpPr>
        <p:spPr>
          <a:xfrm rot="21071871">
            <a:off x="6746673" y="2109998"/>
            <a:ext cx="1584176" cy="1728192"/>
          </a:xfrm>
          <a:prstGeom prst="parallelogram">
            <a:avLst>
              <a:gd name="adj" fmla="val 26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805675" y="3085125"/>
            <a:ext cx="648072" cy="108012"/>
          </a:xfrm>
          <a:prstGeom prst="straightConnector1">
            <a:avLst/>
          </a:prstGeom>
          <a:ln w="4445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977583" y="3085125"/>
            <a:ext cx="828092" cy="10801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805676" y="2069121"/>
            <a:ext cx="70764" cy="1016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717443" y="1494873"/>
            <a:ext cx="360039" cy="396063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tX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53347" y="2830078"/>
            <a:ext cx="430805" cy="396063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tY</a:t>
            </a:r>
            <a:r>
              <a:rPr lang="en-US" baseline="-25000" dirty="0" smtClean="0">
                <a:solidFill>
                  <a:srgbClr val="000000"/>
                </a:solidFill>
              </a:rPr>
              <a:t>1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17643" y="1638889"/>
            <a:ext cx="360039" cy="396063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tX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09531" y="3110967"/>
            <a:ext cx="360039" cy="396063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tY</a:t>
            </a:r>
            <a:r>
              <a:rPr lang="en-US" baseline="-25000" dirty="0" smtClean="0">
                <a:solidFill>
                  <a:srgbClr val="000000"/>
                </a:solidFill>
              </a:rPr>
              <a:t>2</a:t>
            </a:r>
            <a:endParaRPr lang="en-US" baseline="-25000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2826" y="809417"/>
            <a:ext cx="425515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000" dirty="0" err="1" smtClean="0">
                <a:solidFill>
                  <a:srgbClr val="000000"/>
                </a:solidFill>
              </a:rPr>
              <a:t>Muons</a:t>
            </a:r>
            <a:r>
              <a:rPr lang="it-IT" sz="2000" dirty="0" smtClean="0">
                <a:solidFill>
                  <a:srgbClr val="000000"/>
                </a:solidFill>
              </a:rPr>
              <a:t> cross the detector</a:t>
            </a:r>
            <a:endParaRPr lang="it-IT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</a:rPr>
              <a:t>A </a:t>
            </a:r>
            <a:r>
              <a:rPr lang="it-IT" sz="2000" dirty="0" err="1" smtClean="0">
                <a:solidFill>
                  <a:srgbClr val="000000"/>
                </a:solidFill>
              </a:rPr>
              <a:t>certain</a:t>
            </a:r>
            <a:r>
              <a:rPr lang="it-IT" sz="2000" dirty="0" smtClean="0">
                <a:solidFill>
                  <a:srgbClr val="000000"/>
                </a:solidFill>
              </a:rPr>
              <a:t> trigger </a:t>
            </a:r>
            <a:r>
              <a:rPr lang="it-IT" sz="2000" dirty="0" err="1" smtClean="0">
                <a:solidFill>
                  <a:srgbClr val="000000"/>
                </a:solidFill>
              </a:rPr>
              <a:t>logic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is</a:t>
            </a:r>
            <a:r>
              <a:rPr lang="it-IT" sz="2000" dirty="0" smtClean="0">
                <a:solidFill>
                  <a:srgbClr val="000000"/>
                </a:solidFill>
              </a:rPr>
              <a:t> </a:t>
            </a:r>
            <a:r>
              <a:rPr lang="it-IT" sz="2000" dirty="0" err="1" smtClean="0">
                <a:solidFill>
                  <a:srgbClr val="000000"/>
                </a:solidFill>
              </a:rPr>
              <a:t>satisfied</a:t>
            </a:r>
            <a:endParaRPr lang="it-IT" sz="2000" dirty="0" smtClean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</a:rPr>
              <a:t>Relative time are </a:t>
            </a:r>
            <a:r>
              <a:rPr lang="it-IT" sz="2000" dirty="0" err="1" smtClean="0">
                <a:solidFill>
                  <a:srgbClr val="000000"/>
                </a:solidFill>
              </a:rPr>
              <a:t>recorded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24" name="Segnaposto contenuto 2"/>
          <p:cNvSpPr txBox="1">
            <a:spLocks/>
          </p:cNvSpPr>
          <p:nvPr/>
        </p:nvSpPr>
        <p:spPr>
          <a:xfrm>
            <a:off x="4997363" y="3881264"/>
            <a:ext cx="1512168" cy="601960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000" u="sng" cap="none" spc="0" dirty="0">
                <a:solidFill>
                  <a:srgbClr val="000000"/>
                </a:solidFill>
              </a:rPr>
              <a:t>TOP </a:t>
            </a:r>
            <a:r>
              <a:rPr lang="it-IT" sz="2000" u="sng" cap="none" spc="0" dirty="0" err="1" smtClean="0">
                <a:solidFill>
                  <a:srgbClr val="000000"/>
                </a:solidFill>
              </a:rPr>
              <a:t>Plane</a:t>
            </a:r>
            <a:endParaRPr lang="it-IT" sz="2000" u="sng" cap="none" spc="0" dirty="0">
              <a:solidFill>
                <a:srgbClr val="000000"/>
              </a:solidFill>
            </a:endParaRPr>
          </a:p>
        </p:txBody>
      </p:sp>
      <p:sp>
        <p:nvSpPr>
          <p:cNvPr id="25" name="Segnaposto contenuto 2"/>
          <p:cNvSpPr txBox="1">
            <a:spLocks/>
          </p:cNvSpPr>
          <p:nvPr/>
        </p:nvSpPr>
        <p:spPr>
          <a:xfrm>
            <a:off x="6661931" y="4051176"/>
            <a:ext cx="1791816" cy="601960"/>
          </a:xfrm>
          <a:prstGeom prst="rect">
            <a:avLst/>
          </a:prstGeom>
        </p:spPr>
        <p:txBody>
          <a:bodyPr vert="horz" lIns="91440" tIns="9144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it-IT" sz="2000" u="sng" cap="none" spc="0" dirty="0">
                <a:solidFill>
                  <a:srgbClr val="000000"/>
                </a:solidFill>
              </a:rPr>
              <a:t>DOWN </a:t>
            </a:r>
            <a:r>
              <a:rPr lang="it-IT" sz="2000" u="sng" cap="none" spc="0" dirty="0" err="1" smtClean="0">
                <a:solidFill>
                  <a:srgbClr val="000000"/>
                </a:solidFill>
              </a:rPr>
              <a:t>Plane</a:t>
            </a:r>
            <a:endParaRPr lang="it-IT" sz="2000" cap="none" spc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9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ropbox\MurayCentral\TEXPstuff\140114_15412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679500"/>
            <a:ext cx="4384294" cy="32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ropbox\MurayCentral\TEXPstuff\140114_154143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79501"/>
            <a:ext cx="4384294" cy="328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1663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506E94"/>
                </a:solidFill>
                <a:latin typeface="Helvetica"/>
              </a:rPr>
              <a:t>TIME Expansion</a:t>
            </a:r>
            <a:endParaRPr lang="en-US" sz="4800" u="sng" dirty="0">
              <a:solidFill>
                <a:srgbClr val="506E94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375298"/>
            <a:ext cx="2520280" cy="795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67705"/>
            <a:ext cx="2376265" cy="1185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1" y="4375298"/>
            <a:ext cx="2736303" cy="20780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3848" y="4077072"/>
            <a:ext cx="582445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A local trigger is produce on the slave board and transmitted to the master when a particle hits the relative plane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Master board receives all local triggers and if they fulfill the trigger logic, it sends to all slaves a global trigger (stop)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We want to measure the time between every single local trigger and the stop signal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</a:rPr>
              <a:t>From the production of the local trigger to the stop signal a capacitor is charged on each slave boards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959919"/>
            <a:ext cx="1080120" cy="28803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sz="1200" dirty="0" smtClean="0">
                <a:solidFill>
                  <a:srgbClr val="F96A1B"/>
                </a:solidFill>
              </a:rPr>
              <a:t>Local trigger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576015" y="959919"/>
            <a:ext cx="1080120" cy="28803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sz="1200" dirty="0" smtClean="0">
                <a:solidFill>
                  <a:srgbClr val="F96A1B"/>
                </a:solidFill>
              </a:rPr>
              <a:t>Local trigger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9990" y="2332242"/>
            <a:ext cx="1948313" cy="28803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sz="1200" dirty="0" smtClean="0">
                <a:solidFill>
                  <a:srgbClr val="434342"/>
                </a:solidFill>
              </a:rPr>
              <a:t>Enable window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1628800"/>
            <a:ext cx="1080120" cy="28803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sz="1200" dirty="0" smtClean="0">
                <a:solidFill>
                  <a:srgbClr val="08A1D9"/>
                </a:solidFill>
              </a:rPr>
              <a:t>Stop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096" y="1628800"/>
            <a:ext cx="1080120" cy="28803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sz="1200" dirty="0" smtClean="0">
                <a:solidFill>
                  <a:srgbClr val="08A1D9"/>
                </a:solidFill>
              </a:rPr>
              <a:t>Stop </a:t>
            </a:r>
          </a:p>
        </p:txBody>
      </p:sp>
      <p:sp>
        <p:nvSpPr>
          <p:cNvPr id="14" name="TextBox 13"/>
          <p:cNvSpPr txBox="1"/>
          <p:nvPr/>
        </p:nvSpPr>
        <p:spPr>
          <a:xfrm rot="16739350">
            <a:off x="82107" y="2328746"/>
            <a:ext cx="1080120" cy="28803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sz="1200" dirty="0" smtClean="0">
                <a:solidFill>
                  <a:srgbClr val="434342"/>
                </a:solidFill>
              </a:rPr>
              <a:t>Charge </a:t>
            </a:r>
          </a:p>
        </p:txBody>
      </p:sp>
      <p:sp>
        <p:nvSpPr>
          <p:cNvPr id="15" name="TextBox 14"/>
          <p:cNvSpPr txBox="1"/>
          <p:nvPr/>
        </p:nvSpPr>
        <p:spPr>
          <a:xfrm rot="779546">
            <a:off x="2395202" y="2548846"/>
            <a:ext cx="1080120" cy="288032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sz="1200" dirty="0" smtClean="0">
                <a:solidFill>
                  <a:srgbClr val="434342"/>
                </a:solidFill>
              </a:rPr>
              <a:t>Discharge </a:t>
            </a:r>
          </a:p>
        </p:txBody>
      </p:sp>
    </p:spTree>
    <p:extLst>
      <p:ext uri="{BB962C8B-B14F-4D97-AF65-F5344CB8AC3E}">
        <p14:creationId xmlns:p14="http://schemas.microsoft.com/office/powerpoint/2010/main" val="23066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08001"/>
            <a:ext cx="9144000" cy="5715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u="sng" dirty="0" smtClean="0">
                <a:solidFill>
                  <a:srgbClr val="506E94"/>
                </a:solidFill>
                <a:latin typeface="Helvetica"/>
              </a:rPr>
              <a:t>Experimental measure of the </a:t>
            </a:r>
            <a:r>
              <a:rPr lang="en-US" sz="3200" u="sng" dirty="0" err="1" smtClean="0">
                <a:solidFill>
                  <a:srgbClr val="506E94"/>
                </a:solidFill>
                <a:latin typeface="Helvetica"/>
              </a:rPr>
              <a:t>tof</a:t>
            </a:r>
            <a:endParaRPr lang="en-US" sz="5400" u="sng" dirty="0">
              <a:solidFill>
                <a:srgbClr val="506E9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4185" y="4797152"/>
            <a:ext cx="2104186" cy="4572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sz="1400" u="sng" dirty="0" smtClean="0">
                <a:solidFill>
                  <a:srgbClr val="506E94"/>
                </a:solidFill>
                <a:latin typeface="Helvetica"/>
              </a:rPr>
              <a:t>Measured TDC spread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641432" y="5157794"/>
            <a:ext cx="11815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</a:pPr>
            <a:r>
              <a:rPr lang="it-IT" sz="1400" dirty="0" smtClean="0">
                <a:solidFill>
                  <a:srgbClr val="000000"/>
                </a:solidFill>
              </a:rPr>
              <a:t>1.6 </a:t>
            </a:r>
            <a:r>
              <a:rPr lang="it-IT" sz="1400" dirty="0" err="1" smtClean="0">
                <a:solidFill>
                  <a:srgbClr val="000000"/>
                </a:solidFill>
              </a:rPr>
              <a:t>counts</a:t>
            </a:r>
            <a:endParaRPr lang="it-IT" sz="1400" dirty="0" smtClean="0">
              <a:solidFill>
                <a:srgbClr val="000000"/>
              </a:solidFill>
            </a:endParaRPr>
          </a:p>
          <a:p>
            <a:pPr algn="ctr">
              <a:spcBef>
                <a:spcPts val="1200"/>
              </a:spcBef>
            </a:pPr>
            <a:r>
              <a:rPr lang="it-IT" sz="2000" dirty="0" smtClean="0">
                <a:solidFill>
                  <a:srgbClr val="000000"/>
                </a:solidFill>
              </a:rPr>
              <a:t>250 </a:t>
            </a:r>
            <a:r>
              <a:rPr lang="it-IT" sz="2000" dirty="0" err="1" smtClean="0">
                <a:solidFill>
                  <a:srgbClr val="000000"/>
                </a:solidFill>
              </a:rPr>
              <a:t>ps</a:t>
            </a:r>
            <a:endParaRPr lang="it-IT" sz="2000" dirty="0" smtClean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45034" y="4797152"/>
            <a:ext cx="2310942" cy="1296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817814"/>
            <a:ext cx="4392488" cy="32214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029" y="2132856"/>
            <a:ext cx="4037459" cy="28803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53346" y="908720"/>
            <a:ext cx="42551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</a:rPr>
              <a:t>Linear </a:t>
            </a:r>
            <a:r>
              <a:rPr lang="it-IT" sz="2000" dirty="0" err="1">
                <a:solidFill>
                  <a:srgbClr val="000000"/>
                </a:solidFill>
              </a:rPr>
              <a:t>r</a:t>
            </a:r>
            <a:r>
              <a:rPr lang="it-IT" sz="2000" dirty="0" err="1" smtClean="0">
                <a:solidFill>
                  <a:srgbClr val="000000"/>
                </a:solidFill>
              </a:rPr>
              <a:t>esponse</a:t>
            </a:r>
            <a:endParaRPr lang="it-IT" sz="20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</a:rPr>
              <a:t>RMS </a:t>
            </a:r>
            <a:r>
              <a:rPr lang="it-IT" sz="2000" dirty="0" err="1" smtClean="0">
                <a:solidFill>
                  <a:srgbClr val="000000"/>
                </a:solidFill>
              </a:rPr>
              <a:t>indipendent</a:t>
            </a:r>
            <a:r>
              <a:rPr lang="it-IT" sz="2000" dirty="0" smtClean="0">
                <a:solidFill>
                  <a:srgbClr val="000000"/>
                </a:solidFill>
              </a:rPr>
              <a:t> from the delay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043608" y="3356992"/>
            <a:ext cx="1332149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882353" y="3356992"/>
            <a:ext cx="3063405" cy="1290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66493" y="3906341"/>
            <a:ext cx="1008112" cy="265767"/>
          </a:xfrm>
          <a:prstGeom prst="rect">
            <a:avLst/>
          </a:prstGeom>
        </p:spPr>
        <p:txBody>
          <a:bodyPr wrap="none" rtlCol="0">
            <a:normAutofit fontScale="77500" lnSpcReduction="20000"/>
          </a:bodyPr>
          <a:lstStyle/>
          <a:p>
            <a:r>
              <a:rPr lang="en-US" dirty="0" smtClean="0">
                <a:latin typeface="Helvetica"/>
              </a:rPr>
              <a:t>delay (ns)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96336" y="4864731"/>
            <a:ext cx="1008112" cy="265767"/>
          </a:xfrm>
          <a:prstGeom prst="rect">
            <a:avLst/>
          </a:prstGeom>
        </p:spPr>
        <p:txBody>
          <a:bodyPr wrap="none" rtlCol="0">
            <a:normAutofit fontScale="77500" lnSpcReduction="20000"/>
          </a:bodyPr>
          <a:lstStyle/>
          <a:p>
            <a:r>
              <a:rPr lang="en-US" dirty="0" smtClean="0">
                <a:latin typeface="Helvetica"/>
              </a:rPr>
              <a:t>counts (</a:t>
            </a:r>
            <a:r>
              <a:rPr lang="en-US" dirty="0" err="1" smtClean="0">
                <a:latin typeface="Helvetica"/>
              </a:rPr>
              <a:t>a.u</a:t>
            </a:r>
            <a:r>
              <a:rPr lang="en-US" dirty="0" smtClean="0">
                <a:latin typeface="Helvetica"/>
              </a:rPr>
              <a:t>.)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283599" y="1605100"/>
            <a:ext cx="1008112" cy="265767"/>
          </a:xfrm>
          <a:prstGeom prst="rect">
            <a:avLst/>
          </a:prstGeom>
        </p:spPr>
        <p:txBody>
          <a:bodyPr wrap="none" rtlCol="0">
            <a:normAutofit fontScale="77500" lnSpcReduction="20000"/>
          </a:bodyPr>
          <a:lstStyle/>
          <a:p>
            <a:r>
              <a:rPr lang="en-US" dirty="0" smtClean="0">
                <a:latin typeface="Helvetica"/>
              </a:rPr>
              <a:t>counts (</a:t>
            </a:r>
            <a:r>
              <a:rPr lang="en-US" dirty="0" err="1" smtClean="0">
                <a:latin typeface="Helvetica"/>
              </a:rPr>
              <a:t>a.u</a:t>
            </a:r>
            <a:r>
              <a:rPr lang="en-US" dirty="0" smtClean="0">
                <a:latin typeface="Helvetica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73757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1663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506E94"/>
                </a:solidFill>
                <a:latin typeface="Helvetica"/>
              </a:rPr>
              <a:t>Conclusions</a:t>
            </a:r>
            <a:endParaRPr lang="en-US" sz="4800" u="sng" dirty="0">
              <a:solidFill>
                <a:srgbClr val="506E94"/>
              </a:solidFill>
              <a:latin typeface="Franklin Gothic Medium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540" y="836712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construction of the </a:t>
            </a:r>
            <a:r>
              <a:rPr lang="en-US" dirty="0" smtClean="0"/>
              <a:t>MURAVES </a:t>
            </a:r>
            <a:r>
              <a:rPr lang="en-US" dirty="0"/>
              <a:t>detector </a:t>
            </a:r>
            <a:r>
              <a:rPr lang="en-US" dirty="0" smtClean="0"/>
              <a:t>will start at the beginning of 2015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Tests and experiments to find best materials, sensors, computing and monitoring solutions lead to the development of </a:t>
            </a:r>
            <a:r>
              <a:rPr lang="en-US" dirty="0" smtClean="0"/>
              <a:t>the  remotely controlled </a:t>
            </a:r>
            <a:r>
              <a:rPr lang="en-US" dirty="0" err="1"/>
              <a:t>muon</a:t>
            </a:r>
            <a:r>
              <a:rPr lang="en-US" dirty="0"/>
              <a:t> detector </a:t>
            </a:r>
            <a:r>
              <a:rPr lang="en-US" dirty="0" smtClean="0"/>
              <a:t>that constitutes the basic part of the MURAVES telescope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Its precise calibration and characterization </a:t>
            </a:r>
            <a:r>
              <a:rPr lang="en-US" dirty="0" smtClean="0"/>
              <a:t>will allow </a:t>
            </a:r>
            <a:r>
              <a:rPr lang="en-US" dirty="0"/>
              <a:t>to set for best </a:t>
            </a:r>
            <a:r>
              <a:rPr lang="en-US" dirty="0" smtClean="0"/>
              <a:t>performance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</a:t>
            </a:r>
            <a:r>
              <a:rPr lang="en-US" dirty="0" smtClean="0"/>
              <a:t>mprovements </a:t>
            </a:r>
            <a:r>
              <a:rPr lang="en-US" dirty="0"/>
              <a:t>and new features are </a:t>
            </a:r>
            <a:r>
              <a:rPr lang="en-US" dirty="0" smtClean="0"/>
              <a:t>in progress</a:t>
            </a:r>
          </a:p>
        </p:txBody>
      </p:sp>
    </p:spTree>
    <p:extLst>
      <p:ext uri="{BB962C8B-B14F-4D97-AF65-F5344CB8AC3E}">
        <p14:creationId xmlns:p14="http://schemas.microsoft.com/office/powerpoint/2010/main" val="73128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pcna62bis.na.infn.it/muray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968" y="2996952"/>
            <a:ext cx="3368600" cy="936636"/>
          </a:xfrm>
          <a:prstGeom prst="round2DiagRect">
            <a:avLst>
              <a:gd name="adj1" fmla="val 16667"/>
              <a:gd name="adj2" fmla="val 0"/>
            </a:avLst>
          </a:prstGeom>
          <a:ln w="47625" cap="sq">
            <a:solidFill>
              <a:srgbClr val="0070C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2924944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Thanks</a:t>
            </a:r>
            <a:endParaRPr lang="en-US" sz="5400" b="1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6381328"/>
            <a:ext cx="2238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mail :: </a:t>
            </a:r>
            <a:r>
              <a:rPr lang="en-US" sz="1400" u="sng" dirty="0" smtClean="0">
                <a:solidFill>
                  <a:prstClr val="white"/>
                </a:solidFill>
              </a:rPr>
              <a:t>cimmino@na.infn.it</a:t>
            </a:r>
            <a:endParaRPr lang="en-US" sz="1400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352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663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err="1" smtClean="0">
                <a:solidFill>
                  <a:srgbClr val="506E94"/>
                </a:solidFill>
                <a:latin typeface="Helvetica"/>
              </a:rPr>
              <a:t>MUray</a:t>
            </a:r>
            <a:r>
              <a:rPr lang="en-US" u="sng" dirty="0" smtClean="0">
                <a:solidFill>
                  <a:srgbClr val="506E94"/>
                </a:solidFill>
                <a:latin typeface="Helvetica"/>
              </a:rPr>
              <a:t> Automatic Remote system</a:t>
            </a:r>
            <a:endParaRPr lang="en-US" sz="4800" u="sng" dirty="0">
              <a:solidFill>
                <a:srgbClr val="506E9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2174" y="723226"/>
            <a:ext cx="87440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Improvement of remote control software (automatic mail delivery service in case of warnings and errors)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Realization of an automated system for the telescope operations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Test of Voltage Follower Data Acquisition without </a:t>
            </a:r>
            <a:r>
              <a:rPr lang="en-US" dirty="0" smtClean="0">
                <a:solidFill>
                  <a:srgbClr val="000000"/>
                </a:solidFill>
              </a:rPr>
              <a:t>the chiller</a:t>
            </a:r>
            <a:endParaRPr lang="en-US" dirty="0">
              <a:solidFill>
                <a:srgbClr val="000000"/>
              </a:solidFill>
            </a:endParaRPr>
          </a:p>
          <a:p>
            <a:endParaRPr lang="en-US" sz="16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72" y="2527736"/>
            <a:ext cx="2790055" cy="2092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72" y="2527736"/>
            <a:ext cx="2790056" cy="2092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523426"/>
            <a:ext cx="2790056" cy="2092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02174" y="4759984"/>
            <a:ext cx="279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1. </a:t>
            </a:r>
            <a:r>
              <a:rPr lang="en-US" u="sng" dirty="0" smtClean="0">
                <a:solidFill>
                  <a:srgbClr val="000000"/>
                </a:solidFill>
              </a:rPr>
              <a:t>The PC </a:t>
            </a:r>
            <a:r>
              <a:rPr lang="en-US" u="sng" dirty="0">
                <a:solidFill>
                  <a:srgbClr val="000000"/>
                </a:solidFill>
              </a:rPr>
              <a:t>i</a:t>
            </a:r>
            <a:r>
              <a:rPr lang="en-US" u="sng" dirty="0" smtClean="0">
                <a:solidFill>
                  <a:srgbClr val="000000"/>
                </a:solidFill>
              </a:rPr>
              <a:t>s a Raspberry Pi minicomputer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(few watts consumption)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1840" y="4759984"/>
            <a:ext cx="30243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2. </a:t>
            </a:r>
            <a:r>
              <a:rPr lang="en-US" u="sng" dirty="0" err="1" smtClean="0">
                <a:solidFill>
                  <a:srgbClr val="000000"/>
                </a:solidFill>
              </a:rPr>
              <a:t>SiPMs</a:t>
            </a:r>
            <a:r>
              <a:rPr lang="en-US" u="sng" dirty="0" smtClean="0">
                <a:solidFill>
                  <a:srgbClr val="000000"/>
                </a:solidFill>
              </a:rPr>
              <a:t> temperature is controlled using Arduino boards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(10 bits DAC – 0.15°C sensibility)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11135" y="4759984"/>
            <a:ext cx="2790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3</a:t>
            </a:r>
            <a:r>
              <a:rPr lang="en-US" sz="1400" b="1" dirty="0" smtClean="0">
                <a:solidFill>
                  <a:srgbClr val="000000"/>
                </a:solidFill>
              </a:rPr>
              <a:t>. </a:t>
            </a:r>
            <a:r>
              <a:rPr lang="en-US" u="sng" dirty="0" smtClean="0">
                <a:solidFill>
                  <a:srgbClr val="000000"/>
                </a:solidFill>
              </a:rPr>
              <a:t>Power supplies are controlled remotely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(no handling required)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2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0" y="11663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F79646"/>
                </a:solidFill>
                <a:latin typeface="Helvetica"/>
              </a:rPr>
              <a:t>electronics Upgrade</a:t>
            </a:r>
            <a:endParaRPr lang="en-US" sz="4800" u="sng" dirty="0">
              <a:solidFill>
                <a:srgbClr val="F79646"/>
              </a:solidFill>
              <a:latin typeface="Franklin Gothic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5685" y="116632"/>
            <a:ext cx="4272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PIC Board has been replaced by a pin-to-pin connection with the Raspberry Pi GPIO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9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Implementation of an interrupt based protocol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9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Low level management of the communication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9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Increase of the data transmission bandwidth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9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Reduction of the dead times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2"/>
          <a:stretch/>
        </p:blipFill>
        <p:spPr>
          <a:xfrm>
            <a:off x="4939600" y="4437476"/>
            <a:ext cx="3779912" cy="2159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Ovale 21"/>
          <p:cNvSpPr/>
          <p:nvPr/>
        </p:nvSpPr>
        <p:spPr>
          <a:xfrm>
            <a:off x="5652120" y="4437112"/>
            <a:ext cx="1944216" cy="10912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5685" y="3574757"/>
            <a:ext cx="3654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Each slave board has an onboard power supply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1637668" cy="1584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908720"/>
            <a:ext cx="1152128" cy="36004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</a:rPr>
              <a:t>BEFORE</a:t>
            </a:r>
          </a:p>
        </p:txBody>
      </p:sp>
      <p:pic>
        <p:nvPicPr>
          <p:cNvPr id="14" name="Picture 13" descr="DSCN1106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22" t="14559" b="18257"/>
          <a:stretch/>
        </p:blipFill>
        <p:spPr bwMode="auto">
          <a:xfrm>
            <a:off x="355923" y="3507583"/>
            <a:ext cx="1270178" cy="1263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9089" y="4881466"/>
            <a:ext cx="1597550" cy="11981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987824" y="1689956"/>
            <a:ext cx="1152128" cy="360040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2000" b="1" dirty="0" smtClean="0">
                <a:solidFill>
                  <a:srgbClr val="4F81BD">
                    <a:lumMod val="75000"/>
                  </a:srgbClr>
                </a:solidFill>
              </a:rPr>
              <a:t>AFTER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105" y="2175718"/>
            <a:ext cx="1562988" cy="125163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763688" y="1412776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Helvetica"/>
              </a:rPr>
              <a:t>PC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38535" y="3520183"/>
            <a:ext cx="914400" cy="916927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Helvetica"/>
              </a:rPr>
              <a:t>PIC </a:t>
            </a:r>
          </a:p>
          <a:p>
            <a:r>
              <a:rPr lang="en-US" dirty="0" smtClean="0">
                <a:solidFill>
                  <a:prstClr val="black"/>
                </a:solidFill>
                <a:latin typeface="Helvetica"/>
              </a:rPr>
              <a:t>Micro</a:t>
            </a:r>
          </a:p>
          <a:p>
            <a:r>
              <a:rPr lang="en-US" dirty="0" smtClean="0">
                <a:solidFill>
                  <a:prstClr val="black"/>
                </a:solidFill>
                <a:latin typeface="Helvetica"/>
              </a:rPr>
              <a:t>controller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77081" y="6309320"/>
            <a:ext cx="1878895" cy="360040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Helvetica"/>
              </a:rPr>
              <a:t>MASTER Board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21097" y="3356992"/>
            <a:ext cx="1878895" cy="360040"/>
          </a:xfrm>
          <a:prstGeom prst="rect">
            <a:avLst/>
          </a:prstGeom>
        </p:spPr>
        <p:txBody>
          <a:bodyPr wrap="none" rtlCol="0">
            <a:normAutofit lnSpcReduction="10000"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Helvetica"/>
              </a:rPr>
              <a:t>Raspberry PI</a:t>
            </a:r>
          </a:p>
        </p:txBody>
      </p:sp>
      <p:sp>
        <p:nvSpPr>
          <p:cNvPr id="3" name="Up-Down Arrow 2"/>
          <p:cNvSpPr/>
          <p:nvPr/>
        </p:nvSpPr>
        <p:spPr>
          <a:xfrm>
            <a:off x="796520" y="2914159"/>
            <a:ext cx="216024" cy="487651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Left-Up Arrow 3"/>
          <p:cNvSpPr/>
          <p:nvPr/>
        </p:nvSpPr>
        <p:spPr>
          <a:xfrm rot="5400000">
            <a:off x="1207304" y="4497275"/>
            <a:ext cx="743783" cy="1584175"/>
          </a:xfrm>
          <a:prstGeom prst="leftUpArrow">
            <a:avLst>
              <a:gd name="adj1" fmla="val 17298"/>
              <a:gd name="adj2" fmla="val 15048"/>
              <a:gd name="adj3" fmla="val 20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Up-Down Arrow 24"/>
          <p:cNvSpPr/>
          <p:nvPr/>
        </p:nvSpPr>
        <p:spPr>
          <a:xfrm>
            <a:off x="3203848" y="3705359"/>
            <a:ext cx="252028" cy="9505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6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108001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4F81BD"/>
                </a:solidFill>
                <a:latin typeface="Helvetica"/>
              </a:rPr>
              <a:t>Front-End Electronics</a:t>
            </a:r>
            <a:endParaRPr lang="en-US" sz="4800" u="sng" dirty="0">
              <a:solidFill>
                <a:srgbClr val="4F81BD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4619036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32145" y="5177231"/>
            <a:ext cx="2071848" cy="155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79512" y="795154"/>
            <a:ext cx="352839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Low power consumption Application-Specific Integrated Circuit EASIROC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Each slave board is  programmed  and read by the FPGA controller assembled on the master board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12 slave boards are controlled by a single master board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Data flows are managed by the low level protocol that links the telescope electronics to the PC through the GPIO port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</a:rPr>
              <a:t>A </a:t>
            </a:r>
            <a:r>
              <a:rPr lang="en-US" dirty="0">
                <a:solidFill>
                  <a:prstClr val="black"/>
                </a:solidFill>
              </a:rPr>
              <a:t>m</a:t>
            </a:r>
            <a:r>
              <a:rPr lang="en-US" dirty="0" smtClean="0">
                <a:solidFill>
                  <a:prstClr val="black"/>
                </a:solidFill>
              </a:rPr>
              <a:t>onitoring board reads </a:t>
            </a:r>
            <a:r>
              <a:rPr lang="en-US" dirty="0">
                <a:solidFill>
                  <a:prstClr val="black"/>
                </a:solidFill>
              </a:rPr>
              <a:t>each couple of PT1000 </a:t>
            </a:r>
            <a:r>
              <a:rPr lang="en-US" dirty="0" err="1" smtClean="0">
                <a:solidFill>
                  <a:prstClr val="black"/>
                </a:solidFill>
              </a:rPr>
              <a:t>thermosensors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>
                <a:solidFill>
                  <a:prstClr val="black"/>
                </a:solidFill>
              </a:rPr>
              <a:t>mounted on the </a:t>
            </a:r>
            <a:r>
              <a:rPr lang="en-US" dirty="0" err="1" smtClean="0">
                <a:solidFill>
                  <a:prstClr val="black"/>
                </a:solidFill>
              </a:rPr>
              <a:t>SiPMs</a:t>
            </a:r>
            <a:r>
              <a:rPr lang="en-US" dirty="0" smtClean="0">
                <a:solidFill>
                  <a:prstClr val="black"/>
                </a:solidFill>
              </a:rPr>
              <a:t> board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800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solidFill>
                  <a:prstClr val="black"/>
                </a:solidFill>
              </a:rPr>
              <a:t>Room conditions are constantly monitored with a thermo-hygrometer connected to the </a:t>
            </a:r>
            <a:r>
              <a:rPr lang="en-US" dirty="0" smtClean="0">
                <a:solidFill>
                  <a:prstClr val="black"/>
                </a:solidFill>
              </a:rPr>
              <a:t>PC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8" t="5124" r="15593" b="18246"/>
          <a:stretch/>
        </p:blipFill>
        <p:spPr bwMode="auto">
          <a:xfrm>
            <a:off x="4788024" y="5177230"/>
            <a:ext cx="1820650" cy="15538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30223" y="54868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prstClr val="white"/>
                </a:solidFill>
              </a:rPr>
              <a:t>muNet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27984" y="800708"/>
            <a:ext cx="1152128" cy="82383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Slow Control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1202" y="1679169"/>
            <a:ext cx="1282137" cy="79208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Master Pi Board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4046" y="3116220"/>
            <a:ext cx="1015115" cy="6500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Slave Board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5559" y="4371948"/>
            <a:ext cx="792088" cy="5419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32 x </a:t>
            </a:r>
            <a:r>
              <a:rPr lang="en-US" dirty="0" err="1" smtClean="0">
                <a:solidFill>
                  <a:prstClr val="white"/>
                </a:solidFill>
              </a:rPr>
              <a:t>SiPMs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724128" y="888589"/>
            <a:ext cx="669082" cy="308163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948264" y="1164956"/>
            <a:ext cx="0" cy="38337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668369" y="2372674"/>
            <a:ext cx="478556" cy="60032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511603" y="3908308"/>
            <a:ext cx="0" cy="31228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221181" y="3116220"/>
            <a:ext cx="1015115" cy="6500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Slave Board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332694" y="4371948"/>
            <a:ext cx="792088" cy="5419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32 x </a:t>
            </a:r>
            <a:r>
              <a:rPr lang="en-US" dirty="0" err="1">
                <a:solidFill>
                  <a:prstClr val="white"/>
                </a:solidFill>
              </a:rPr>
              <a:t>SiPMs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6728738" y="3908308"/>
            <a:ext cx="0" cy="31228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884368" y="3139218"/>
            <a:ext cx="1015115" cy="65007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Slave Board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95881" y="4394946"/>
            <a:ext cx="792088" cy="54196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32 x </a:t>
            </a:r>
            <a:r>
              <a:rPr lang="en-US" dirty="0" err="1">
                <a:solidFill>
                  <a:prstClr val="white"/>
                </a:solidFill>
              </a:rPr>
              <a:t>SiPMs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8391925" y="3931306"/>
            <a:ext cx="0" cy="312289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431657" y="327958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96988" y="4484372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6716474" y="2532487"/>
            <a:ext cx="67478" cy="476515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740352" y="2372674"/>
            <a:ext cx="504056" cy="600321"/>
          </a:xfrm>
          <a:prstGeom prst="straightConnector1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29036" y="1772816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…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8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663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506E94"/>
                </a:solidFill>
                <a:latin typeface="Helvetica"/>
              </a:rPr>
              <a:t>Data acquisition main features</a:t>
            </a:r>
            <a:endParaRPr lang="en-US" sz="4800" u="sng" dirty="0">
              <a:solidFill>
                <a:srgbClr val="506E94"/>
              </a:solidFill>
              <a:latin typeface="Franklin Gothic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688132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Very low </a:t>
            </a:r>
            <a:r>
              <a:rPr lang="en-US" dirty="0">
                <a:solidFill>
                  <a:srgbClr val="000000"/>
                </a:solidFill>
                <a:latin typeface="Franklin Gothic Book"/>
              </a:rPr>
              <a:t>power </a:t>
            </a: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consumption (</a:t>
            </a:r>
            <a:r>
              <a:rPr lang="en-US" dirty="0">
                <a:solidFill>
                  <a:srgbClr val="000000"/>
                </a:solidFill>
                <a:latin typeface="Franklin Gothic Book"/>
              </a:rPr>
              <a:t>Could be supplied by solar cells system</a:t>
            </a: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Off-the-shelf technology (standard stores availability)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Open-source software (community support and code portability)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Modularity (</a:t>
            </a:r>
            <a:r>
              <a:rPr lang="en-US" dirty="0">
                <a:solidFill>
                  <a:srgbClr val="000000"/>
                </a:solidFill>
                <a:latin typeface="Franklin Gothic Book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he only problem is to have enough space)</a:t>
            </a:r>
          </a:p>
        </p:txBody>
      </p:sp>
      <p:pic>
        <p:nvPicPr>
          <p:cNvPr id="1026" name="Picture 2" descr="https://encrypted-tbn0.gstatic.com/images?q=tbn:ANd9GcQD0g4Te1zyzqYZvqqJzRmRW5FJ2gAjOSAR8ARe5k66iMc8uay-CuqLyG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57" y="2492896"/>
            <a:ext cx="36861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.jorgeivanmeza.com/wp-content/uploads/2014/05/raspbia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355937"/>
            <a:ext cx="1961668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arduino.cc/en/uploads/Trademark/ArduinoCommunity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4291385" cy="181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railspoint.com/0mq/image/images/0mq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5104"/>
            <a:ext cx="272415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emp.jobscentral.com.sg/img/company_logo/17419_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44" y="5517232"/>
            <a:ext cx="3240360" cy="115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7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663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506E94"/>
                </a:solidFill>
                <a:latin typeface="Helvetica"/>
              </a:rPr>
              <a:t>Hybrid equipment</a:t>
            </a:r>
            <a:endParaRPr lang="en-US" sz="4800" u="sng" dirty="0">
              <a:solidFill>
                <a:srgbClr val="506E94"/>
              </a:solidFill>
              <a:latin typeface="Franklin Gothic Medium"/>
            </a:endParaRPr>
          </a:p>
        </p:txBody>
      </p:sp>
      <p:pic>
        <p:nvPicPr>
          <p:cNvPr id="3074" name="Picture 2" descr="F:\MuRayBkp\Media\NEW\FotoIbridoHam\IMG_21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96845"/>
            <a:ext cx="5184576" cy="3888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MuRayBkp\Media\NEW\Nuove foto\CIMG20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2" r="7915" b="7688"/>
          <a:stretch/>
        </p:blipFill>
        <p:spPr bwMode="auto">
          <a:xfrm>
            <a:off x="6156176" y="4208990"/>
            <a:ext cx="2304256" cy="224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Elbow Connector 9"/>
          <p:cNvCxnSpPr/>
          <p:nvPr/>
        </p:nvCxnSpPr>
        <p:spPr>
          <a:xfrm rot="16200000" flipH="1">
            <a:off x="4499990" y="3776940"/>
            <a:ext cx="2376263" cy="792092"/>
          </a:xfrm>
          <a:prstGeom prst="bentConnector3">
            <a:avLst>
              <a:gd name="adj1" fmla="val 99967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6084168" y="1760718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843808" y="2768830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stCxn id="31" idx="7"/>
          </p:cNvCxnSpPr>
          <p:nvPr/>
        </p:nvCxnSpPr>
        <p:spPr>
          <a:xfrm flipV="1">
            <a:off x="6452944" y="1540326"/>
            <a:ext cx="999376" cy="2836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1" idx="3"/>
            <a:endCxn id="34" idx="3"/>
          </p:cNvCxnSpPr>
          <p:nvPr/>
        </p:nvCxnSpPr>
        <p:spPr>
          <a:xfrm flipV="1">
            <a:off x="1701535" y="3076143"/>
            <a:ext cx="1195000" cy="73041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442465" y="1328670"/>
            <a:ext cx="1305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Hygrometer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-36512" y="3344894"/>
            <a:ext cx="17380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Pt1000 thermoelectric sensor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5445224"/>
            <a:ext cx="81369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Franklin Gothic Book"/>
              </a:rPr>
              <a:t>Pt1000 read by </a:t>
            </a:r>
            <a:r>
              <a:rPr lang="en-US" dirty="0" err="1" smtClean="0">
                <a:solidFill>
                  <a:srgbClr val="000000"/>
                </a:solidFill>
                <a:latin typeface="Franklin Gothic Book"/>
              </a:rPr>
              <a:t>ADue</a:t>
            </a: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 </a:t>
            </a:r>
            <a:r>
              <a:rPr lang="en-US" dirty="0">
                <a:solidFill>
                  <a:srgbClr val="000000"/>
                </a:solidFill>
                <a:latin typeface="Franklin Gothic Book"/>
              </a:rPr>
              <a:t>Local Monitoring </a:t>
            </a: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Board</a:t>
            </a:r>
            <a:endParaRPr lang="en-US" dirty="0" smtClean="0">
              <a:solidFill>
                <a:prstClr val="black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Thermal plate on the back</a:t>
            </a:r>
            <a:endParaRPr lang="en-US" dirty="0">
              <a:solidFill>
                <a:prstClr val="black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New generation </a:t>
            </a:r>
            <a:r>
              <a:rPr lang="en-US" dirty="0" err="1" smtClean="0">
                <a:solidFill>
                  <a:srgbClr val="000000"/>
                </a:solidFill>
                <a:latin typeface="Franklin Gothic Book"/>
              </a:rPr>
              <a:t>SiPMs</a:t>
            </a:r>
            <a:endParaRPr lang="en-US" dirty="0" smtClean="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93305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5228656" cy="3909199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08001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rgbClr val="4F81BD"/>
                </a:solidFill>
                <a:latin typeface="Helvetica"/>
              </a:rPr>
              <a:t>HAMAMATSU MPPC Response</a:t>
            </a:r>
            <a:endParaRPr lang="en-US" sz="4800" u="sng" dirty="0">
              <a:solidFill>
                <a:srgbClr val="4F81BD"/>
              </a:solidFill>
            </a:endParaRPr>
          </a:p>
        </p:txBody>
      </p:sp>
      <p:pic>
        <p:nvPicPr>
          <p:cNvPr id="4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124744"/>
            <a:ext cx="4752528" cy="2727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524328" y="3933056"/>
            <a:ext cx="1008112" cy="265767"/>
          </a:xfrm>
          <a:prstGeom prst="rect">
            <a:avLst/>
          </a:prstGeom>
        </p:spPr>
        <p:txBody>
          <a:bodyPr wrap="none" rtlCol="0">
            <a:normAutofit fontScale="77500" lnSpcReduction="20000"/>
          </a:bodyPr>
          <a:lstStyle/>
          <a:p>
            <a:r>
              <a:rPr lang="en-US" dirty="0" smtClean="0">
                <a:latin typeface="Helvetica"/>
              </a:rPr>
              <a:t>counts (</a:t>
            </a:r>
            <a:r>
              <a:rPr lang="en-US" dirty="0" err="1" smtClean="0">
                <a:latin typeface="Helvetica"/>
              </a:rPr>
              <a:t>a.u</a:t>
            </a:r>
            <a:r>
              <a:rPr lang="en-US" dirty="0" smtClean="0">
                <a:latin typeface="Helvetica"/>
              </a:rPr>
              <a:t>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6156104"/>
            <a:ext cx="1008112" cy="265767"/>
          </a:xfrm>
          <a:prstGeom prst="rect">
            <a:avLst/>
          </a:prstGeom>
        </p:spPr>
        <p:txBody>
          <a:bodyPr wrap="none" rtlCol="0">
            <a:normAutofit fontScale="77500" lnSpcReduction="20000"/>
          </a:bodyPr>
          <a:lstStyle/>
          <a:p>
            <a:r>
              <a:rPr lang="en-US" dirty="0" smtClean="0">
                <a:latin typeface="Helvetica"/>
              </a:rPr>
              <a:t>ADC value (</a:t>
            </a:r>
            <a:r>
              <a:rPr lang="en-US" dirty="0" err="1" smtClean="0">
                <a:latin typeface="Helvetica"/>
              </a:rPr>
              <a:t>a.u</a:t>
            </a:r>
            <a:r>
              <a:rPr lang="en-US" dirty="0" smtClean="0">
                <a:latin typeface="Helvetica"/>
              </a:rPr>
              <a:t>.)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3264724" y="2288004"/>
            <a:ext cx="1008112" cy="265767"/>
          </a:xfrm>
          <a:prstGeom prst="rect">
            <a:avLst/>
          </a:prstGeom>
        </p:spPr>
        <p:txBody>
          <a:bodyPr wrap="none" rtlCol="0">
            <a:normAutofit fontScale="77500" lnSpcReduction="20000"/>
          </a:bodyPr>
          <a:lstStyle/>
          <a:p>
            <a:r>
              <a:rPr lang="en-US" dirty="0" smtClean="0">
                <a:latin typeface="Helvetica"/>
              </a:rPr>
              <a:t>Dark counts (0.1 Hz)</a:t>
            </a:r>
          </a:p>
        </p:txBody>
      </p:sp>
    </p:spTree>
    <p:extLst>
      <p:ext uri="{BB962C8B-B14F-4D97-AF65-F5344CB8AC3E}">
        <p14:creationId xmlns:p14="http://schemas.microsoft.com/office/powerpoint/2010/main" val="354909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7869755" cy="45169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6200000">
            <a:off x="46629" y="2936076"/>
            <a:ext cx="1008112" cy="265767"/>
          </a:xfrm>
          <a:prstGeom prst="rect">
            <a:avLst/>
          </a:prstGeom>
        </p:spPr>
        <p:txBody>
          <a:bodyPr wrap="none" rtlCol="0">
            <a:normAutofit fontScale="77500" lnSpcReduction="20000"/>
          </a:bodyPr>
          <a:lstStyle/>
          <a:p>
            <a:r>
              <a:rPr lang="en-US" dirty="0" smtClean="0">
                <a:latin typeface="Helvetica"/>
              </a:rPr>
              <a:t>Dark counts (0.1 Hz)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6385492"/>
            <a:ext cx="1008112" cy="265767"/>
          </a:xfrm>
          <a:prstGeom prst="rect">
            <a:avLst/>
          </a:prstGeom>
        </p:spPr>
        <p:txBody>
          <a:bodyPr wrap="none" rtlCol="0">
            <a:normAutofit fontScale="77500" lnSpcReduction="20000"/>
          </a:bodyPr>
          <a:lstStyle/>
          <a:p>
            <a:r>
              <a:rPr lang="en-US" dirty="0" smtClean="0">
                <a:latin typeface="Helvetica"/>
              </a:rPr>
              <a:t>counts (</a:t>
            </a:r>
            <a:r>
              <a:rPr lang="en-US" dirty="0" err="1" smtClean="0">
                <a:latin typeface="Helvetica"/>
              </a:rPr>
              <a:t>a.u</a:t>
            </a:r>
            <a:r>
              <a:rPr lang="en-US" dirty="0" smtClean="0">
                <a:latin typeface="Helvetica"/>
              </a:rPr>
              <a:t>.)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08001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err="1" smtClean="0">
                <a:solidFill>
                  <a:srgbClr val="4F81BD"/>
                </a:solidFill>
                <a:latin typeface="Helvetica"/>
              </a:rPr>
              <a:t>Sipms</a:t>
            </a:r>
            <a:r>
              <a:rPr lang="en-US" u="sng" dirty="0" smtClean="0">
                <a:solidFill>
                  <a:srgbClr val="4F81BD"/>
                </a:solidFill>
                <a:latin typeface="Helvetica"/>
              </a:rPr>
              <a:t> FIRST TRIALS</a:t>
            </a:r>
            <a:endParaRPr lang="en-US" sz="4800" u="sng" dirty="0">
              <a:solidFill>
                <a:srgbClr val="4F81BD"/>
              </a:solidFill>
            </a:endParaRPr>
          </a:p>
        </p:txBody>
      </p:sp>
      <p:pic>
        <p:nvPicPr>
          <p:cNvPr id="6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7" y="1969231"/>
            <a:ext cx="3672407" cy="21078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635896" y="3811305"/>
            <a:ext cx="1008112" cy="265767"/>
          </a:xfrm>
          <a:prstGeom prst="rect">
            <a:avLst/>
          </a:prstGeom>
        </p:spPr>
        <p:txBody>
          <a:bodyPr wrap="none" rtlCol="0">
            <a:normAutofit fontScale="77500" lnSpcReduction="20000"/>
          </a:bodyPr>
          <a:lstStyle/>
          <a:p>
            <a:r>
              <a:rPr lang="en-US" dirty="0" smtClean="0">
                <a:latin typeface="Helvetica"/>
              </a:rPr>
              <a:t>counts (</a:t>
            </a:r>
            <a:r>
              <a:rPr lang="en-US" dirty="0" err="1" smtClean="0">
                <a:latin typeface="Helvetica"/>
              </a:rPr>
              <a:t>a.u</a:t>
            </a:r>
            <a:r>
              <a:rPr lang="en-US" dirty="0" smtClean="0">
                <a:latin typeface="Helvetica"/>
              </a:rPr>
              <a:t>.)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764704"/>
            <a:ext cx="7560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32 </a:t>
            </a:r>
            <a:r>
              <a:rPr lang="en-US" dirty="0" err="1" smtClean="0">
                <a:solidFill>
                  <a:srgbClr val="000000"/>
                </a:solidFill>
                <a:latin typeface="Franklin Gothic Book"/>
              </a:rPr>
              <a:t>SiPMs</a:t>
            </a: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 show an homogeneous response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At room temperature the dark rate is very low (75 – 150 kHz) near the electronic noise threshold </a:t>
            </a:r>
            <a:endParaRPr lang="en-US" sz="800" dirty="0">
              <a:solidFill>
                <a:srgbClr val="000000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75629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663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u="sng" dirty="0" smtClean="0">
                <a:solidFill>
                  <a:schemeClr val="accent1">
                    <a:lumMod val="75000"/>
                  </a:schemeClr>
                </a:solidFill>
                <a:latin typeface="Helvetica"/>
              </a:rPr>
              <a:t>Slave Board </a:t>
            </a:r>
            <a:endParaRPr lang="en-US" sz="4800" u="sng" dirty="0">
              <a:solidFill>
                <a:schemeClr val="accent1">
                  <a:lumMod val="75000"/>
                </a:schemeClr>
              </a:solidFill>
              <a:latin typeface="Franklin Gothic Medium"/>
            </a:endParaRPr>
          </a:p>
        </p:txBody>
      </p:sp>
      <p:pic>
        <p:nvPicPr>
          <p:cNvPr id="5122" name="Picture 2" descr="F:\MuRayBkp\Media\NEW\CIMG2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14605"/>
            <a:ext cx="5184576" cy="418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688132"/>
            <a:ext cx="316835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EASIROC (Extended Analogue </a:t>
            </a:r>
            <a:r>
              <a:rPr lang="en-US" dirty="0" err="1" smtClean="0">
                <a:solidFill>
                  <a:srgbClr val="000000"/>
                </a:solidFill>
                <a:latin typeface="Franklin Gothic Book"/>
              </a:rPr>
              <a:t>SiPM</a:t>
            </a: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 Integrated Read Out Chip)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Digital operations implemented in the FPGA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prstClr val="black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Franklin Gothic Book"/>
              </a:rPr>
              <a:t>32 digit counters for each channel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 smtClean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Switching regulators provide all voltages needed by the time expansion circuit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Linear regulators provide high voltage for </a:t>
            </a:r>
            <a:r>
              <a:rPr lang="en-US" dirty="0" err="1" smtClean="0">
                <a:solidFill>
                  <a:srgbClr val="000000"/>
                </a:solidFill>
                <a:latin typeface="Franklin Gothic Book"/>
              </a:rPr>
              <a:t>SiPMs</a:t>
            </a: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 and EASIROC  operations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5147900"/>
            <a:ext cx="8280920" cy="1208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Programmable potentiometers to set the Hold time and the Timeout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External Power Supply support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800" dirty="0">
              <a:solidFill>
                <a:srgbClr val="000000"/>
              </a:solidFill>
              <a:latin typeface="Franklin Gothic Book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Franklin Gothic Book"/>
              </a:rPr>
              <a:t>3W power consumption</a:t>
            </a:r>
          </a:p>
        </p:txBody>
      </p:sp>
    </p:spTree>
    <p:extLst>
      <p:ext uri="{BB962C8B-B14F-4D97-AF65-F5344CB8AC3E}">
        <p14:creationId xmlns:p14="http://schemas.microsoft.com/office/powerpoint/2010/main" val="13544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txDef>
      <a:spPr/>
      <a:bodyPr>
        <a:normAutofit/>
      </a:bodyPr>
      <a:lstStyle>
        <a:defPPr>
          <a:defRPr u="sng" dirty="0" smtClean="0">
            <a:solidFill>
              <a:schemeClr val="accent6"/>
            </a:solidFill>
            <a:latin typeface="Helvetica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>
    <a:txDef>
      <a:spPr/>
      <a:bodyPr>
        <a:normAutofit/>
      </a:bodyPr>
      <a:lstStyle>
        <a:defPPr>
          <a:defRPr u="sng" dirty="0" smtClean="0">
            <a:solidFill>
              <a:schemeClr val="accent6"/>
            </a:solidFill>
            <a:latin typeface="Helvetica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7817</TotalTime>
  <Words>814</Words>
  <Application>Microsoft Office PowerPoint</Application>
  <PresentationFormat>画面に合わせる (4:3)</PresentationFormat>
  <Paragraphs>200</Paragraphs>
  <Slides>18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18</vt:i4>
      </vt:variant>
    </vt:vector>
  </HeadingPairs>
  <TitlesOfParts>
    <vt:vector size="32" baseType="lpstr">
      <vt:lpstr>Arial</vt:lpstr>
      <vt:lpstr>Calibri</vt:lpstr>
      <vt:lpstr>Franklin Gothic Book</vt:lpstr>
      <vt:lpstr>Franklin Gothic Medium</vt:lpstr>
      <vt:lpstr>Helvetica</vt:lpstr>
      <vt:lpstr>Symbol</vt:lpstr>
      <vt:lpstr>Tunga</vt:lpstr>
      <vt:lpstr>Wingdings</vt:lpstr>
      <vt:lpstr>Wingdings 2</vt:lpstr>
      <vt:lpstr>Angles</vt:lpstr>
      <vt:lpstr>Office Theme</vt:lpstr>
      <vt:lpstr>1_Angles</vt:lpstr>
      <vt:lpstr>2_Angles</vt:lpstr>
      <vt:lpstr>Technic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 Cimmino</dc:creator>
  <cp:lastModifiedBy>muon</cp:lastModifiedBy>
  <cp:revision>343</cp:revision>
  <dcterms:created xsi:type="dcterms:W3CDTF">2014-01-22T10:27:10Z</dcterms:created>
  <dcterms:modified xsi:type="dcterms:W3CDTF">2014-11-18T04:47:44Z</dcterms:modified>
</cp:coreProperties>
</file>