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7" r:id="rId3"/>
  </p:sldMasterIdLst>
  <p:notesMasterIdLst>
    <p:notesMasterId r:id="rId32"/>
  </p:notesMasterIdLst>
  <p:sldIdLst>
    <p:sldId id="258" r:id="rId4"/>
    <p:sldId id="261" r:id="rId5"/>
    <p:sldId id="316" r:id="rId6"/>
    <p:sldId id="326" r:id="rId7"/>
    <p:sldId id="327" r:id="rId8"/>
    <p:sldId id="341" r:id="rId9"/>
    <p:sldId id="336" r:id="rId10"/>
    <p:sldId id="338" r:id="rId11"/>
    <p:sldId id="330" r:id="rId12"/>
    <p:sldId id="342" r:id="rId13"/>
    <p:sldId id="262" r:id="rId14"/>
    <p:sldId id="331" r:id="rId15"/>
    <p:sldId id="332" r:id="rId16"/>
    <p:sldId id="334" r:id="rId17"/>
    <p:sldId id="333" r:id="rId18"/>
    <p:sldId id="264" r:id="rId19"/>
    <p:sldId id="265" r:id="rId20"/>
    <p:sldId id="266" r:id="rId21"/>
    <p:sldId id="315" r:id="rId22"/>
    <p:sldId id="298" r:id="rId23"/>
    <p:sldId id="301" r:id="rId24"/>
    <p:sldId id="302" r:id="rId25"/>
    <p:sldId id="303" r:id="rId26"/>
    <p:sldId id="320" r:id="rId27"/>
    <p:sldId id="304" r:id="rId28"/>
    <p:sldId id="321" r:id="rId29"/>
    <p:sldId id="322" r:id="rId30"/>
    <p:sldId id="325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2C8"/>
    <a:srgbClr val="C6EFFC"/>
    <a:srgbClr val="CA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ale8:Users:galeotam:Desktop:Annual_report_2011:users_2011:Users_LNGS_2011-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66523084176501E-2"/>
          <c:y val="1.1099960768482899E-3"/>
          <c:w val="0.79432973776037696"/>
          <c:h val="0.83877779609845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306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Russia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Switzerland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Sheet1!$B$7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Sheet1!$B$8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Sheet1!$B$9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Poland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Sheet1!$B$10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Israel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United Kingdom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Portugal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Argentina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Austria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Belgium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Korea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Spain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Turkey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Croatia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Hungary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Netherlands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Tunisia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Brazil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Slovakia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Finland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Norway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51848"/>
        <c:axId val="127252240"/>
      </c:barChart>
      <c:catAx>
        <c:axId val="127251848"/>
        <c:scaling>
          <c:orientation val="minMax"/>
        </c:scaling>
        <c:delete val="0"/>
        <c:axPos val="l"/>
        <c:majorTickMark val="out"/>
        <c:minorTickMark val="none"/>
        <c:tickLblPos val="nextTo"/>
        <c:crossAx val="127252240"/>
        <c:crosses val="autoZero"/>
        <c:auto val="1"/>
        <c:lblAlgn val="ctr"/>
        <c:lblOffset val="100"/>
        <c:noMultiLvlLbl val="0"/>
      </c:catAx>
      <c:valAx>
        <c:axId val="1272522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TOTAL</a:t>
                </a:r>
                <a:r>
                  <a:rPr lang="en-US" sz="1200" b="1" i="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 USERS</a:t>
                </a:r>
                <a:r>
                  <a:rPr lang="en-US" sz="1200" b="1" i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 IN 2012 N. 938</a:t>
                </a:r>
              </a:p>
              <a:p>
                <a:pPr>
                  <a:defRPr sz="1200"/>
                </a:pPr>
                <a:r>
                  <a:rPr lang="en-US" sz="1200" b="1" i="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TOTAL COUNTRIES N. 27 </a:t>
                </a:r>
              </a:p>
              <a:p>
                <a:pPr>
                  <a:defRPr sz="1200"/>
                </a:pPr>
                <a:r>
                  <a:rPr lang="en-US" sz="1200" b="1" i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ITALIAN USERS N. 306</a:t>
                </a:r>
                <a:r>
                  <a:rPr lang="en-US" sz="1200" b="1" i="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 </a:t>
                </a:r>
              </a:p>
              <a:p>
                <a:pPr>
                  <a:defRPr sz="1200"/>
                </a:pPr>
                <a:r>
                  <a:rPr lang="en-US" sz="1200" b="1" i="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cs typeface="Andale Mono"/>
                  </a:rPr>
                  <a:t>FOREIGN USERS N. 632</a:t>
                </a:r>
                <a:endParaRPr lang="en-US" sz="1200" b="1" i="0">
                  <a:ln>
                    <a:noFill/>
                  </a:ln>
                  <a:solidFill>
                    <a:srgbClr val="FF0000"/>
                  </a:solidFill>
                  <a:latin typeface="+mn-lt"/>
                  <a:cs typeface="Andale Mono"/>
                </a:endParaRPr>
              </a:p>
            </c:rich>
          </c:tx>
          <c:layout>
            <c:manualLayout>
              <c:xMode val="edge"/>
              <c:yMode val="edge"/>
              <c:x val="0.483935859944642"/>
              <c:y val="5.6316590563165903E-2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out"/>
        <c:minorTickMark val="none"/>
        <c:tickLblPos val="nextTo"/>
        <c:crossAx val="127251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44544441903903"/>
          <c:y val="3.3448087824638303E-2"/>
          <c:w val="0.126991447671543"/>
          <c:h val="0.876026048969905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24169-3095-4783-8D14-03A93BB5B19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3E97-EE49-47D4-AD86-0FF29EB72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AA087E78-46FA-45AC-91ED-4718547E361D}" type="slidenum">
              <a:rPr lang="en-US" altLang="it-IT" sz="13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/>
              <a:t>1</a:t>
            </a:fld>
            <a:endParaRPr lang="en-US" altLang="it-IT" sz="13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14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DFC11-04CF-47CB-BA8B-AD5ED42E191B}" type="slidenum">
              <a:rPr lang="en-GB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Geo-neutrinos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they</a:t>
            </a:r>
            <a:r>
              <a:rPr lang="it-IT" dirty="0" smtClean="0"/>
              <a:t>?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geoneutrinos</a:t>
            </a:r>
            <a:r>
              <a:rPr lang="it-IT" dirty="0" smtClean="0"/>
              <a:t> are the </a:t>
            </a:r>
            <a:r>
              <a:rPr lang="it-IT" dirty="0" err="1" smtClean="0"/>
              <a:t>antineutrinos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natural</a:t>
            </a:r>
            <a:r>
              <a:rPr lang="it-IT" dirty="0" smtClean="0"/>
              <a:t> </a:t>
            </a:r>
            <a:r>
              <a:rPr lang="it-IT" dirty="0" err="1" smtClean="0"/>
              <a:t>radioactivity</a:t>
            </a:r>
            <a:r>
              <a:rPr lang="it-IT" dirty="0" smtClean="0"/>
              <a:t> inside the </a:t>
            </a:r>
            <a:r>
              <a:rPr lang="it-IT" dirty="0" err="1" smtClean="0"/>
              <a:t>Earth</a:t>
            </a:r>
            <a:r>
              <a:rPr lang="it-IT" dirty="0" smtClean="0"/>
              <a:t>. </a:t>
            </a:r>
            <a:r>
              <a:rPr lang="en-GB" dirty="0" smtClean="0"/>
              <a:t>U, </a:t>
            </a:r>
            <a:r>
              <a:rPr lang="en-GB" dirty="0" err="1" smtClean="0"/>
              <a:t>Th</a:t>
            </a:r>
            <a:r>
              <a:rPr lang="en-GB" dirty="0" smtClean="0"/>
              <a:t> and 40K in the Earth release heat together with anti-neutrinos</a:t>
            </a:r>
            <a:r>
              <a:rPr lang="it-IT" dirty="0" smtClean="0"/>
              <a:t>: the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ratio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heat</a:t>
            </a:r>
            <a:r>
              <a:rPr lang="it-IT" dirty="0" smtClean="0"/>
              <a:t> and </a:t>
            </a:r>
            <a:r>
              <a:rPr lang="it-IT" dirty="0" err="1" smtClean="0"/>
              <a:t>anti-neutrinos</a:t>
            </a:r>
            <a:r>
              <a:rPr lang="it-IT" dirty="0" smtClean="0"/>
              <a:t>.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 the U 238: the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r>
              <a:rPr lang="it-IT" dirty="0" smtClean="0"/>
              <a:t> include 8 </a:t>
            </a:r>
            <a:r>
              <a:rPr lang="it-IT" dirty="0" err="1" smtClean="0"/>
              <a:t>alpha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 and 6 beta </a:t>
            </a:r>
            <a:r>
              <a:rPr lang="it-IT" dirty="0" err="1" smtClean="0"/>
              <a:t>decay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release</a:t>
            </a:r>
            <a:r>
              <a:rPr lang="it-IT" dirty="0" smtClean="0"/>
              <a:t> 6 </a:t>
            </a:r>
            <a:r>
              <a:rPr lang="it-IT" dirty="0" err="1" smtClean="0"/>
              <a:t>anti-neutrinos</a:t>
            </a:r>
            <a:r>
              <a:rPr lang="it-IT" dirty="0" smtClean="0"/>
              <a:t>. The </a:t>
            </a:r>
            <a:r>
              <a:rPr lang="it-IT" dirty="0" err="1" smtClean="0"/>
              <a:t>half</a:t>
            </a:r>
            <a:r>
              <a:rPr lang="it-IT" dirty="0" smtClean="0"/>
              <a:t> life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comparable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Earth</a:t>
            </a:r>
            <a:r>
              <a:rPr lang="it-IT" dirty="0" smtClean="0"/>
              <a:t>, the antineutrino maximal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3.3 </a:t>
            </a:r>
            <a:r>
              <a:rPr lang="it-IT" dirty="0" err="1" smtClean="0"/>
              <a:t>MeV</a:t>
            </a:r>
            <a:r>
              <a:rPr lang="it-IT" dirty="0" smtClean="0"/>
              <a:t> and the Q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52 </a:t>
            </a:r>
            <a:r>
              <a:rPr lang="it-IT" dirty="0" err="1" smtClean="0"/>
              <a:t>MeV</a:t>
            </a:r>
            <a:r>
              <a:rPr lang="it-IT" dirty="0" smtClean="0"/>
              <a:t>. At the end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the </a:t>
            </a:r>
            <a:r>
              <a:rPr lang="it-IT" dirty="0" err="1" smtClean="0"/>
              <a:t>antineutrinos</a:t>
            </a:r>
            <a:r>
              <a:rPr lang="it-IT" dirty="0" smtClean="0"/>
              <a:t> production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mass and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, and </a:t>
            </a:r>
            <a:r>
              <a:rPr lang="it-IT" dirty="0" err="1" smtClean="0"/>
              <a:t>heat</a:t>
            </a:r>
            <a:r>
              <a:rPr lang="it-IT" dirty="0" smtClean="0"/>
              <a:t> production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mass and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.</a:t>
            </a:r>
          </a:p>
          <a:p>
            <a:pPr eaLnBrk="1" hangingPunct="1">
              <a:defRPr/>
            </a:pPr>
            <a:r>
              <a:rPr lang="it-IT" dirty="0" smtClean="0"/>
              <a:t>So the </a:t>
            </a:r>
            <a:r>
              <a:rPr lang="it-IT" dirty="0" err="1" smtClean="0"/>
              <a:t>Earth</a:t>
            </a:r>
            <a:r>
              <a:rPr lang="it-IT" dirty="0" smtClean="0"/>
              <a:t> </a:t>
            </a:r>
            <a:r>
              <a:rPr lang="it-IT" dirty="0" err="1" smtClean="0"/>
              <a:t>emits</a:t>
            </a:r>
            <a:r>
              <a:rPr lang="it-IT" dirty="0" smtClean="0"/>
              <a:t> </a:t>
            </a:r>
            <a:r>
              <a:rPr lang="it-IT" dirty="0" err="1" smtClean="0"/>
              <a:t>mainly</a:t>
            </a:r>
            <a:r>
              <a:rPr lang="it-IT" dirty="0" smtClean="0"/>
              <a:t> </a:t>
            </a:r>
            <a:r>
              <a:rPr lang="it-IT" dirty="0" err="1" smtClean="0"/>
              <a:t>antineutrinos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Sun</a:t>
            </a:r>
            <a:r>
              <a:rPr lang="it-IT" dirty="0" smtClean="0"/>
              <a:t> </a:t>
            </a:r>
            <a:r>
              <a:rPr lang="it-IT" dirty="0" err="1" smtClean="0"/>
              <a:t>shines</a:t>
            </a:r>
            <a:r>
              <a:rPr lang="it-IT" dirty="0" smtClean="0"/>
              <a:t> in </a:t>
            </a:r>
            <a:r>
              <a:rPr lang="it-IT" dirty="0" err="1" smtClean="0"/>
              <a:t>neutrinos</a:t>
            </a:r>
            <a:r>
              <a:rPr lang="it-IT" dirty="0" smtClean="0"/>
              <a:t>. The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geo-neutrinos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10^6 per </a:t>
            </a:r>
            <a:r>
              <a:rPr lang="it-IT" dirty="0" err="1" smtClean="0"/>
              <a:t>square</a:t>
            </a:r>
            <a:r>
              <a:rPr lang="it-IT" dirty="0" smtClean="0"/>
              <a:t> cm per </a:t>
            </a:r>
            <a:r>
              <a:rPr lang="it-IT" dirty="0" err="1" smtClean="0"/>
              <a:t>second</a:t>
            </a:r>
            <a:r>
              <a:rPr lang="it-IT" dirty="0" smtClean="0"/>
              <a:t>.</a:t>
            </a:r>
          </a:p>
          <a:p>
            <a:pPr eaLnBrk="1" hangingPunct="1">
              <a:defRPr/>
            </a:pPr>
            <a:r>
              <a:rPr lang="it-IT" dirty="0" smtClean="0"/>
              <a:t>A </a:t>
            </a:r>
            <a:r>
              <a:rPr lang="it-IT" dirty="0" err="1" smtClean="0"/>
              <a:t>fraction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geo-neutrinos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ONLY U and </a:t>
            </a:r>
            <a:r>
              <a:rPr lang="it-IT" dirty="0" err="1" smtClean="0"/>
              <a:t>Th</a:t>
            </a:r>
            <a:r>
              <a:rPr lang="it-IT" dirty="0" smtClean="0"/>
              <a:t> are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inverse b on </a:t>
            </a:r>
            <a:r>
              <a:rPr lang="it-IT" dirty="0" err="1" smtClean="0"/>
              <a:t>protons</a:t>
            </a:r>
            <a:r>
              <a:rPr lang="it-IT" dirty="0" smtClean="0"/>
              <a:t>. In the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the 40K </a:t>
            </a:r>
            <a:r>
              <a:rPr lang="it-IT" dirty="0" err="1" smtClean="0"/>
              <a:t>decay</a:t>
            </a:r>
            <a:r>
              <a:rPr lang="it-IT" dirty="0" smtClean="0"/>
              <a:t>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Different components can be distinguished due to different energy spectra: e. g. anti-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with highest energy are from Uranium.</a:t>
            </a:r>
            <a:endParaRPr lang="it-IT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9979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8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0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8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9CB2EBF6-3E85-429B-A40D-1940166F8FBF}" type="slidenum">
              <a:rPr lang="en-US" altLang="it-IT" sz="13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/>
              <a:t>11</a:t>
            </a:fld>
            <a:endParaRPr lang="en-US" altLang="it-IT" sz="13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63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EA889D60-1D63-4CF9-B576-5D5C0B960BA4}" type="slidenum">
              <a:rPr lang="en-US" altLang="it-IT" sz="13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/>
              <a:t>18</a:t>
            </a:fld>
            <a:endParaRPr lang="en-US" altLang="it-IT" sz="13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49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3E97-EE49-47D4-AD86-0FF29EB720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8" y="3886667"/>
            <a:ext cx="853380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85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611" y="1545952"/>
            <a:ext cx="2589609" cy="53120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783" y="1545952"/>
            <a:ext cx="7625953" cy="53120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32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9785" y="1981200"/>
            <a:ext cx="508781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C2F353-DC22-4B9F-BA5D-90322DB362BA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9841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1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4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51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0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962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728700"/>
            <a:ext cx="10363200" cy="5868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08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295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37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12474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347461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4614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908050"/>
            <a:ext cx="508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908050"/>
            <a:ext cx="508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59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125" indent="0">
              <a:buNone/>
              <a:defRPr sz="1266"/>
            </a:lvl2pPr>
            <a:lvl3pPr marL="642255" indent="0">
              <a:buNone/>
              <a:defRPr sz="1125"/>
            </a:lvl3pPr>
            <a:lvl4pPr marL="963382" indent="0">
              <a:buNone/>
              <a:defRPr sz="984"/>
            </a:lvl4pPr>
            <a:lvl5pPr marL="1284513" indent="0">
              <a:buNone/>
              <a:defRPr sz="984"/>
            </a:lvl5pPr>
            <a:lvl6pPr marL="1605642" indent="0">
              <a:buNone/>
              <a:defRPr sz="984"/>
            </a:lvl6pPr>
            <a:lvl7pPr marL="1926770" indent="0">
              <a:buNone/>
              <a:defRPr sz="984"/>
            </a:lvl7pPr>
            <a:lvl8pPr marL="2247901" indent="0">
              <a:buNone/>
              <a:defRPr sz="984"/>
            </a:lvl8pPr>
            <a:lvl9pPr marL="2569028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09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362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53" y="116632"/>
            <a:ext cx="8879313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9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1376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711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698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156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684" y="0"/>
            <a:ext cx="25908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0"/>
            <a:ext cx="75692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81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8" y="1"/>
            <a:ext cx="9505949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284" y="908050"/>
            <a:ext cx="508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908050"/>
            <a:ext cx="508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29050"/>
            <a:ext cx="508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76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8" y="1"/>
            <a:ext cx="9505949" cy="83661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4" y="908050"/>
            <a:ext cx="10363200" cy="5689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43113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8" y="1"/>
            <a:ext cx="9505949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908050"/>
            <a:ext cx="508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484" y="908050"/>
            <a:ext cx="508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43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3564" y="3884414"/>
            <a:ext cx="4196953" cy="297358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393" y="3884414"/>
            <a:ext cx="4196953" cy="297358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5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8" y="1"/>
            <a:ext cx="9505949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284" y="908050"/>
            <a:ext cx="103632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284" y="3829050"/>
            <a:ext cx="103632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24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18" y="1"/>
            <a:ext cx="9505949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908050"/>
            <a:ext cx="103632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5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52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125" indent="0">
              <a:buNone/>
              <a:defRPr sz="1406" b="1"/>
            </a:lvl2pPr>
            <a:lvl3pPr marL="642255" indent="0">
              <a:buNone/>
              <a:defRPr sz="1266" b="1"/>
            </a:lvl3pPr>
            <a:lvl4pPr marL="963382" indent="0">
              <a:buNone/>
              <a:defRPr sz="1125" b="1"/>
            </a:lvl4pPr>
            <a:lvl5pPr marL="1284513" indent="0">
              <a:buNone/>
              <a:defRPr sz="1125" b="1"/>
            </a:lvl5pPr>
            <a:lvl6pPr marL="1605642" indent="0">
              <a:buNone/>
              <a:defRPr sz="1125" b="1"/>
            </a:lvl6pPr>
            <a:lvl7pPr marL="1926770" indent="0">
              <a:buNone/>
              <a:defRPr sz="1125" b="1"/>
            </a:lvl7pPr>
            <a:lvl8pPr marL="2247901" indent="0">
              <a:buNone/>
              <a:defRPr sz="1125" b="1"/>
            </a:lvl8pPr>
            <a:lvl9pPr marL="2569028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125" indent="0">
              <a:buNone/>
              <a:defRPr sz="1406" b="1"/>
            </a:lvl2pPr>
            <a:lvl3pPr marL="642255" indent="0">
              <a:buNone/>
              <a:defRPr sz="1266" b="1"/>
            </a:lvl3pPr>
            <a:lvl4pPr marL="963382" indent="0">
              <a:buNone/>
              <a:defRPr sz="1125" b="1"/>
            </a:lvl4pPr>
            <a:lvl5pPr marL="1284513" indent="0">
              <a:buNone/>
              <a:defRPr sz="1125" b="1"/>
            </a:lvl5pPr>
            <a:lvl6pPr marL="1605642" indent="0">
              <a:buNone/>
              <a:defRPr sz="1125" b="1"/>
            </a:lvl6pPr>
            <a:lvl7pPr marL="1926770" indent="0">
              <a:buNone/>
              <a:defRPr sz="1125" b="1"/>
            </a:lvl7pPr>
            <a:lvl8pPr marL="2247901" indent="0">
              <a:buNone/>
              <a:defRPr sz="1125" b="1"/>
            </a:lvl8pPr>
            <a:lvl9pPr marL="2569028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79"/>
            <a:ext cx="5389065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77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21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88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23" y="273493"/>
            <a:ext cx="4010918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3"/>
            <a:ext cx="681484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23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125" indent="0">
              <a:buNone/>
              <a:defRPr sz="773"/>
            </a:lvl2pPr>
            <a:lvl3pPr marL="642255" indent="0">
              <a:buNone/>
              <a:defRPr sz="703"/>
            </a:lvl3pPr>
            <a:lvl4pPr marL="963382" indent="0">
              <a:buNone/>
              <a:defRPr sz="633"/>
            </a:lvl4pPr>
            <a:lvl5pPr marL="1284513" indent="0">
              <a:buNone/>
              <a:defRPr sz="633"/>
            </a:lvl5pPr>
            <a:lvl6pPr marL="1605642" indent="0">
              <a:buNone/>
              <a:defRPr sz="633"/>
            </a:lvl6pPr>
            <a:lvl7pPr marL="1926770" indent="0">
              <a:buNone/>
              <a:defRPr sz="633"/>
            </a:lvl7pPr>
            <a:lvl8pPr marL="2247901" indent="0">
              <a:buNone/>
              <a:defRPr sz="633"/>
            </a:lvl8pPr>
            <a:lvl9pPr marL="2569028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918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06" y="4800824"/>
            <a:ext cx="7314903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06" y="612800"/>
            <a:ext cx="7314903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125" indent="0">
              <a:buNone/>
              <a:defRPr sz="1969"/>
            </a:lvl2pPr>
            <a:lvl3pPr marL="642255" indent="0">
              <a:buNone/>
              <a:defRPr sz="1687"/>
            </a:lvl3pPr>
            <a:lvl4pPr marL="963382" indent="0">
              <a:buNone/>
              <a:defRPr sz="1406"/>
            </a:lvl4pPr>
            <a:lvl5pPr marL="1284513" indent="0">
              <a:buNone/>
              <a:defRPr sz="1406"/>
            </a:lvl5pPr>
            <a:lvl6pPr marL="1605642" indent="0">
              <a:buNone/>
              <a:defRPr sz="1406"/>
            </a:lvl6pPr>
            <a:lvl7pPr marL="1926770" indent="0">
              <a:buNone/>
              <a:defRPr sz="1406"/>
            </a:lvl7pPr>
            <a:lvl8pPr marL="2247901" indent="0">
              <a:buNone/>
              <a:defRPr sz="1406"/>
            </a:lvl8pPr>
            <a:lvl9pPr marL="2569028" indent="0">
              <a:buNone/>
              <a:defRPr sz="1406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06" y="5367860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125" indent="0">
              <a:buNone/>
              <a:defRPr sz="773"/>
            </a:lvl2pPr>
            <a:lvl3pPr marL="642255" indent="0">
              <a:buNone/>
              <a:defRPr sz="703"/>
            </a:lvl3pPr>
            <a:lvl4pPr marL="963382" indent="0">
              <a:buNone/>
              <a:defRPr sz="633"/>
            </a:lvl4pPr>
            <a:lvl5pPr marL="1284513" indent="0">
              <a:buNone/>
              <a:defRPr sz="633"/>
            </a:lvl5pPr>
            <a:lvl6pPr marL="1605642" indent="0">
              <a:buNone/>
              <a:defRPr sz="633"/>
            </a:lvl6pPr>
            <a:lvl7pPr marL="1926770" indent="0">
              <a:buNone/>
              <a:defRPr sz="633"/>
            </a:lvl7pPr>
            <a:lvl8pPr marL="2247901" indent="0">
              <a:buNone/>
              <a:defRPr sz="633"/>
            </a:lvl8pPr>
            <a:lvl9pPr marL="2569028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909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6781" y="1545953"/>
            <a:ext cx="10358438" cy="233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44" tIns="50744" rIns="108485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aramon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3563" y="3884414"/>
            <a:ext cx="8536781" cy="29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44" tIns="50744" rIns="108485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it-IT" smtClean="0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it-IT" smtClean="0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it-IT" smtClean="0">
                <a:sym typeface="Times New Roman" panose="02020603050405020304" pitchFamily="18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8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6" r:id="rId12"/>
  </p:sldLayoutIdLst>
  <p:transition/>
  <p:hf sldNum="0" hdr="0" dt="0"/>
  <p:txStyles>
    <p:titleStyle>
      <a:lvl1pPr marL="4465" indent="-4465" algn="l" rtl="0" eaLnBrk="0" fontAlgn="base" hangingPunct="0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aramond" pitchFamily="18" charset="0"/>
        </a:defRPr>
      </a:lvl1pPr>
      <a:lvl2pPr marL="4465" indent="-4465" algn="l" rtl="0" eaLnBrk="0" fontAlgn="base" hangingPunct="0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pitchFamily="18" charset="0"/>
        </a:defRPr>
      </a:lvl2pPr>
      <a:lvl3pPr marL="4465" indent="-4465" algn="l" rtl="0" eaLnBrk="0" fontAlgn="base" hangingPunct="0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pitchFamily="18" charset="0"/>
        </a:defRPr>
      </a:lvl3pPr>
      <a:lvl4pPr marL="4465" indent="-4465" algn="l" rtl="0" eaLnBrk="0" fontAlgn="base" hangingPunct="0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pitchFamily="18" charset="0"/>
        </a:defRPr>
      </a:lvl4pPr>
      <a:lvl5pPr marL="4465" indent="-4465" algn="l" rtl="0" eaLnBrk="0" fontAlgn="base" hangingPunct="0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pitchFamily="18" charset="0"/>
        </a:defRPr>
      </a:lvl5pPr>
      <a:lvl6pPr marL="325589" algn="l" rtl="0" fontAlgn="base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charset="0"/>
        </a:defRPr>
      </a:lvl6pPr>
      <a:lvl7pPr marL="646719" algn="l" rtl="0" fontAlgn="base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charset="0"/>
        </a:defRPr>
      </a:lvl7pPr>
      <a:lvl8pPr marL="967842" algn="l" rtl="0" fontAlgn="base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charset="0"/>
        </a:defRPr>
      </a:lvl8pPr>
      <a:lvl9pPr marL="1288974" algn="l" rtl="0" fontAlgn="base">
        <a:spcBef>
          <a:spcPct val="0"/>
        </a:spcBef>
        <a:spcAft>
          <a:spcPct val="0"/>
        </a:spcAft>
        <a:defRPr sz="4781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Garamond" charset="0"/>
          <a:ea typeface="ヒラギノ明朝 ProN W6" charset="0"/>
          <a:cs typeface="ヒラギノ明朝 ProN W6" charset="0"/>
          <a:sym typeface="Garamond" charset="0"/>
        </a:defRPr>
      </a:lvl9pPr>
    </p:titleStyle>
    <p:bodyStyle>
      <a:lvl1pPr marL="4465" indent="-4465" algn="ctr" rtl="0" eaLnBrk="0" fontAlgn="base" hangingPunct="0">
        <a:spcBef>
          <a:spcPts val="633"/>
        </a:spcBef>
        <a:spcAft>
          <a:spcPct val="0"/>
        </a:spcAft>
        <a:defRPr sz="2672">
          <a:solidFill>
            <a:srgbClr val="000066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458747" indent="-137289" algn="ctr" rtl="0" eaLnBrk="0" fontAlgn="base" hangingPunct="0">
        <a:spcBef>
          <a:spcPts val="422"/>
        </a:spcBef>
        <a:spcAft>
          <a:spcPct val="0"/>
        </a:spcAft>
        <a:defRPr sz="1687">
          <a:solidFill>
            <a:srgbClr val="000066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915260" indent="-272346" algn="ctr" rtl="0" eaLnBrk="0" fontAlgn="base" hangingPunct="0">
        <a:spcBef>
          <a:spcPts val="352"/>
        </a:spcBef>
        <a:spcAft>
          <a:spcPct val="0"/>
        </a:spcAft>
        <a:defRPr sz="1477">
          <a:solidFill>
            <a:srgbClr val="000066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372891" indent="-408519" algn="ctr" rtl="0" eaLnBrk="0" fontAlgn="base" hangingPunct="0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1828289" indent="-543576" algn="ctr" rtl="0" eaLnBrk="0" fontAlgn="base" hangingPunct="0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152009" algn="ctr" rtl="0" fontAlgn="base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charset="0"/>
        </a:defRPr>
      </a:lvl6pPr>
      <a:lvl7pPr marL="2473137" algn="ctr" rtl="0" fontAlgn="base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charset="0"/>
        </a:defRPr>
      </a:lvl7pPr>
      <a:lvl8pPr marL="2794265" algn="ctr" rtl="0" fontAlgn="base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charset="0"/>
        </a:defRPr>
      </a:lvl8pPr>
      <a:lvl9pPr marL="3115397" algn="ctr" rtl="0" fontAlgn="base">
        <a:spcBef>
          <a:spcPts val="352"/>
        </a:spcBef>
        <a:spcAft>
          <a:spcPct val="0"/>
        </a:spcAft>
        <a:defRPr>
          <a:solidFill>
            <a:srgbClr val="000066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67F7-EFF4-47E8-8702-F86CDC7F819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696786"/>
            <a:ext cx="10363200" cy="59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27168"/>
            <a:ext cx="12192000" cy="23083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GB" sz="900" dirty="0" err="1" smtClean="0">
                <a:solidFill>
                  <a:srgbClr val="000000"/>
                </a:solidFill>
                <a:ea typeface="ＭＳ Ｐゴシック" pitchFamily="34" charset="-128"/>
              </a:rPr>
              <a:t>CoEPP</a:t>
            </a:r>
            <a:r>
              <a:rPr lang="en-GB" sz="900" dirty="0" smtClean="0">
                <a:solidFill>
                  <a:srgbClr val="000000"/>
                </a:solidFill>
                <a:ea typeface="ＭＳ Ｐゴシック" pitchFamily="34" charset="-128"/>
              </a:rPr>
              <a:t>-CAASTRO Workshop 2014	</a:t>
            </a:r>
            <a:r>
              <a:rPr lang="en-GB" sz="9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900" dirty="0" smtClean="0">
                <a:solidFill>
                  <a:srgbClr val="000000"/>
                </a:solidFill>
                <a:ea typeface="ＭＳ Ｐゴシック" pitchFamily="34" charset="-128"/>
              </a:rPr>
              <a:t>                       </a:t>
            </a:r>
            <a:fld id="{8271069F-2A6D-4553-9E5B-4AD62DD3B5D5}" type="slidenum">
              <a:rPr lang="en-GB" sz="900" smtClean="0">
                <a:solidFill>
                  <a:srgbClr val="000000"/>
                </a:solidFill>
                <a:ea typeface="ＭＳ Ｐゴシック" pitchFamily="34" charset="-128"/>
              </a:rPr>
              <a:pPr marL="228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900" dirty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GB" sz="900" dirty="0" smtClean="0">
                <a:solidFill>
                  <a:srgbClr val="000000"/>
                </a:solidFill>
                <a:ea typeface="ＭＳ Ｐゴシック" pitchFamily="34" charset="-128"/>
              </a:rPr>
              <a:t>		               Stefano Ragazzi – LNGS &amp; UNIMIB</a:t>
            </a:r>
            <a:endParaRPr lang="en-GB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51" y="116632"/>
            <a:ext cx="100811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47328" y="642784"/>
            <a:ext cx="12144672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0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354" y="0"/>
            <a:ext cx="7773293" cy="2895451"/>
          </a:xfrm>
        </p:spPr>
        <p:txBody>
          <a:bodyPr/>
          <a:lstStyle/>
          <a:p>
            <a:pPr algn="ctr"/>
            <a:r>
              <a:rPr lang="en-US" altLang="it-IT" sz="3797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it-IT" sz="3797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> </a:t>
            </a:r>
            <a:r>
              <a:rPr lang="en-US" sz="4000" dirty="0"/>
              <a:t>Borexino: Geo-Neutrino measurement at Gran </a:t>
            </a:r>
            <a:r>
              <a:rPr lang="en-US" sz="4000" dirty="0" err="1"/>
              <a:t>Sasso</a:t>
            </a:r>
            <a:r>
              <a:rPr lang="en-US" sz="4000" dirty="0"/>
              <a:t>, Italy </a:t>
            </a:r>
            <a:endParaRPr lang="en-US" altLang="it-IT" sz="3797" dirty="0">
              <a:solidFill>
                <a:srgbClr val="0070C0"/>
              </a:solidFill>
              <a:effectLst/>
            </a:endParaRPr>
          </a:p>
        </p:txBody>
      </p:sp>
      <p:sp>
        <p:nvSpPr>
          <p:cNvPr id="52227" name="CasellaDiTesto 4"/>
          <p:cNvSpPr txBox="1">
            <a:spLocks noChangeArrowheads="1"/>
          </p:cNvSpPr>
          <p:nvPr/>
        </p:nvSpPr>
        <p:spPr bwMode="auto">
          <a:xfrm>
            <a:off x="3200549" y="3570759"/>
            <a:ext cx="5790902" cy="28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>
                <a:latin typeface="Arial" panose="020B0604020202020204" pitchFamily="34" charset="0"/>
                <a:ea typeface="MS PGothic" panose="020B0600070205080204" pitchFamily="34" charset="-128"/>
              </a:rPr>
              <a:t>Gioacchino Ranucci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>
                <a:latin typeface="Arial" panose="020B0604020202020204" pitchFamily="34" charset="0"/>
                <a:ea typeface="MS PGothic" panose="020B0600070205080204" pitchFamily="34" charset="-128"/>
              </a:rPr>
              <a:t>INFN </a:t>
            </a:r>
            <a:r>
              <a:rPr lang="en-US" altLang="it-IT" sz="1969" dirty="0" smtClean="0">
                <a:latin typeface="Arial" panose="020B0604020202020204" pitchFamily="34" charset="0"/>
                <a:ea typeface="MS PGothic" panose="020B0600070205080204" pitchFamily="34" charset="-128"/>
              </a:rPr>
              <a:t>- Milano</a:t>
            </a:r>
            <a:endParaRPr lang="en-US" altLang="it-IT" sz="1969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On </a:t>
            </a:r>
            <a:r>
              <a:rPr lang="en-US" altLang="it-IT" sz="1969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behalf of the Borexino </a:t>
            </a:r>
            <a:r>
              <a:rPr lang="en-US" altLang="it-IT" sz="1969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Collaboration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969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MUOGRAPHERS14</a:t>
            </a:r>
            <a:endParaRPr lang="en-US" altLang="it-IT" sz="1969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969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 smtClean="0">
                <a:latin typeface="Arial" panose="020B0604020202020204" pitchFamily="34" charset="0"/>
                <a:ea typeface="MS PGothic" panose="020B0600070205080204" pitchFamily="34" charset="-128"/>
              </a:rPr>
              <a:t>Tokyo – Italian Embassy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969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 smtClean="0">
                <a:latin typeface="Arial" panose="020B0604020202020204" pitchFamily="34" charset="0"/>
                <a:ea typeface="MS PGothic" panose="020B0600070205080204" pitchFamily="34" charset="-128"/>
              </a:rPr>
              <a:t>12 November 2014</a:t>
            </a:r>
            <a:endParaRPr lang="en-US" altLang="it-IT" sz="1969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0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739516" y="584684"/>
          <a:ext cx="8934245" cy="671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3514" y="116632"/>
            <a:ext cx="7560839" cy="432048"/>
          </a:xfrm>
        </p:spPr>
        <p:txBody>
          <a:bodyPr/>
          <a:lstStyle/>
          <a:p>
            <a:r>
              <a:rPr lang="en-US" dirty="0" smtClean="0"/>
              <a:t>LNGS: international laboratory</a:t>
            </a: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120353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5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22318" y="178249"/>
            <a:ext cx="9975273" cy="52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12" b="1" dirty="0">
                <a:solidFill>
                  <a:srgbClr val="CC33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Borexino at Gran </a:t>
            </a:r>
            <a:r>
              <a:rPr lang="en-US" altLang="it-IT" sz="2812" b="1" dirty="0" err="1">
                <a:solidFill>
                  <a:srgbClr val="CC33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Sasso</a:t>
            </a:r>
            <a:r>
              <a:rPr lang="en-US" altLang="it-IT" sz="2812" b="1" dirty="0">
                <a:solidFill>
                  <a:srgbClr val="CC33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: low energy real time </a:t>
            </a:r>
            <a:r>
              <a:rPr lang="en-US" altLang="it-IT" sz="2812" b="1" dirty="0" smtClean="0">
                <a:solidFill>
                  <a:srgbClr val="CC33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neutrino detection </a:t>
            </a:r>
            <a:endParaRPr lang="en-US" altLang="it-IT" sz="2812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6323" name="Picture 3" descr="BD2144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48" y="755675"/>
            <a:ext cx="6264176" cy="1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logo-inf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85" y="6165950"/>
            <a:ext cx="520154" cy="5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0"/>
            <a:ext cx="968871" cy="9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2" descr="Detector3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6" y="894085"/>
            <a:ext cx="4395639" cy="5414739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Line 13"/>
          <p:cNvSpPr>
            <a:spLocks noChangeShapeType="1"/>
          </p:cNvSpPr>
          <p:nvPr/>
        </p:nvSpPr>
        <p:spPr bwMode="auto">
          <a:xfrm>
            <a:off x="7967887" y="4076402"/>
            <a:ext cx="79139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28" name="Text Box 14"/>
          <p:cNvSpPr txBox="1">
            <a:spLocks noChangeArrowheads="1"/>
          </p:cNvSpPr>
          <p:nvPr/>
        </p:nvSpPr>
        <p:spPr bwMode="auto">
          <a:xfrm>
            <a:off x="8543852" y="3545086"/>
            <a:ext cx="1974706" cy="158290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828" b="1" u="sng">
                <a:solidFill>
                  <a:srgbClr val="990000"/>
                </a:solidFill>
                <a:ea typeface="MS PGothic" panose="020B0600070205080204" pitchFamily="34" charset="-128"/>
              </a:rPr>
              <a:t>Water Tank: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828">
                <a:solidFill>
                  <a:srgbClr val="990000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g</a:t>
            </a:r>
            <a:r>
              <a:rPr lang="it-IT" altLang="it-IT" sz="1828">
                <a:solidFill>
                  <a:srgbClr val="990000"/>
                </a:solidFill>
                <a:ea typeface="MS PGothic" panose="020B0600070205080204" pitchFamily="34" charset="-128"/>
              </a:rPr>
              <a:t> and n shield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Symbol" panose="05050102010706020507" pitchFamily="18" charset="2"/>
              <a:buNone/>
            </a:pPr>
            <a:r>
              <a:rPr lang="it-IT" altLang="it-IT" sz="1828">
                <a:solidFill>
                  <a:srgbClr val="990000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m</a:t>
            </a:r>
            <a:r>
              <a:rPr lang="it-IT" altLang="it-IT" sz="1828">
                <a:solidFill>
                  <a:srgbClr val="990000"/>
                </a:solidFill>
                <a:ea typeface="MS PGothic" panose="020B0600070205080204" pitchFamily="34" charset="-128"/>
              </a:rPr>
              <a:t> water </a:t>
            </a:r>
            <a:r>
              <a:rPr lang="en-US" altLang="it-IT" sz="1828">
                <a:solidFill>
                  <a:srgbClr val="99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Č</a:t>
            </a:r>
            <a:r>
              <a:rPr lang="it-IT" altLang="it-IT" sz="1828">
                <a:solidFill>
                  <a:srgbClr val="990000"/>
                </a:solidFill>
                <a:ea typeface="MS PGothic" panose="020B0600070205080204" pitchFamily="34" charset="-128"/>
              </a:rPr>
              <a:t> detector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Symbol" panose="05050102010706020507" pitchFamily="18" charset="2"/>
              <a:buNone/>
            </a:pPr>
            <a:r>
              <a:rPr lang="it-IT" altLang="it-IT" sz="1828">
                <a:solidFill>
                  <a:srgbClr val="990000"/>
                </a:solidFill>
                <a:ea typeface="MS PGothic" panose="020B0600070205080204" pitchFamily="34" charset="-128"/>
              </a:rPr>
              <a:t>208 PMTs in water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Symbol" panose="05050102010706020507" pitchFamily="18" charset="2"/>
              <a:buNone/>
            </a:pPr>
            <a:r>
              <a:rPr lang="it-IT" altLang="it-IT" sz="1828">
                <a:solidFill>
                  <a:srgbClr val="990000"/>
                </a:solidFill>
                <a:ea typeface="MS PGothic" panose="020B0600070205080204" pitchFamily="34" charset="-128"/>
              </a:rPr>
              <a:t>2100 m</a:t>
            </a:r>
            <a:r>
              <a:rPr lang="it-IT" altLang="it-IT" sz="1828" baseline="30000">
                <a:solidFill>
                  <a:srgbClr val="99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56329" name="Line 15"/>
          <p:cNvSpPr>
            <a:spLocks noChangeShapeType="1"/>
          </p:cNvSpPr>
          <p:nvPr/>
        </p:nvSpPr>
        <p:spPr bwMode="auto">
          <a:xfrm flipH="1" flipV="1">
            <a:off x="6817072" y="4724921"/>
            <a:ext cx="1583904" cy="129592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0" name="Text Box 16"/>
          <p:cNvSpPr txBox="1">
            <a:spLocks noChangeArrowheads="1"/>
          </p:cNvSpPr>
          <p:nvPr/>
        </p:nvSpPr>
        <p:spPr bwMode="auto">
          <a:xfrm>
            <a:off x="8380884" y="5847829"/>
            <a:ext cx="801629" cy="32589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687" b="1" u="sng">
                <a:solidFill>
                  <a:srgbClr val="990000"/>
                </a:solidFill>
                <a:ea typeface="MS PGothic" panose="020B0600070205080204" pitchFamily="34" charset="-128"/>
              </a:rPr>
              <a:t>20 legs</a:t>
            </a:r>
          </a:p>
        </p:txBody>
      </p:sp>
      <p:sp>
        <p:nvSpPr>
          <p:cNvPr id="56331" name="Line 17"/>
          <p:cNvSpPr>
            <a:spLocks noChangeShapeType="1"/>
          </p:cNvSpPr>
          <p:nvPr/>
        </p:nvSpPr>
        <p:spPr bwMode="auto">
          <a:xfrm flipV="1">
            <a:off x="3504159" y="5951637"/>
            <a:ext cx="2231306" cy="14399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2" name="Text Box 18"/>
          <p:cNvSpPr txBox="1">
            <a:spLocks noChangeArrowheads="1"/>
          </p:cNvSpPr>
          <p:nvPr/>
        </p:nvSpPr>
        <p:spPr bwMode="auto">
          <a:xfrm>
            <a:off x="1632273" y="6106790"/>
            <a:ext cx="2247537" cy="36493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 u="sng">
                <a:solidFill>
                  <a:srgbClr val="990000"/>
                </a:solidFill>
                <a:ea typeface="MS PGothic" panose="020B0600070205080204" pitchFamily="34" charset="-128"/>
              </a:rPr>
              <a:t>Carbon steel plates</a:t>
            </a:r>
          </a:p>
        </p:txBody>
      </p:sp>
      <p:sp>
        <p:nvSpPr>
          <p:cNvPr id="56333" name="Line 19"/>
          <p:cNvSpPr>
            <a:spLocks noChangeShapeType="1"/>
          </p:cNvSpPr>
          <p:nvPr/>
        </p:nvSpPr>
        <p:spPr bwMode="auto">
          <a:xfrm>
            <a:off x="4366990" y="1845097"/>
            <a:ext cx="1007938" cy="93650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4" name="Text Box 20"/>
          <p:cNvSpPr txBox="1">
            <a:spLocks noChangeArrowheads="1"/>
          </p:cNvSpPr>
          <p:nvPr/>
        </p:nvSpPr>
        <p:spPr bwMode="auto">
          <a:xfrm>
            <a:off x="1663527" y="1465586"/>
            <a:ext cx="3021787" cy="136482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 u="sng" dirty="0" err="1">
                <a:solidFill>
                  <a:srgbClr val="3333FF"/>
                </a:solidFill>
                <a:ea typeface="MS PGothic" panose="020B0600070205080204" pitchFamily="34" charset="-128"/>
              </a:rPr>
              <a:t>Scintillator</a:t>
            </a:r>
            <a:r>
              <a:rPr lang="it-IT" altLang="it-IT" sz="1969" b="1" u="sng" dirty="0">
                <a:solidFill>
                  <a:srgbClr val="3333FF"/>
                </a:solidFill>
                <a:ea typeface="MS PGothic" panose="020B0600070205080204" pitchFamily="34" charset="-128"/>
              </a:rPr>
              <a:t>: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dirty="0">
                <a:solidFill>
                  <a:srgbClr val="3333FF"/>
                </a:solidFill>
                <a:ea typeface="MS PGothic" panose="020B0600070205080204" pitchFamily="34" charset="-128"/>
              </a:rPr>
              <a:t>270 t PC+PPO in a 150 </a:t>
            </a:r>
            <a:r>
              <a:rPr lang="it-IT" altLang="it-IT" sz="1969" dirty="0">
                <a:solidFill>
                  <a:srgbClr val="3333FF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m</a:t>
            </a:r>
            <a:r>
              <a:rPr lang="it-IT" altLang="it-IT" sz="1969" dirty="0">
                <a:solidFill>
                  <a:srgbClr val="3333FF"/>
                </a:solidFill>
                <a:ea typeface="MS PGothic" panose="020B0600070205080204" pitchFamily="34" charset="-128"/>
              </a:rPr>
              <a:t>m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dirty="0" err="1">
                <a:solidFill>
                  <a:srgbClr val="3333FF"/>
                </a:solidFill>
                <a:ea typeface="MS PGothic" panose="020B0600070205080204" pitchFamily="34" charset="-128"/>
              </a:rPr>
              <a:t>thick</a:t>
            </a:r>
            <a:r>
              <a:rPr lang="it-IT" altLang="it-IT" sz="1969" dirty="0">
                <a:solidFill>
                  <a:srgbClr val="3333FF"/>
                </a:solidFill>
                <a:ea typeface="MS PGothic" panose="020B0600070205080204" pitchFamily="34" charset="-128"/>
              </a:rPr>
              <a:t> nylon </a:t>
            </a:r>
            <a:r>
              <a:rPr lang="it-IT" altLang="it-IT" sz="1969" dirty="0" smtClean="0">
                <a:solidFill>
                  <a:srgbClr val="3333FF"/>
                </a:solidFill>
                <a:ea typeface="MS PGothic" panose="020B0600070205080204" pitchFamily="34" charset="-128"/>
              </a:rPr>
              <a:t>vessel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dirty="0" err="1" smtClean="0">
                <a:solidFill>
                  <a:srgbClr val="3333FF"/>
                </a:solidFill>
                <a:ea typeface="MS PGothic" panose="020B0600070205080204" pitchFamily="34" charset="-128"/>
              </a:rPr>
              <a:t>Nominal</a:t>
            </a:r>
            <a:r>
              <a:rPr lang="it-IT" altLang="it-IT" sz="1969" dirty="0" smtClean="0">
                <a:solidFill>
                  <a:srgbClr val="3333FF"/>
                </a:solidFill>
                <a:ea typeface="MS PGothic" panose="020B0600070205080204" pitchFamily="34" charset="-128"/>
              </a:rPr>
              <a:t> FV 100 t</a:t>
            </a:r>
            <a:endParaRPr lang="it-IT" altLang="it-IT" sz="1969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sp>
        <p:nvSpPr>
          <p:cNvPr id="56335" name="Line 21"/>
          <p:cNvSpPr>
            <a:spLocks noChangeShapeType="1"/>
          </p:cNvSpPr>
          <p:nvPr/>
        </p:nvSpPr>
        <p:spPr bwMode="auto">
          <a:xfrm flipH="1">
            <a:off x="6671965" y="1413123"/>
            <a:ext cx="792510" cy="431974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6" name="Line 22"/>
          <p:cNvSpPr>
            <a:spLocks noChangeShapeType="1"/>
          </p:cNvSpPr>
          <p:nvPr/>
        </p:nvSpPr>
        <p:spPr bwMode="auto">
          <a:xfrm flipH="1">
            <a:off x="6600528" y="1413123"/>
            <a:ext cx="863947" cy="791394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7" name="Line 23"/>
          <p:cNvSpPr>
            <a:spLocks noChangeShapeType="1"/>
          </p:cNvSpPr>
          <p:nvPr/>
        </p:nvSpPr>
        <p:spPr bwMode="auto">
          <a:xfrm>
            <a:off x="7464475" y="1413123"/>
            <a:ext cx="64740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38" name="Text Box 24"/>
          <p:cNvSpPr txBox="1">
            <a:spLocks noChangeArrowheads="1"/>
          </p:cNvSpPr>
          <p:nvPr/>
        </p:nvSpPr>
        <p:spPr bwMode="auto">
          <a:xfrm>
            <a:off x="7896449" y="981150"/>
            <a:ext cx="2591842" cy="96414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828" b="1" u="sng">
                <a:solidFill>
                  <a:srgbClr val="008000"/>
                </a:solidFill>
                <a:ea typeface="MS PGothic" panose="020B0600070205080204" pitchFamily="34" charset="-128"/>
              </a:rPr>
              <a:t>Stainless Steel Sphere: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828">
                <a:solidFill>
                  <a:srgbClr val="008000"/>
                </a:solidFill>
                <a:ea typeface="MS PGothic" panose="020B0600070205080204" pitchFamily="34" charset="-128"/>
              </a:rPr>
              <a:t>2212 photomultipliers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828">
                <a:solidFill>
                  <a:srgbClr val="008000"/>
                </a:solidFill>
                <a:ea typeface="MS PGothic" panose="020B0600070205080204" pitchFamily="34" charset="-128"/>
              </a:rPr>
              <a:t>1350 </a:t>
            </a:r>
            <a:r>
              <a:rPr lang="it-IT" altLang="it-IT" sz="1687">
                <a:solidFill>
                  <a:srgbClr val="008000"/>
                </a:solidFill>
                <a:ea typeface="MS PGothic" panose="020B0600070205080204" pitchFamily="34" charset="-128"/>
              </a:rPr>
              <a:t>m</a:t>
            </a:r>
            <a:r>
              <a:rPr lang="it-IT" altLang="it-IT" sz="1687" baseline="30000">
                <a:solidFill>
                  <a:srgbClr val="008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56339" name="Line 25"/>
          <p:cNvSpPr>
            <a:spLocks noChangeShapeType="1"/>
          </p:cNvSpPr>
          <p:nvPr/>
        </p:nvSpPr>
        <p:spPr bwMode="auto">
          <a:xfrm flipV="1">
            <a:off x="3216176" y="2707928"/>
            <a:ext cx="1655341" cy="100793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40" name="Line 26"/>
          <p:cNvSpPr>
            <a:spLocks noChangeShapeType="1"/>
          </p:cNvSpPr>
          <p:nvPr/>
        </p:nvSpPr>
        <p:spPr bwMode="auto">
          <a:xfrm flipV="1">
            <a:off x="3287613" y="2924473"/>
            <a:ext cx="1800449" cy="108049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4" tIns="45672" rIns="91344" bIns="4567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56341" name="Text Box 27"/>
          <p:cNvSpPr txBox="1">
            <a:spLocks noChangeArrowheads="1"/>
          </p:cNvSpPr>
          <p:nvPr/>
        </p:nvSpPr>
        <p:spPr bwMode="auto">
          <a:xfrm>
            <a:off x="1767334" y="3322961"/>
            <a:ext cx="1692898" cy="10315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 u="sng">
                <a:solidFill>
                  <a:srgbClr val="008000"/>
                </a:solidFill>
                <a:ea typeface="MS PGothic" panose="020B0600070205080204" pitchFamily="34" charset="-128"/>
              </a:rPr>
              <a:t>Nylon vessels: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>
                <a:solidFill>
                  <a:srgbClr val="008000"/>
                </a:solidFill>
                <a:ea typeface="MS PGothic" panose="020B0600070205080204" pitchFamily="34" charset="-128"/>
              </a:rPr>
              <a:t>Inner: 4.25 m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>
                <a:solidFill>
                  <a:srgbClr val="008000"/>
                </a:solidFill>
                <a:ea typeface="MS PGothic" panose="020B0600070205080204" pitchFamily="34" charset="-128"/>
              </a:rPr>
              <a:t>Outer: 5.50 m</a:t>
            </a:r>
          </a:p>
        </p:txBody>
      </p:sp>
      <p:sp>
        <p:nvSpPr>
          <p:cNvPr id="56342" name="Text Box 28"/>
          <p:cNvSpPr txBox="1">
            <a:spLocks noChangeArrowheads="1"/>
          </p:cNvSpPr>
          <p:nvPr/>
        </p:nvSpPr>
        <p:spPr bwMode="auto">
          <a:xfrm>
            <a:off x="8256985" y="2204517"/>
            <a:ext cx="2388602" cy="1031532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>
            <a:lvl1pPr marL="2857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>
                <a:solidFill>
                  <a:srgbClr val="3333FF"/>
                </a:solidFill>
                <a:ea typeface="MS PGothic" panose="020B0600070205080204" pitchFamily="34" charset="-128"/>
              </a:rPr>
              <a:t>Design based on the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>
                <a:solidFill>
                  <a:srgbClr val="3333FF"/>
                </a:solidFill>
                <a:ea typeface="MS PGothic" panose="020B0600070205080204" pitchFamily="34" charset="-128"/>
              </a:rPr>
              <a:t>principle of graded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Marlett" pitchFamily="2" charset="2"/>
              <a:buNone/>
            </a:pPr>
            <a:r>
              <a:rPr lang="it-IT" altLang="it-IT" sz="1969" b="1">
                <a:solidFill>
                  <a:srgbClr val="3333FF"/>
                </a:solidFill>
                <a:ea typeface="MS PGothic" panose="020B0600070205080204" pitchFamily="34" charset="-128"/>
              </a:rPr>
              <a:t>shielding</a:t>
            </a:r>
            <a:endParaRPr lang="it-IT" altLang="it-IT" sz="1969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99903" y="4496098"/>
            <a:ext cx="2057177" cy="11528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344" tIns="45672" rIns="91344" bIns="45672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69" dirty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Neutrino electron scattering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69" dirty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     </a:t>
            </a:r>
            <a:r>
              <a:rPr lang="en-US" sz="1969" b="1" i="1" dirty="0">
                <a:solidFill>
                  <a:srgbClr val="FF0000"/>
                </a:solidFill>
                <a:latin typeface="Symbol" pitchFamily="18" charset="2"/>
                <a:ea typeface="ＭＳ Ｐゴシック" pitchFamily="84" charset="-128"/>
                <a:sym typeface="Times New Roman" charset="0"/>
              </a:rPr>
              <a:t>n</a:t>
            </a:r>
            <a:r>
              <a:rPr lang="en-US" sz="1969" b="1" i="1" dirty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 e </a:t>
            </a:r>
            <a:r>
              <a:rPr lang="en-US" sz="1969" b="1" i="1" dirty="0">
                <a:solidFill>
                  <a:srgbClr val="FF0000"/>
                </a:solidFill>
                <a:latin typeface="Symbol" pitchFamily="18" charset="2"/>
                <a:ea typeface="ＭＳ Ｐゴシック" pitchFamily="84" charset="-128"/>
                <a:sym typeface="Times New Roman" charset="0"/>
              </a:rPr>
              <a:t>-&gt;</a:t>
            </a:r>
            <a:r>
              <a:rPr lang="en-US" sz="1969" b="1" i="1" dirty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 </a:t>
            </a:r>
            <a:r>
              <a:rPr lang="en-US" sz="1969" b="1" i="1" dirty="0">
                <a:solidFill>
                  <a:srgbClr val="FF0000"/>
                </a:solidFill>
                <a:latin typeface="Symbol" pitchFamily="18" charset="2"/>
                <a:ea typeface="ＭＳ Ｐゴシック" pitchFamily="84" charset="-128"/>
                <a:sym typeface="Times New Roman" charset="0"/>
              </a:rPr>
              <a:t>n </a:t>
            </a:r>
            <a:r>
              <a:rPr lang="en-US" sz="1969" b="1" i="1" dirty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e</a:t>
            </a:r>
          </a:p>
        </p:txBody>
      </p:sp>
      <p:sp>
        <p:nvSpPr>
          <p:cNvPr id="2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976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2485"/>
            <a:ext cx="8593282" cy="68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18" y="-230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9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Borexino inner detector</a:t>
            </a:r>
          </a:p>
        </p:txBody>
      </p:sp>
      <p:pic>
        <p:nvPicPr>
          <p:cNvPr id="16387" name="Picture 3" descr="PinP-vessel-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5100"/>
            <a:ext cx="9525000" cy="654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71601" y="5562601"/>
            <a:ext cx="2824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it-IT">
                <a:solidFill>
                  <a:schemeClr val="bg1"/>
                </a:solidFill>
              </a:rPr>
              <a:t>Borexino</a:t>
            </a:r>
          </a:p>
          <a:p>
            <a:pPr algn="ctr"/>
            <a:r>
              <a:rPr lang="en-US" altLang="it-IT">
                <a:solidFill>
                  <a:schemeClr val="bg1"/>
                </a:solidFill>
              </a:rPr>
              <a:t>Inner vessel installation</a:t>
            </a:r>
          </a:p>
          <a:p>
            <a:pPr algn="ctr"/>
            <a:r>
              <a:rPr lang="en-US" altLang="it-IT">
                <a:solidFill>
                  <a:schemeClr val="bg1"/>
                </a:solidFill>
              </a:rPr>
              <a:t>May 3, 2004</a:t>
            </a:r>
          </a:p>
          <a:p>
            <a:pPr algn="ctr"/>
            <a:endParaRPr lang="en-US" altLang="it-IT">
              <a:solidFill>
                <a:srgbClr val="FF14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0"/>
            <a:ext cx="1029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81647" y="50958"/>
            <a:ext cx="8228707" cy="4875084"/>
          </a:xfrm>
          <a:prstGeom prst="rect">
            <a:avLst/>
          </a:prstGeom>
          <a:noFill/>
        </p:spPr>
        <p:txBody>
          <a:bodyPr lIns="91344" tIns="45672" rIns="91344" bIns="456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1" dirty="0" smtClean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Distinctive</a:t>
            </a:r>
            <a:r>
              <a:rPr lang="it-IT" sz="2391" dirty="0" smtClean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 </a:t>
            </a:r>
            <a:r>
              <a:rPr lang="en-US" sz="2391" dirty="0" smtClean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features</a:t>
            </a:r>
            <a:r>
              <a:rPr lang="it-IT" sz="2391" dirty="0" smtClean="0">
                <a:solidFill>
                  <a:srgbClr val="FF0000"/>
                </a:solidFill>
                <a:ea typeface="ＭＳ Ｐゴシック" pitchFamily="84" charset="-128"/>
                <a:sym typeface="Times New Roman" charset="0"/>
              </a:rPr>
              <a:t> of the detector</a:t>
            </a:r>
            <a:endParaRPr lang="it-IT" sz="2391" dirty="0">
              <a:solidFill>
                <a:srgbClr val="FF0000"/>
              </a:solidFill>
              <a:ea typeface="ＭＳ Ｐゴシック" pitchFamily="84" charset="-128"/>
              <a:sym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dirty="0">
              <a:solidFill>
                <a:srgbClr val="000000"/>
              </a:solidFill>
              <a:latin typeface="Arial" pitchFamily="34" charset="0"/>
              <a:sym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95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95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it-IT" sz="2391" b="1" dirty="0">
                <a:solidFill>
                  <a:srgbClr val="000000"/>
                </a:solidFill>
                <a:ea typeface="ＭＳ Ｐゴシック" pitchFamily="84" charset="-128"/>
                <a:sym typeface="Times New Roman" charset="0"/>
              </a:rPr>
              <a:t>Ultra-low background</a:t>
            </a: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391" b="1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391" b="1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391" b="1" dirty="0">
                <a:solidFill>
                  <a:srgbClr val="000000"/>
                </a:solidFill>
                <a:ea typeface="ＭＳ Ｐゴシック" pitchFamily="84" charset="-128"/>
                <a:sym typeface="Times New Roman" charset="0"/>
              </a:rPr>
              <a:t>Thorough calibration of the detector with internal and external sources</a:t>
            </a: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391" b="1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391" b="1" dirty="0">
                <a:solidFill>
                  <a:srgbClr val="000000"/>
                </a:solidFill>
                <a:ea typeface="ＭＳ Ｐゴシック" pitchFamily="84" charset="-128"/>
                <a:sym typeface="Times New Roman" charset="0"/>
              </a:rPr>
              <a:t>A detailed MC able to reproduce accurately the calibration results</a:t>
            </a: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391" b="1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  <a:p>
            <a:pPr marL="456704" indent="-456704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it-IT" sz="2391" b="1" dirty="0">
                <a:solidFill>
                  <a:srgbClr val="000000"/>
                </a:solidFill>
                <a:ea typeface="ＭＳ Ｐゴシック" pitchFamily="84" charset="-128"/>
                <a:sym typeface="Times New Roman" charset="0"/>
              </a:rPr>
              <a:t>High statistics    </a:t>
            </a:r>
            <a:endParaRPr lang="en-US" sz="2391" b="1" dirty="0">
              <a:solidFill>
                <a:srgbClr val="000000"/>
              </a:solidFill>
              <a:ea typeface="ＭＳ Ｐゴシック" pitchFamily="84" charset="-128"/>
              <a:sym typeface="Times New Roman" charset="0"/>
            </a:endParaRPr>
          </a:p>
        </p:txBody>
      </p:sp>
      <p:sp>
        <p:nvSpPr>
          <p:cNvPr id="58372" name="Right Arrow 1"/>
          <p:cNvSpPr>
            <a:spLocks noChangeArrowheads="1"/>
          </p:cNvSpPr>
          <p:nvPr/>
        </p:nvSpPr>
        <p:spPr bwMode="auto">
          <a:xfrm>
            <a:off x="2101082" y="5473716"/>
            <a:ext cx="688702" cy="340444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00CC99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391"/>
          </a:p>
        </p:txBody>
      </p:sp>
      <p:sp>
        <p:nvSpPr>
          <p:cNvPr id="58373" name="TextBox 2"/>
          <p:cNvSpPr txBox="1">
            <a:spLocks noChangeArrowheads="1"/>
          </p:cNvSpPr>
          <p:nvPr/>
        </p:nvSpPr>
        <p:spPr bwMode="auto">
          <a:xfrm>
            <a:off x="3061023" y="5047688"/>
            <a:ext cx="6429375" cy="15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391" dirty="0" smtClean="0"/>
              <a:t>Data taking sequence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391" b="1" i="1" dirty="0" smtClean="0"/>
              <a:t>Phase I may 2007 – may 2010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391" b="1" i="1" dirty="0" smtClean="0"/>
              <a:t>Phase II December 2011 - ………end of 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391" b="1" i="1" dirty="0" smtClean="0"/>
              <a:t>Purification in between</a:t>
            </a:r>
            <a:endParaRPr lang="en-US" altLang="it-IT" sz="2391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tabell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1030"/>
            <a:ext cx="9144000" cy="58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279082" y="488372"/>
            <a:ext cx="1236518" cy="646331"/>
          </a:xfrm>
          <a:prstGeom prst="rect">
            <a:avLst/>
          </a:prstGeom>
          <a:solidFill>
            <a:srgbClr val="C6EFF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in phase I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668000" y="4094018"/>
            <a:ext cx="152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Bismuth-210</a:t>
            </a:r>
          </a:p>
          <a:p>
            <a:r>
              <a:rPr lang="en-US" sz="1600" dirty="0" smtClean="0"/>
              <a:t>41.0±1.5±2.3 c/d/100t</a:t>
            </a:r>
            <a:endParaRPr lang="en-US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37718" y="477981"/>
            <a:ext cx="95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2010</a:t>
            </a:r>
            <a:endParaRPr lang="en-US" dirty="0"/>
          </a:p>
        </p:txBody>
      </p:sp>
      <p:cxnSp>
        <p:nvCxnSpPr>
          <p:cNvPr id="6" name="Connettore 2 5"/>
          <p:cNvCxnSpPr>
            <a:stCxn id="4" idx="1"/>
          </p:cNvCxnSpPr>
          <p:nvPr/>
        </p:nvCxnSpPr>
        <p:spPr bwMode="auto">
          <a:xfrm flipH="1">
            <a:off x="10515600" y="801147"/>
            <a:ext cx="322118" cy="9344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9185564" y="2763982"/>
            <a:ext cx="1482436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5.35 ± 0.5×10</a:t>
            </a:r>
            <a:r>
              <a:rPr lang="en-US" sz="1500" baseline="30000" dirty="0"/>
              <a:t>−</a:t>
            </a:r>
            <a:r>
              <a:rPr lang="en-US" sz="1500" baseline="30000" dirty="0" smtClean="0"/>
              <a:t>18</a:t>
            </a:r>
            <a:endParaRPr lang="en-US" sz="1500" dirty="0" smtClean="0"/>
          </a:p>
          <a:p>
            <a:r>
              <a:rPr lang="en-US" sz="1500" dirty="0" smtClean="0"/>
              <a:t>3.8 </a:t>
            </a:r>
            <a:r>
              <a:rPr lang="en-US" sz="1500" dirty="0"/>
              <a:t>±</a:t>
            </a:r>
            <a:r>
              <a:rPr lang="en-US" sz="1500" dirty="0" smtClean="0"/>
              <a:t> 0.8 </a:t>
            </a:r>
            <a:r>
              <a:rPr lang="en-US" sz="1500" dirty="0"/>
              <a:t>× 10</a:t>
            </a:r>
            <a:r>
              <a:rPr lang="en-US" sz="1500" baseline="30000" dirty="0"/>
              <a:t>−</a:t>
            </a:r>
            <a:r>
              <a:rPr lang="en-US" sz="1500" baseline="30000" dirty="0" smtClean="0"/>
              <a:t>18</a:t>
            </a:r>
          </a:p>
          <a:p>
            <a:r>
              <a:rPr lang="en-US" sz="1600" baseline="30000" dirty="0" smtClean="0"/>
              <a:t>g/g</a:t>
            </a:r>
            <a:endParaRPr lang="en-US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754590" y="2784763"/>
            <a:ext cx="13542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 times better than the design value</a:t>
            </a:r>
            <a:endParaRPr lang="en-US" sz="1400" b="1" dirty="0"/>
          </a:p>
        </p:txBody>
      </p:sp>
      <p:sp>
        <p:nvSpPr>
          <p:cNvPr id="9" name="Freccia a sinistra 8"/>
          <p:cNvSpPr/>
          <p:nvPr/>
        </p:nvSpPr>
        <p:spPr bwMode="auto">
          <a:xfrm>
            <a:off x="10837718" y="5860473"/>
            <a:ext cx="1039091" cy="332509"/>
          </a:xfrm>
          <a:prstGeom prst="leftArrow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860973" y="1444338"/>
            <a:ext cx="807027" cy="307777"/>
          </a:xfrm>
          <a:prstGeom prst="rect">
            <a:avLst/>
          </a:prstGeom>
          <a:solidFill>
            <a:srgbClr val="D7F2C8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0.99992</a:t>
            </a:r>
            <a:endParaRPr lang="en-US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185565" y="2417625"/>
            <a:ext cx="1482435" cy="307777"/>
          </a:xfrm>
          <a:prstGeom prst="rect">
            <a:avLst/>
          </a:prstGeom>
          <a:solidFill>
            <a:srgbClr val="D7F2C8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2.7 x10</a:t>
            </a:r>
            <a:r>
              <a:rPr lang="en-US" sz="1400" baseline="30000" dirty="0" smtClean="0"/>
              <a:t>-18 </a:t>
            </a:r>
            <a:r>
              <a:rPr lang="en-US" sz="1400" baseline="30000" dirty="0"/>
              <a:t>14 </a:t>
            </a:r>
            <a:r>
              <a:rPr lang="en-US" sz="1400" dirty="0" smtClean="0"/>
              <a:t>C/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7417" y="697230"/>
            <a:ext cx="126873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background saga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the quest for the ultimate purity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3265432" y="58469"/>
            <a:ext cx="5865514" cy="4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391" b="1" dirty="0">
                <a:solidFill>
                  <a:srgbClr val="FF0000"/>
                </a:solidFill>
              </a:rPr>
              <a:t>Low energy range (0.14-2 MeV) calibration</a:t>
            </a:r>
          </a:p>
        </p:txBody>
      </p:sp>
      <p:pic>
        <p:nvPicPr>
          <p:cNvPr id="60419" name="Picture 5" descr="ra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473"/>
            <a:ext cx="4724921" cy="27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5543295" y="1143001"/>
            <a:ext cx="622092" cy="3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617"/>
              <a:t>R(m)</a:t>
            </a: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6629549" y="568702"/>
            <a:ext cx="4038451" cy="3446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812" b="1" dirty="0">
                <a:solidFill>
                  <a:srgbClr val="BC421E"/>
                </a:solidFill>
              </a:rPr>
              <a:t>Energy scale</a:t>
            </a:r>
            <a:r>
              <a:rPr lang="en-GB" altLang="it-IT" sz="2812" dirty="0">
                <a:solidFill>
                  <a:srgbClr val="000001"/>
                </a:solidFill>
              </a:rPr>
              <a:t>-</a:t>
            </a:r>
            <a:r>
              <a:rPr lang="en-GB" altLang="it-IT" sz="2812" b="1" dirty="0">
                <a:solidFill>
                  <a:srgbClr val="D24E4E"/>
                </a:solidFill>
              </a:rPr>
              <a:t>Resolution</a:t>
            </a:r>
            <a:r>
              <a:rPr lang="en-GB" altLang="it-IT" sz="2391" b="1" dirty="0">
                <a:solidFill>
                  <a:srgbClr val="D24E4E"/>
                </a:solidFill>
              </a:rPr>
              <a:t> </a:t>
            </a:r>
            <a:endParaRPr lang="en-GB" altLang="it-IT" sz="1969" dirty="0">
              <a:solidFill>
                <a:srgbClr val="00000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it-IT" sz="1969" dirty="0">
              <a:solidFill>
                <a:srgbClr val="00000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969" dirty="0">
                <a:solidFill>
                  <a:srgbClr val="C32262"/>
                </a:solidFill>
              </a:rPr>
              <a:t>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969" dirty="0">
                <a:solidFill>
                  <a:srgbClr val="C32262"/>
                </a:solidFill>
              </a:rPr>
              <a:t>              from 200 </a:t>
            </a:r>
            <a:r>
              <a:rPr lang="en-GB" altLang="it-IT" sz="1969" dirty="0" err="1">
                <a:solidFill>
                  <a:srgbClr val="C32262"/>
                </a:solidFill>
              </a:rPr>
              <a:t>keV</a:t>
            </a:r>
            <a:r>
              <a:rPr lang="en-GB" altLang="it-IT" sz="1969" dirty="0">
                <a:solidFill>
                  <a:srgbClr val="C32262"/>
                </a:solidFill>
              </a:rPr>
              <a:t> to 2 MeV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969" dirty="0">
                <a:solidFill>
                  <a:srgbClr val="C32262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969" dirty="0">
                <a:solidFill>
                  <a:srgbClr val="C32262"/>
                </a:solidFill>
              </a:rPr>
              <a:t>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it-IT" sz="1969" dirty="0">
              <a:solidFill>
                <a:srgbClr val="C3226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828" dirty="0">
                <a:solidFill>
                  <a:srgbClr val="D24E4E"/>
                </a:solidFill>
              </a:rPr>
              <a:t>Beyond 2 MeV:</a:t>
            </a:r>
            <a:r>
              <a:rPr lang="en-GB" altLang="it-IT" sz="2391" dirty="0">
                <a:solidFill>
                  <a:srgbClr val="D24E4E"/>
                </a:solidFill>
              </a:rPr>
              <a:t> </a:t>
            </a:r>
            <a:r>
              <a:rPr lang="en-GB" altLang="it-IT" sz="2391" dirty="0" smtClean="0">
                <a:solidFill>
                  <a:srgbClr val="D24E4E"/>
                </a:solidFill>
              </a:rPr>
              <a:t>neutron capture on </a:t>
            </a:r>
            <a:r>
              <a:rPr lang="en-GB" altLang="it-IT" sz="2391" baseline="30000" dirty="0" smtClean="0">
                <a:solidFill>
                  <a:srgbClr val="D24E4E"/>
                </a:solidFill>
              </a:rPr>
              <a:t>12</a:t>
            </a:r>
            <a:r>
              <a:rPr lang="en-GB" altLang="it-IT" sz="2391" dirty="0" smtClean="0">
                <a:solidFill>
                  <a:srgbClr val="D24E4E"/>
                </a:solidFill>
              </a:rPr>
              <a:t>C (4 MeV </a:t>
            </a:r>
            <a:r>
              <a:rPr lang="en-GB" altLang="it-IT" sz="2391" dirty="0" smtClean="0">
                <a:solidFill>
                  <a:srgbClr val="D24E4E"/>
                </a:solidFill>
                <a:latin typeface="Symbol" panose="05050102010706020507" pitchFamily="18" charset="2"/>
              </a:rPr>
              <a:t>g</a:t>
            </a:r>
            <a:r>
              <a:rPr lang="en-GB" altLang="it-IT" sz="2391" dirty="0" smtClean="0">
                <a:solidFill>
                  <a:srgbClr val="D24E4E"/>
                </a:solidFill>
              </a:rPr>
              <a:t>) and </a:t>
            </a:r>
            <a:r>
              <a:rPr lang="en-GB" altLang="it-IT" sz="2391" dirty="0" err="1" smtClean="0">
                <a:solidFill>
                  <a:srgbClr val="D24E4E"/>
                </a:solidFill>
              </a:rPr>
              <a:t>cosmogenic</a:t>
            </a:r>
            <a:r>
              <a:rPr lang="en-GB" altLang="it-IT" sz="2391" dirty="0" smtClean="0">
                <a:solidFill>
                  <a:srgbClr val="D24E4E"/>
                </a:solidFill>
              </a:rPr>
              <a:t> species</a:t>
            </a:r>
            <a:endParaRPr lang="en-GB" altLang="it-IT" sz="1828" dirty="0"/>
          </a:p>
        </p:txBody>
      </p:sp>
      <p:sp>
        <p:nvSpPr>
          <p:cNvPr id="60422" name="Rectangle 9"/>
          <p:cNvSpPr>
            <a:spLocks noChangeArrowheads="1"/>
          </p:cNvSpPr>
          <p:nvPr/>
        </p:nvSpPr>
        <p:spPr bwMode="auto">
          <a:xfrm>
            <a:off x="1752824" y="3353098"/>
            <a:ext cx="8915176" cy="35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it-IT" sz="1969" dirty="0"/>
              <a:t>@</a:t>
            </a:r>
            <a:r>
              <a:rPr lang="en-US" altLang="it-IT" sz="2391" dirty="0">
                <a:solidFill>
                  <a:srgbClr val="BC421E"/>
                </a:solidFill>
              </a:rPr>
              <a:t>  </a:t>
            </a:r>
            <a:r>
              <a:rPr lang="en-US" altLang="it-IT" sz="1969" dirty="0">
                <a:solidFill>
                  <a:srgbClr val="BC421E"/>
                </a:solidFill>
              </a:rPr>
              <a:t>MC tuned on </a:t>
            </a:r>
            <a:r>
              <a:rPr lang="en-US" altLang="it-IT" sz="1969" dirty="0">
                <a:solidFill>
                  <a:srgbClr val="BC421E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</a:t>
            </a:r>
            <a:r>
              <a:rPr lang="en-US" altLang="it-IT" sz="1969" dirty="0">
                <a:solidFill>
                  <a:srgbClr val="BC421E"/>
                </a:solidFill>
              </a:rPr>
              <a:t>source results</a:t>
            </a:r>
            <a:r>
              <a:rPr lang="en-US" altLang="it-IT" sz="1969" dirty="0"/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it-IT" sz="1969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it-IT" sz="1969" dirty="0"/>
              <a:t>@ Determination of </a:t>
            </a:r>
            <a:r>
              <a:rPr lang="en-US" altLang="it-IT" sz="1969" dirty="0">
                <a:solidFill>
                  <a:srgbClr val="BC421E"/>
                </a:solidFill>
              </a:rPr>
              <a:t>Light yield</a:t>
            </a:r>
            <a:r>
              <a:rPr lang="en-US" altLang="it-IT" sz="1969" dirty="0"/>
              <a:t> and of the Birks parameter   </a:t>
            </a:r>
            <a:r>
              <a:rPr lang="en-US" altLang="it-IT" sz="1969" dirty="0">
                <a:solidFill>
                  <a:srgbClr val="BC421E"/>
                </a:solidFill>
              </a:rPr>
              <a:t>k</a:t>
            </a:r>
            <a:r>
              <a:rPr lang="en-US" altLang="it-IT" sz="1969" baseline="-25000" dirty="0">
                <a:solidFill>
                  <a:srgbClr val="BC421E"/>
                </a:solidFill>
              </a:rPr>
              <a:t>B</a:t>
            </a:r>
            <a:r>
              <a:rPr lang="en-US" altLang="it-IT" sz="1969" baseline="-25000" dirty="0"/>
              <a:t>  </a:t>
            </a:r>
            <a:r>
              <a:rPr lang="en-US" altLang="it-IT" sz="1969" dirty="0"/>
              <a:t>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it-IT" sz="1969" dirty="0"/>
              <a:t>     L.Y.       obtained from the </a:t>
            </a:r>
            <a:r>
              <a:rPr lang="en-US" altLang="it-IT" sz="1969" dirty="0">
                <a:latin typeface="Symbol" panose="05050102010706020507" pitchFamily="18" charset="2"/>
                <a:sym typeface="Symbol" panose="05050102010706020507" pitchFamily="18" charset="2"/>
              </a:rPr>
              <a:t></a:t>
            </a:r>
            <a:r>
              <a:rPr lang="en-US" altLang="it-IT" sz="1969" dirty="0"/>
              <a:t>calibration sources with MC: </a:t>
            </a:r>
            <a:r>
              <a:rPr lang="en-US" altLang="it-IT" sz="1969" b="1" dirty="0" smtClean="0">
                <a:solidFill>
                  <a:srgbClr val="FF0000"/>
                </a:solidFill>
              </a:rPr>
              <a:t>~ </a:t>
            </a:r>
            <a:r>
              <a:rPr lang="en-US" altLang="it-IT" sz="1969" b="1" dirty="0" smtClean="0">
                <a:solidFill>
                  <a:srgbClr val="EF1717"/>
                </a:solidFill>
              </a:rPr>
              <a:t>500 </a:t>
            </a:r>
            <a:r>
              <a:rPr lang="en-US" altLang="it-IT" sz="1969" b="1" dirty="0" err="1" smtClean="0">
                <a:solidFill>
                  <a:srgbClr val="EF1717"/>
                </a:solidFill>
              </a:rPr>
              <a:t>p.e</a:t>
            </a:r>
            <a:r>
              <a:rPr lang="en-US" altLang="it-IT" sz="1969" b="1" dirty="0" err="1">
                <a:solidFill>
                  <a:srgbClr val="EF1717"/>
                </a:solidFill>
              </a:rPr>
              <a:t>.</a:t>
            </a:r>
            <a:r>
              <a:rPr lang="en-US" altLang="it-IT" sz="1969" b="1" dirty="0">
                <a:solidFill>
                  <a:srgbClr val="EF1717"/>
                </a:solidFill>
              </a:rPr>
              <a:t>/MeV</a:t>
            </a:r>
            <a:endParaRPr lang="en-US" altLang="it-IT" sz="1969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it-IT" sz="1969" dirty="0"/>
              <a:t>                      left as free parameter in the total fit in the analytical approach</a:t>
            </a:r>
            <a:endParaRPr lang="en-US" altLang="it-IT" sz="1969" dirty="0">
              <a:solidFill>
                <a:srgbClr val="BC421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it-IT" sz="984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it-IT" sz="1969" dirty="0"/>
              <a:t>@  </a:t>
            </a:r>
            <a:r>
              <a:rPr lang="en-US" altLang="it-IT" sz="1969" dirty="0">
                <a:solidFill>
                  <a:srgbClr val="EF1717"/>
                </a:solidFill>
              </a:rPr>
              <a:t>Precision of the energy scale global determination: </a:t>
            </a:r>
            <a:r>
              <a:rPr lang="en-US" altLang="it-IT" sz="1969" dirty="0" smtClean="0">
                <a:solidFill>
                  <a:srgbClr val="EF1717"/>
                </a:solidFill>
              </a:rPr>
              <a:t>max deviation </a:t>
            </a:r>
            <a:r>
              <a:rPr lang="en-US" altLang="it-IT" sz="2391" b="1" dirty="0" smtClean="0">
                <a:solidFill>
                  <a:srgbClr val="EF1717"/>
                </a:solidFill>
              </a:rPr>
              <a:t>1.5</a:t>
            </a:r>
            <a:r>
              <a:rPr lang="en-US" altLang="it-IT" sz="2391" b="1" dirty="0">
                <a:solidFill>
                  <a:srgbClr val="EF1717"/>
                </a:solidFill>
              </a:rPr>
              <a:t>%</a:t>
            </a:r>
            <a:r>
              <a:rPr lang="en-US" altLang="it-IT" sz="1969" dirty="0">
                <a:solidFill>
                  <a:srgbClr val="EF1717"/>
                </a:solidFill>
              </a:rPr>
              <a:t> </a:t>
            </a:r>
            <a:endParaRPr lang="en-US" altLang="it-IT" sz="1969" dirty="0">
              <a:solidFill>
                <a:srgbClr val="EF1717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it-IT" sz="1969" dirty="0">
              <a:solidFill>
                <a:srgbClr val="EF1717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969" dirty="0"/>
              <a:t>@</a:t>
            </a:r>
            <a:r>
              <a:rPr lang="en-US" altLang="it-IT" sz="1969" dirty="0">
                <a:solidFill>
                  <a:srgbClr val="BC421E"/>
                </a:solidFill>
              </a:rPr>
              <a:t>  </a:t>
            </a:r>
            <a:r>
              <a:rPr lang="en-US" altLang="it-IT" sz="1969" dirty="0" err="1">
                <a:solidFill>
                  <a:srgbClr val="BC421E"/>
                </a:solidFill>
              </a:rPr>
              <a:t>Fiducial</a:t>
            </a:r>
            <a:r>
              <a:rPr lang="en-US" altLang="it-IT" sz="1969" dirty="0">
                <a:solidFill>
                  <a:srgbClr val="BC421E"/>
                </a:solidFill>
              </a:rPr>
              <a:t> volume </a:t>
            </a:r>
            <a:r>
              <a:rPr lang="en-US" altLang="it-IT" sz="1969" dirty="0"/>
              <a:t>uncertainty</a:t>
            </a:r>
            <a:r>
              <a:rPr lang="en-US" altLang="it-IT" sz="2391" dirty="0">
                <a:solidFill>
                  <a:srgbClr val="BC421E"/>
                </a:solidFill>
              </a:rPr>
              <a:t>:               ( 1 </a:t>
            </a:r>
            <a:r>
              <a:rPr lang="en-US" altLang="it-IT" sz="2391" dirty="0" smtClean="0">
                <a:solidFill>
                  <a:srgbClr val="BC421E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(</a:t>
            </a:r>
            <a:r>
              <a:rPr lang="en-US" altLang="it-IT" sz="2000" dirty="0" smtClean="0">
                <a:solidFill>
                  <a:srgbClr val="BC421E"/>
                </a:solidFill>
                <a:latin typeface="+mn-lt"/>
                <a:sym typeface="Symbol" panose="05050102010706020507" pitchFamily="18" charset="2"/>
              </a:rPr>
              <a:t>radon sources</a:t>
            </a:r>
            <a:r>
              <a:rPr lang="en-US" altLang="it-IT" sz="2391" dirty="0" smtClean="0">
                <a:solidFill>
                  <a:srgbClr val="BC421E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)</a:t>
            </a:r>
            <a:endParaRPr lang="en-US" altLang="it-IT" sz="2391" dirty="0">
              <a:solidFill>
                <a:srgbClr val="BC421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it-IT" sz="2391" dirty="0">
              <a:solidFill>
                <a:srgbClr val="EF1717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it-IT" sz="2391" dirty="0">
              <a:solidFill>
                <a:srgbClr val="BC421E"/>
              </a:solidFill>
            </a:endParaRPr>
          </a:p>
        </p:txBody>
      </p:sp>
      <p:graphicFrame>
        <p:nvGraphicFramePr>
          <p:cNvPr id="604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35454"/>
              </p:ext>
            </p:extLst>
          </p:nvPr>
        </p:nvGraphicFramePr>
        <p:xfrm>
          <a:off x="6894091" y="1508551"/>
          <a:ext cx="496714" cy="64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quation" r:id="rId5" imgW="292100" imgH="381000" progId="Equation.3">
                  <p:embed/>
                </p:oleObj>
              </mc:Choice>
              <mc:Fallback>
                <p:oleObj name="Equation" r:id="rId5" imgW="292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091" y="1508551"/>
                        <a:ext cx="496714" cy="647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Line 13"/>
          <p:cNvSpPr>
            <a:spLocks noChangeShapeType="1"/>
          </p:cNvSpPr>
          <p:nvPr/>
        </p:nvSpPr>
        <p:spPr bwMode="auto">
          <a:xfrm>
            <a:off x="2591098" y="4528468"/>
            <a:ext cx="3806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4" tIns="45672" rIns="91344" bIns="4567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2742903" y="4724921"/>
            <a:ext cx="457646" cy="1518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4" tIns="45672" rIns="91344" bIns="4567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graphicFrame>
        <p:nvGraphicFramePr>
          <p:cNvPr id="60426" name="Object 0"/>
          <p:cNvGraphicFramePr>
            <a:graphicFrameLocks noChangeAspect="1"/>
          </p:cNvGraphicFramePr>
          <p:nvPr/>
        </p:nvGraphicFramePr>
        <p:xfrm>
          <a:off x="5225356" y="5715000"/>
          <a:ext cx="914177" cy="5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7" imgW="660113" imgH="431613" progId="Equation.3">
                  <p:embed/>
                </p:oleObj>
              </mc:Choice>
              <mc:Fallback>
                <p:oleObj name="Equation" r:id="rId7" imgW="6601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356" y="5715000"/>
                        <a:ext cx="914177" cy="522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EF1717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4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ze strzałką 8"/>
          <p:cNvCxnSpPr/>
          <p:nvPr/>
        </p:nvCxnSpPr>
        <p:spPr>
          <a:xfrm>
            <a:off x="3787160" y="1764804"/>
            <a:ext cx="6701328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4223792" y="16538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696928" y="1512804"/>
            <a:ext cx="0" cy="504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7777048" y="1485494"/>
            <a:ext cx="0" cy="504000"/>
          </a:xfrm>
          <a:prstGeom prst="line">
            <a:avLst/>
          </a:prstGeom>
          <a:ln w="330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35760" y="94191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May </a:t>
            </a:r>
          </a:p>
          <a:p>
            <a:pPr algn="ctr"/>
            <a:r>
              <a:rPr lang="pl-PL" b="1" dirty="0"/>
              <a:t>2007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264880" y="90338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May </a:t>
            </a:r>
          </a:p>
          <a:p>
            <a:pPr algn="ctr"/>
            <a:r>
              <a:rPr lang="pl-PL" b="1" dirty="0"/>
              <a:t>2010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200984" y="900709"/>
            <a:ext cx="138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Aug</a:t>
            </a:r>
            <a:r>
              <a:rPr lang="pl-PL" b="1" dirty="0"/>
              <a:t>.-</a:t>
            </a:r>
            <a:r>
              <a:rPr lang="pl-PL" b="1" dirty="0" err="1"/>
              <a:t>Oct</a:t>
            </a:r>
            <a:r>
              <a:rPr lang="pl-PL" b="1" dirty="0"/>
              <a:t>. </a:t>
            </a:r>
          </a:p>
          <a:p>
            <a:pPr algn="ctr"/>
            <a:r>
              <a:rPr lang="pl-PL" b="1" dirty="0"/>
              <a:t>2011</a:t>
            </a:r>
            <a:endParaRPr lang="en-US" b="1" dirty="0"/>
          </a:p>
        </p:txBody>
      </p:sp>
      <p:sp>
        <p:nvSpPr>
          <p:cNvPr id="20" name="Nawias klamrowy otwierający 19"/>
          <p:cNvSpPr/>
          <p:nvPr/>
        </p:nvSpPr>
        <p:spPr>
          <a:xfrm rot="16200000">
            <a:off x="5344252" y="1337063"/>
            <a:ext cx="279366" cy="223224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awias klamrowy otwierający 21"/>
          <p:cNvSpPr/>
          <p:nvPr/>
        </p:nvSpPr>
        <p:spPr>
          <a:xfrm rot="16200000">
            <a:off x="9084350" y="1169299"/>
            <a:ext cx="288000" cy="252028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10344472" y="2160821"/>
            <a:ext cx="288032" cy="4126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24"/>
          <p:cNvSpPr/>
          <p:nvPr/>
        </p:nvSpPr>
        <p:spPr>
          <a:xfrm>
            <a:off x="3176608" y="2223129"/>
            <a:ext cx="82312" cy="4126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ole tekstowe 25"/>
          <p:cNvSpPr txBox="1"/>
          <p:nvPr/>
        </p:nvSpPr>
        <p:spPr>
          <a:xfrm>
            <a:off x="4439817" y="2052836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Phase</a:t>
            </a:r>
            <a:r>
              <a:rPr lang="pl-PL" b="1" dirty="0"/>
              <a:t> I</a:t>
            </a:r>
            <a:endParaRPr lang="en-US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8184235" y="2052836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Phase</a:t>
            </a:r>
            <a:r>
              <a:rPr lang="pl-PL" b="1" dirty="0"/>
              <a:t> II</a:t>
            </a:r>
            <a:endParaRPr lang="en-US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6600058" y="2438980"/>
            <a:ext cx="129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/>
              <a:t>Purification</a:t>
            </a:r>
            <a:endParaRPr lang="en-US" sz="14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3215681" y="2852936"/>
            <a:ext cx="36644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6600"/>
                </a:solidFill>
              </a:rPr>
              <a:t>(</a:t>
            </a:r>
            <a:r>
              <a:rPr lang="en-US" b="1" dirty="0">
                <a:solidFill>
                  <a:srgbClr val="FF6600"/>
                </a:solidFill>
              </a:rPr>
              <a:t>First</a:t>
            </a:r>
            <a:r>
              <a:rPr lang="pl-PL" b="1" dirty="0">
                <a:solidFill>
                  <a:srgbClr val="FF6600"/>
                </a:solidFill>
              </a:rPr>
              <a:t>)</a:t>
            </a:r>
            <a:r>
              <a:rPr lang="en-US" b="1" dirty="0">
                <a:solidFill>
                  <a:srgbClr val="FF6600"/>
                </a:solidFill>
              </a:rPr>
              <a:t> solar </a:t>
            </a:r>
            <a:r>
              <a:rPr lang="en-US" b="1" baseline="30000" dirty="0">
                <a:solidFill>
                  <a:srgbClr val="FF6600"/>
                </a:solidFill>
              </a:rPr>
              <a:t>7</a:t>
            </a:r>
            <a:r>
              <a:rPr lang="en-US" b="1" dirty="0">
                <a:solidFill>
                  <a:srgbClr val="FF6600"/>
                </a:solidFill>
              </a:rPr>
              <a:t>Be-</a:t>
            </a:r>
            <a:r>
              <a:rPr lang="el-GR" b="1" dirty="0">
                <a:solidFill>
                  <a:srgbClr val="FF6600"/>
                </a:solidFill>
              </a:rPr>
              <a:t>ν </a:t>
            </a:r>
            <a:r>
              <a:rPr lang="en-US" b="1" dirty="0">
                <a:solidFill>
                  <a:srgbClr val="FF6600"/>
                </a:solidFill>
              </a:rPr>
              <a:t>measurement</a:t>
            </a:r>
            <a:endParaRPr lang="pl-PL" b="1" dirty="0">
              <a:solidFill>
                <a:srgbClr val="FF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baseline="30000" dirty="0">
                <a:solidFill>
                  <a:srgbClr val="FF6600"/>
                </a:solidFill>
              </a:rPr>
              <a:t>7</a:t>
            </a:r>
            <a:r>
              <a:rPr lang="en-US" b="1" dirty="0">
                <a:solidFill>
                  <a:srgbClr val="FF6600"/>
                </a:solidFill>
              </a:rPr>
              <a:t>Be-ν day-night asymmetry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6600"/>
                </a:solidFill>
              </a:rPr>
              <a:t>Low-threshold </a:t>
            </a:r>
            <a:r>
              <a:rPr lang="en-US" b="1" baseline="30000" dirty="0">
                <a:solidFill>
                  <a:srgbClr val="FF6600"/>
                </a:solidFill>
              </a:rPr>
              <a:t>8</a:t>
            </a:r>
            <a:r>
              <a:rPr lang="en-US" b="1" dirty="0">
                <a:solidFill>
                  <a:srgbClr val="FF6600"/>
                </a:solidFill>
              </a:rPr>
              <a:t>B-</a:t>
            </a:r>
            <a:r>
              <a:rPr lang="el-GR" b="1" dirty="0">
                <a:solidFill>
                  <a:srgbClr val="FF6600"/>
                </a:solidFill>
              </a:rPr>
              <a:t>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6600"/>
                </a:solidFill>
              </a:rPr>
              <a:t>First pep-</a:t>
            </a:r>
            <a:r>
              <a:rPr lang="el-GR" b="1" dirty="0">
                <a:solidFill>
                  <a:srgbClr val="FF6600"/>
                </a:solidFill>
              </a:rPr>
              <a:t>ν </a:t>
            </a:r>
            <a:r>
              <a:rPr lang="en-US" b="1" dirty="0">
                <a:solidFill>
                  <a:srgbClr val="FF6600"/>
                </a:solidFill>
              </a:rPr>
              <a:t>detection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6600"/>
                </a:solidFill>
              </a:rPr>
              <a:t>Best upper limit on </a:t>
            </a:r>
            <a:r>
              <a:rPr lang="en-US" b="1" dirty="0" smtClean="0">
                <a:solidFill>
                  <a:srgbClr val="FF6600"/>
                </a:solidFill>
              </a:rPr>
              <a:t>CNO-ν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baseline="30000" dirty="0">
                <a:solidFill>
                  <a:srgbClr val="FF6600"/>
                </a:solidFill>
              </a:rPr>
              <a:t>7</a:t>
            </a:r>
            <a:r>
              <a:rPr lang="en-US" b="1" dirty="0">
                <a:solidFill>
                  <a:srgbClr val="FF6600"/>
                </a:solidFill>
              </a:rPr>
              <a:t>Be-ν seasonal modulation</a:t>
            </a:r>
            <a:endParaRPr lang="pl-PL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Geo-ν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at 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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4σ</a:t>
            </a:r>
            <a:endParaRPr lang="en-US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(initial phase  II data included)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</a:rPr>
              <a:t>Muon</a:t>
            </a:r>
            <a:r>
              <a:rPr lang="en-US" b="1" dirty="0">
                <a:solidFill>
                  <a:srgbClr val="00B050"/>
                </a:solidFill>
              </a:rPr>
              <a:t> seasonal variations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Limits on rare </a:t>
            </a:r>
            <a:r>
              <a:rPr lang="en-US" b="1" dirty="0" smtClean="0">
                <a:solidFill>
                  <a:srgbClr val="00B050"/>
                </a:solidFill>
              </a:rPr>
              <a:t>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Neutrons and other </a:t>
            </a:r>
            <a:r>
              <a:rPr lang="en-US" b="1" dirty="0" err="1">
                <a:solidFill>
                  <a:srgbClr val="00B050"/>
                </a:solidFill>
              </a:rPr>
              <a:t>cosmogenics</a:t>
            </a:r>
            <a:endParaRPr lang="pl-PL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5193872" y="2646928"/>
            <a:ext cx="290060" cy="2780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7280686" y="3212976"/>
            <a:ext cx="4533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FF"/>
                </a:solidFill>
              </a:rPr>
              <a:t>Measurement of pp-ν flux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milestone 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the full solar-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FF"/>
                </a:solidFill>
              </a:rPr>
              <a:t>New  round of the previous measurements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with improved precision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FF"/>
                </a:solidFill>
              </a:rPr>
              <a:t>Short-baseline ν oscillation: SOX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FF"/>
                </a:solidFill>
              </a:rPr>
              <a:t>With further purification : 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Measurement of CNO-ν flux (beyond phase II)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 flipH="1">
            <a:off x="9019672" y="2786442"/>
            <a:ext cx="209836" cy="47957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3258920" y="1764804"/>
            <a:ext cx="572264" cy="0"/>
          </a:xfrm>
          <a:prstGeom prst="straightConnector1">
            <a:avLst/>
          </a:prstGeom>
          <a:ln w="539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Nawias otwierający 49"/>
          <p:cNvSpPr/>
          <p:nvPr/>
        </p:nvSpPr>
        <p:spPr>
          <a:xfrm rot="16200000">
            <a:off x="7149758" y="1932977"/>
            <a:ext cx="163734" cy="897109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awias otwierający 50"/>
          <p:cNvSpPr/>
          <p:nvPr/>
        </p:nvSpPr>
        <p:spPr>
          <a:xfrm rot="16200000">
            <a:off x="3621525" y="1849207"/>
            <a:ext cx="169277" cy="1059105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rostokąt 51"/>
          <p:cNvSpPr/>
          <p:nvPr/>
        </p:nvSpPr>
        <p:spPr>
          <a:xfrm>
            <a:off x="3143672" y="2268861"/>
            <a:ext cx="82312" cy="4126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ole tekstowe 52"/>
          <p:cNvSpPr txBox="1"/>
          <p:nvPr/>
        </p:nvSpPr>
        <p:spPr>
          <a:xfrm>
            <a:off x="2821710" y="2124844"/>
            <a:ext cx="1474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err="1"/>
              <a:t>Preparation</a:t>
            </a:r>
            <a:endParaRPr lang="en-US" sz="1600" b="1" dirty="0"/>
          </a:p>
        </p:txBody>
      </p:sp>
      <p:pic>
        <p:nvPicPr>
          <p:cNvPr id="36" name="Picture 35" descr="bore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1"/>
            <a:ext cx="1007755" cy="995079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821710" y="1"/>
            <a:ext cx="7846290" cy="9950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/>
              <a:t>Borexino</a:t>
            </a:r>
            <a:r>
              <a:rPr lang="en-US" dirty="0"/>
              <a:t>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80555" y="2268861"/>
            <a:ext cx="2679053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Planned end of phase II</a:t>
            </a:r>
          </a:p>
          <a:p>
            <a:r>
              <a:rPr lang="en-US" dirty="0" smtClean="0"/>
              <a:t>December 2014</a:t>
            </a:r>
          </a:p>
          <a:p>
            <a:r>
              <a:rPr lang="en-US" dirty="0" smtClean="0"/>
              <a:t>Followed by a new calibration campaign</a:t>
            </a:r>
          </a:p>
          <a:p>
            <a:endParaRPr lang="en-US" dirty="0"/>
          </a:p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 (Nature) crown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solar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far!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1440391" y="65358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1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6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42" y="256729"/>
            <a:ext cx="4500563" cy="31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11215"/>
          <a:stretch>
            <a:fillRect/>
          </a:stretch>
        </p:blipFill>
        <p:spPr bwMode="auto">
          <a:xfrm>
            <a:off x="1993925" y="257845"/>
            <a:ext cx="3548434" cy="31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/>
          </p:cNvSpPr>
          <p:nvPr/>
        </p:nvSpPr>
        <p:spPr bwMode="auto">
          <a:xfrm>
            <a:off x="479811" y="4492750"/>
            <a:ext cx="11229036" cy="93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531" dirty="0">
                <a:solidFill>
                  <a:srgbClr val="FF0000"/>
                </a:solidFill>
                <a:latin typeface="Al Bayan" charset="0"/>
                <a:ea typeface="Lucida Grande"/>
                <a:cs typeface="Lucida Grande"/>
                <a:sym typeface="Al Bayan" charset="0"/>
              </a:rPr>
              <a:t>Many accomplishments of Borexino in the solar </a:t>
            </a:r>
            <a:r>
              <a:rPr lang="en-US" altLang="it-IT" sz="2531" dirty="0" smtClean="0">
                <a:solidFill>
                  <a:srgbClr val="FF0000"/>
                </a:solidFill>
                <a:latin typeface="Al Bayan" charset="0"/>
                <a:ea typeface="Lucida Grande"/>
                <a:cs typeface="Lucida Grande"/>
                <a:sym typeface="Al Bayan" charset="0"/>
              </a:rPr>
              <a:t>and terrestrial neutrino arenas</a:t>
            </a:r>
            <a:endParaRPr lang="en-US" altLang="it-IT" sz="2531" dirty="0">
              <a:solidFill>
                <a:srgbClr val="FF0000"/>
              </a:solidFill>
              <a:latin typeface="Al Bayan" charset="0"/>
              <a:ea typeface="Lucida Grande"/>
              <a:cs typeface="Lucida Grande"/>
              <a:sym typeface="Al Bayan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531" dirty="0">
                <a:solidFill>
                  <a:srgbClr val="FF0000"/>
                </a:solidFill>
                <a:latin typeface="Al Bayan" charset="0"/>
                <a:ea typeface="Lucida Grande"/>
                <a:cs typeface="Lucida Grande"/>
                <a:sym typeface="Al Bayan" charset="0"/>
              </a:rPr>
              <a:t>and </a:t>
            </a:r>
            <a:r>
              <a:rPr lang="en-US" altLang="it-IT" sz="2531" dirty="0" smtClean="0">
                <a:solidFill>
                  <a:srgbClr val="FF0000"/>
                </a:solidFill>
                <a:latin typeface="Al Bayan" charset="0"/>
                <a:ea typeface="Lucida Grande"/>
                <a:cs typeface="Lucida Grande"/>
                <a:sym typeface="Al Bayan" charset="0"/>
              </a:rPr>
              <a:t>in the low background technology…</a:t>
            </a:r>
            <a:endParaRPr lang="en-US" altLang="it-IT" sz="2531" dirty="0">
              <a:solidFill>
                <a:srgbClr val="004080"/>
              </a:solidFill>
              <a:latin typeface="Al Bayan" charset="0"/>
              <a:ea typeface="Lucida Grande"/>
              <a:cs typeface="Lucida Grande"/>
              <a:sym typeface="Al Bayan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984" dirty="0">
              <a:solidFill>
                <a:srgbClr val="004080"/>
              </a:solidFill>
              <a:latin typeface="Al Bayan" charset="0"/>
              <a:sym typeface="Al Bay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2054" y="706584"/>
            <a:ext cx="110247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possible achievements based on improved </a:t>
            </a:r>
            <a:r>
              <a:rPr lang="en-US" b="1" dirty="0" smtClean="0"/>
              <a:t>backgrounds </a:t>
            </a:r>
            <a:r>
              <a:rPr lang="en-US" dirty="0" smtClean="0"/>
              <a:t>after the purification </a:t>
            </a:r>
          </a:p>
          <a:p>
            <a:r>
              <a:rPr lang="it-IT" dirty="0"/>
              <a:t> </a:t>
            </a:r>
          </a:p>
          <a:p>
            <a:r>
              <a:rPr lang="it-IT" dirty="0" err="1"/>
              <a:t>Th</a:t>
            </a:r>
            <a:r>
              <a:rPr lang="it-IT" dirty="0"/>
              <a:t>&lt; 9 10</a:t>
            </a:r>
            <a:r>
              <a:rPr lang="it-IT" baseline="30000" dirty="0"/>
              <a:t>-19 </a:t>
            </a:r>
            <a:r>
              <a:rPr lang="it-IT" dirty="0"/>
              <a:t>g/g </a:t>
            </a:r>
            <a:r>
              <a:rPr lang="it-IT" dirty="0" smtClean="0"/>
              <a:t> 95</a:t>
            </a:r>
            <a:r>
              <a:rPr lang="it-IT" dirty="0"/>
              <a:t>% C.L.</a:t>
            </a:r>
          </a:p>
          <a:p>
            <a:r>
              <a:rPr lang="it-IT" dirty="0"/>
              <a:t>U &lt; 8 10</a:t>
            </a:r>
            <a:r>
              <a:rPr lang="it-IT" baseline="30000" dirty="0"/>
              <a:t>-20 </a:t>
            </a:r>
            <a:r>
              <a:rPr lang="it-IT" dirty="0"/>
              <a:t>g/g </a:t>
            </a:r>
            <a:r>
              <a:rPr lang="it-IT" dirty="0" smtClean="0"/>
              <a:t> 95</a:t>
            </a:r>
            <a:r>
              <a:rPr lang="it-IT" dirty="0"/>
              <a:t>% C.L.</a:t>
            </a:r>
          </a:p>
          <a:p>
            <a:r>
              <a:rPr lang="it-IT" dirty="0"/>
              <a:t>Kr&lt; 7.1 </a:t>
            </a:r>
            <a:r>
              <a:rPr lang="it-IT" dirty="0" err="1"/>
              <a:t>cpd</a:t>
            </a:r>
            <a:r>
              <a:rPr lang="it-IT" dirty="0"/>
              <a:t>/100 </a:t>
            </a:r>
            <a:r>
              <a:rPr lang="it-IT" dirty="0" err="1"/>
              <a:t>tons</a:t>
            </a:r>
            <a:r>
              <a:rPr lang="it-IT" dirty="0"/>
              <a:t> </a:t>
            </a:r>
            <a:r>
              <a:rPr lang="it-IT" dirty="0" smtClean="0"/>
              <a:t> 95</a:t>
            </a:r>
            <a:r>
              <a:rPr lang="it-IT" dirty="0"/>
              <a:t>% C.L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baseline="30000" dirty="0"/>
              <a:t>210</a:t>
            </a:r>
            <a:r>
              <a:rPr lang="it-IT" dirty="0" smtClean="0"/>
              <a:t>Bi=25.5 </a:t>
            </a:r>
            <a:r>
              <a:rPr lang="it-IT" dirty="0"/>
              <a:t>+- 1.8 </a:t>
            </a:r>
            <a:r>
              <a:rPr lang="it-IT" dirty="0" err="1"/>
              <a:t>cpd</a:t>
            </a:r>
            <a:r>
              <a:rPr lang="it-IT" dirty="0"/>
              <a:t>/100t  </a:t>
            </a:r>
          </a:p>
          <a:p>
            <a:r>
              <a:rPr lang="it-IT" dirty="0"/>
              <a:t> </a:t>
            </a:r>
          </a:p>
          <a:p>
            <a:r>
              <a:rPr lang="it-IT" baseline="30000" dirty="0"/>
              <a:t>210</a:t>
            </a:r>
            <a:r>
              <a:rPr lang="it-IT" dirty="0"/>
              <a:t>Po = </a:t>
            </a:r>
            <a:r>
              <a:rPr lang="it-IT" dirty="0" smtClean="0"/>
              <a:t>97 </a:t>
            </a:r>
            <a:r>
              <a:rPr lang="it-IT" dirty="0"/>
              <a:t>+- </a:t>
            </a:r>
            <a:r>
              <a:rPr lang="it-IT" dirty="0" smtClean="0"/>
              <a:t>3 </a:t>
            </a:r>
            <a:r>
              <a:rPr lang="it-IT" dirty="0" err="1"/>
              <a:t>cpd</a:t>
            </a:r>
            <a:r>
              <a:rPr lang="it-IT" dirty="0"/>
              <a:t>/100 </a:t>
            </a:r>
            <a:r>
              <a:rPr lang="it-IT" dirty="0" smtClean="0"/>
              <a:t>t</a:t>
            </a:r>
            <a:endParaRPr lang="it-IT" dirty="0"/>
          </a:p>
          <a:p>
            <a:r>
              <a:rPr lang="it-IT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Improved </a:t>
            </a:r>
            <a:r>
              <a:rPr lang="en-US" b="1" baseline="30000" dirty="0" smtClean="0"/>
              <a:t>7</a:t>
            </a:r>
            <a:r>
              <a:rPr lang="en-US" b="1" dirty="0" smtClean="0"/>
              <a:t>Be, </a:t>
            </a:r>
            <a:r>
              <a:rPr lang="en-US" b="1" baseline="30000" dirty="0" smtClean="0"/>
              <a:t>8</a:t>
            </a:r>
            <a:r>
              <a:rPr lang="en-US" b="1" dirty="0" smtClean="0"/>
              <a:t>B, and pep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More stringent test of the profile of the Pee survival probability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sub-leading effect in addition to MSW, new physics, NSI?</a:t>
            </a:r>
          </a:p>
          <a:p>
            <a:endParaRPr lang="en-US" dirty="0"/>
          </a:p>
          <a:p>
            <a:r>
              <a:rPr lang="en-US" b="1" dirty="0" smtClean="0"/>
              <a:t>Improved </a:t>
            </a:r>
            <a:r>
              <a:rPr lang="en-US" b="1" baseline="30000" dirty="0" smtClean="0"/>
              <a:t>7</a:t>
            </a:r>
            <a:r>
              <a:rPr lang="en-US" b="1" dirty="0" smtClean="0"/>
              <a:t>Be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some </a:t>
            </a:r>
            <a:r>
              <a:rPr lang="en-US" dirty="0" smtClean="0"/>
              <a:t>hint about </a:t>
            </a:r>
            <a:r>
              <a:rPr lang="en-US" dirty="0" err="1" smtClean="0"/>
              <a:t>metallicity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/>
              <a:t>CNO </a:t>
            </a:r>
            <a:r>
              <a:rPr lang="en-US" dirty="0" smtClean="0"/>
              <a:t>is the ideal </a:t>
            </a:r>
            <a:r>
              <a:rPr lang="en-US" dirty="0" err="1"/>
              <a:t>metallicity</a:t>
            </a:r>
            <a:r>
              <a:rPr lang="en-US" dirty="0"/>
              <a:t> discriminator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 smtClean="0"/>
              <a:t>more purification !  </a:t>
            </a:r>
            <a:r>
              <a:rPr lang="en-US" dirty="0" smtClean="0"/>
              <a:t>beyond the present phase II </a:t>
            </a:r>
            <a:r>
              <a:rPr lang="en-US" b="1" baseline="30000" dirty="0" smtClean="0"/>
              <a:t>210</a:t>
            </a:r>
            <a:r>
              <a:rPr lang="en-US" b="1" dirty="0" smtClean="0"/>
              <a:t>Bi is the challenge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43100" y="207818"/>
            <a:ext cx="750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for phase II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ccia a sinistra 3"/>
          <p:cNvSpPr/>
          <p:nvPr/>
        </p:nvSpPr>
        <p:spPr bwMode="auto">
          <a:xfrm>
            <a:off x="4551223" y="1371597"/>
            <a:ext cx="2327562" cy="363682"/>
          </a:xfrm>
          <a:prstGeom prst="leftArrow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52849" y="1101432"/>
            <a:ext cx="4468097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Purification (water extraction and nitrogen stripping) astonishingly effective in further reducing the already ultralow background!!</a:t>
            </a:r>
          </a:p>
          <a:p>
            <a:r>
              <a:rPr lang="en-US" dirty="0" smtClean="0"/>
              <a:t>Evaluated through the delayed coincidence tag </a:t>
            </a:r>
            <a:endParaRPr lang="en-US" dirty="0"/>
          </a:p>
        </p:txBody>
      </p:sp>
      <p:sp>
        <p:nvSpPr>
          <p:cNvPr id="6" name="Parentesi graffa chiusa 5"/>
          <p:cNvSpPr/>
          <p:nvPr/>
        </p:nvSpPr>
        <p:spPr bwMode="auto">
          <a:xfrm>
            <a:off x="3782288" y="2689504"/>
            <a:ext cx="311728" cy="916142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7976" y="2230581"/>
            <a:ext cx="295448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Only residual backgrounds</a:t>
            </a:r>
          </a:p>
          <a:p>
            <a:endParaRPr lang="en-US" dirty="0" smtClean="0"/>
          </a:p>
          <a:p>
            <a:r>
              <a:rPr lang="en-US" dirty="0" smtClean="0"/>
              <a:t>Po210 factor 100 less than at the beginning of data taking</a:t>
            </a:r>
          </a:p>
          <a:p>
            <a:endParaRPr lang="en-US" dirty="0" smtClean="0"/>
          </a:p>
          <a:p>
            <a:r>
              <a:rPr lang="en-US" baseline="30000" dirty="0" smtClean="0"/>
              <a:t>210</a:t>
            </a:r>
            <a:r>
              <a:rPr lang="en-US" dirty="0" smtClean="0"/>
              <a:t>Bismuth (</a:t>
            </a:r>
            <a:r>
              <a:rPr lang="en-US" b="1" dirty="0" smtClean="0"/>
              <a:t>the most relevant) </a:t>
            </a:r>
            <a:r>
              <a:rPr lang="en-US" dirty="0" smtClean="0"/>
              <a:t>factor 2 less than in phase I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440391" y="6535882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81455" y="2649680"/>
            <a:ext cx="429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Third and final geo-neutrino release at the end of phase II</a:t>
            </a:r>
            <a:endParaRPr lang="en-US" sz="3200" b="1" dirty="0"/>
          </a:p>
        </p:txBody>
      </p:sp>
      <p:sp>
        <p:nvSpPr>
          <p:cNvPr id="11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6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524000" y="-1587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Geo-neutrinos: anti-neutrinos from the Earth a new probe of Earth's interior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1524000" y="854100"/>
            <a:ext cx="91440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b="1" dirty="0">
                <a:solidFill>
                  <a:prstClr val="black"/>
                </a:solidFill>
              </a:rPr>
              <a:t>U, </a:t>
            </a:r>
            <a:r>
              <a:rPr lang="en-US" b="1" dirty="0" err="1">
                <a:solidFill>
                  <a:prstClr val="black"/>
                </a:solidFill>
              </a:rPr>
              <a:t>Th</a:t>
            </a:r>
            <a:r>
              <a:rPr lang="en-US" b="1" dirty="0">
                <a:solidFill>
                  <a:prstClr val="black"/>
                </a:solidFill>
              </a:rPr>
              <a:t> and </a:t>
            </a:r>
            <a:r>
              <a:rPr lang="en-US" b="1" baseline="30000" dirty="0">
                <a:solidFill>
                  <a:prstClr val="black"/>
                </a:solidFill>
              </a:rPr>
              <a:t>40</a:t>
            </a:r>
            <a:r>
              <a:rPr lang="en-US" b="1" dirty="0">
                <a:solidFill>
                  <a:prstClr val="black"/>
                </a:solidFill>
              </a:rPr>
              <a:t>K in the Earth release heat together with anti-neutrinos, in a well fixed ratio: </a:t>
            </a:r>
          </a:p>
        </p:txBody>
      </p:sp>
      <p:grpSp>
        <p:nvGrpSpPr>
          <p:cNvPr id="11269" name="Group 36"/>
          <p:cNvGrpSpPr>
            <a:grpSpLocks/>
          </p:cNvGrpSpPr>
          <p:nvPr/>
        </p:nvGrpSpPr>
        <p:grpSpPr bwMode="auto">
          <a:xfrm>
            <a:off x="1524000" y="3657600"/>
            <a:ext cx="9144000" cy="2419350"/>
            <a:chOff x="0" y="2350"/>
            <a:chExt cx="5760" cy="1524"/>
          </a:xfrm>
        </p:grpSpPr>
        <p:sp>
          <p:nvSpPr>
            <p:cNvPr id="11276" name="Text Box 17"/>
            <p:cNvSpPr txBox="1">
              <a:spLocks noChangeArrowheads="1"/>
            </p:cNvSpPr>
            <p:nvPr/>
          </p:nvSpPr>
          <p:spPr bwMode="auto">
            <a:xfrm>
              <a:off x="0" y="2350"/>
              <a:ext cx="5760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10000"/>
                </a:spcBef>
                <a:spcAft>
                  <a:spcPct val="50000"/>
                </a:spcAft>
                <a:buClr>
                  <a:srgbClr val="FFFF00"/>
                </a:buClr>
                <a:buSzPct val="150000"/>
              </a:pPr>
              <a:r>
                <a:rPr lang="en-US" dirty="0">
                  <a:solidFill>
                    <a:prstClr val="white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Earth emits antineutrinos		                      whereas Sun shines in neutrinos.</a:t>
              </a:r>
            </a:p>
            <a:p>
              <a:pPr eaLnBrk="1" hangingPunct="1">
                <a:lnSpc>
                  <a:spcPct val="110000"/>
                </a:lnSpc>
                <a:spcBef>
                  <a:spcPct val="10000"/>
                </a:spcBef>
                <a:spcAft>
                  <a:spcPct val="50000"/>
                </a:spcAft>
                <a:buClr>
                  <a:srgbClr val="FFFF00"/>
                </a:buClr>
                <a:buSzPct val="150000"/>
              </a:pPr>
              <a:r>
                <a:rPr lang="en-US" dirty="0">
                  <a:solidFill>
                    <a:prstClr val="black"/>
                  </a:solidFill>
                </a:rPr>
                <a:t> A fraction of geo-neutrinos from U and </a:t>
              </a:r>
              <a:r>
                <a:rPr lang="en-US" dirty="0" err="1">
                  <a:solidFill>
                    <a:prstClr val="black"/>
                  </a:solidFill>
                </a:rPr>
                <a:t>Th</a:t>
              </a:r>
              <a:r>
                <a:rPr lang="en-US" dirty="0">
                  <a:solidFill>
                    <a:prstClr val="black"/>
                  </a:solidFill>
                </a:rPr>
                <a:t> (not from </a:t>
              </a:r>
              <a:r>
                <a:rPr lang="en-US" baseline="30000" dirty="0">
                  <a:solidFill>
                    <a:prstClr val="black"/>
                  </a:solidFill>
                </a:rPr>
                <a:t>40</a:t>
              </a:r>
              <a:r>
                <a:rPr lang="en-US" dirty="0">
                  <a:solidFill>
                    <a:prstClr val="black"/>
                  </a:solidFill>
                </a:rPr>
                <a:t>K) are above threshold for inverse </a:t>
              </a: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prstClr val="black"/>
                  </a:solidFill>
                </a:rPr>
                <a:t> on protons: </a:t>
              </a:r>
            </a:p>
            <a:p>
              <a:pPr eaLnBrk="1" hangingPunct="1">
                <a:lnSpc>
                  <a:spcPct val="110000"/>
                </a:lnSpc>
                <a:spcBef>
                  <a:spcPct val="10000"/>
                </a:spcBef>
                <a:spcAft>
                  <a:spcPct val="50000"/>
                </a:spcAft>
                <a:buClr>
                  <a:srgbClr val="FFFF00"/>
                </a:buClr>
                <a:buSzPct val="150000"/>
              </a:pPr>
              <a:endParaRPr lang="en-US" dirty="0">
                <a:solidFill>
                  <a:prstClr val="black"/>
                </a:solidFill>
              </a:endParaRPr>
            </a:p>
            <a:p>
              <a:pPr eaLnBrk="1" hangingPunct="1">
                <a:lnSpc>
                  <a:spcPct val="110000"/>
                </a:lnSpc>
                <a:spcBef>
                  <a:spcPct val="10000"/>
                </a:spcBef>
                <a:spcAft>
                  <a:spcPct val="50000"/>
                </a:spcAft>
                <a:buClr>
                  <a:srgbClr val="FFFF00"/>
                </a:buClr>
                <a:buSzPct val="150000"/>
              </a:pPr>
              <a:r>
                <a:rPr lang="en-US" dirty="0">
                  <a:solidFill>
                    <a:prstClr val="black"/>
                  </a:solidFill>
                </a:rPr>
                <a:t>Different components can be distinguished due to different energy spectra: e. g. anti-</a:t>
              </a:r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n</a:t>
              </a:r>
              <a:r>
                <a:rPr lang="en-US" dirty="0">
                  <a:solidFill>
                    <a:prstClr val="black"/>
                  </a:solidFill>
                </a:rPr>
                <a:t> with highest energy are from Uranium.</a:t>
              </a:r>
            </a:p>
          </p:txBody>
        </p:sp>
        <p:graphicFrame>
          <p:nvGraphicFramePr>
            <p:cNvPr id="11266" name="Object 1024"/>
            <p:cNvGraphicFramePr>
              <a:graphicFrameLocks noChangeAspect="1"/>
            </p:cNvGraphicFramePr>
            <p:nvPr/>
          </p:nvGraphicFramePr>
          <p:xfrm>
            <a:off x="1392" y="2974"/>
            <a:ext cx="2069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8" name="Equation" r:id="rId4" imgW="1600200" imgH="241200" progId="Equation.DSMT4">
                    <p:embed/>
                  </p:oleObj>
                </mc:Choice>
                <mc:Fallback>
                  <p:oleObj name="Equation" r:id="rId4" imgW="16002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974"/>
                          <a:ext cx="2069" cy="3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>
                          <a:outerShdw dist="45791" dir="2021404" algn="ctr" rotWithShape="0">
                            <a:schemeClr val="tx1"/>
                          </a:outerShdw>
                        </a:effectLst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70" name="Picture 16" descr="tab_1_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4664"/>
            <a:ext cx="8382000" cy="17605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5" descr="a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2286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CasellaDiTesto 11"/>
          <p:cNvSpPr txBox="1">
            <a:spLocks noChangeArrowheads="1"/>
          </p:cNvSpPr>
          <p:nvPr/>
        </p:nvSpPr>
        <p:spPr bwMode="auto">
          <a:xfrm>
            <a:off x="7315200" y="4488873"/>
            <a:ext cx="33528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Classical </a:t>
            </a:r>
            <a:r>
              <a:rPr lang="en-US" dirty="0" smtClean="0">
                <a:solidFill>
                  <a:prstClr val="black"/>
                </a:solidFill>
              </a:rPr>
              <a:t>inverse beta decay (IBD) antineutrino </a:t>
            </a:r>
            <a:r>
              <a:rPr lang="en-US" dirty="0">
                <a:solidFill>
                  <a:prstClr val="black"/>
                </a:solidFill>
              </a:rPr>
              <a:t>detection in liquid scintillation detectors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440391" y="6535882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0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6689" y="4437112"/>
            <a:ext cx="352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Predicted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geo-</a:t>
            </a:r>
            <a:r>
              <a:rPr lang="it-IT" dirty="0" err="1" smtClean="0">
                <a:solidFill>
                  <a:srgbClr val="FF0000"/>
                </a:solidFill>
              </a:rPr>
              <a:t>anti</a:t>
            </a:r>
            <a:r>
              <a:rPr lang="it-IT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err="1" smtClean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energy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spectra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377" y="5469032"/>
            <a:ext cx="546762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>
                <a:solidFill>
                  <a:prstClr val="black"/>
                </a:solidFill>
              </a:rPr>
              <a:t>Flux in line with the Earth’s model expectation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solidFill>
                  <a:prstClr val="black"/>
                </a:solidFill>
              </a:rPr>
              <a:t>Low flux: 3 order of magnitude less than </a:t>
            </a:r>
            <a:r>
              <a:rPr lang="it-IT" baseline="30000" dirty="0">
                <a:solidFill>
                  <a:prstClr val="black"/>
                </a:solidFill>
              </a:rPr>
              <a:t>7</a:t>
            </a:r>
            <a:r>
              <a:rPr lang="it-IT" dirty="0">
                <a:solidFill>
                  <a:prstClr val="black"/>
                </a:solidFill>
              </a:rPr>
              <a:t>Be solar 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it-IT" dirty="0">
                <a:solidFill>
                  <a:prstClr val="black"/>
                </a:solidFill>
              </a:rPr>
              <a:t>!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solidFill>
                  <a:prstClr val="black"/>
                </a:solidFill>
              </a:rPr>
              <a:t>Geo-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</a:rPr>
              <a:t>n </a:t>
            </a:r>
            <a:r>
              <a:rPr lang="it-IT" dirty="0">
                <a:solidFill>
                  <a:prstClr val="black"/>
                </a:solidFill>
              </a:rPr>
              <a:t>probe the U,Th content of the Earth (not K)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solidFill>
                  <a:prstClr val="black"/>
                </a:solidFill>
              </a:rPr>
              <a:t>Multidisciplinary research: particle physics&amp;geophysics           </a:t>
            </a: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>
            <p:extLst/>
          </p:nvPr>
        </p:nvGraphicFramePr>
        <p:xfrm>
          <a:off x="6984493" y="2609617"/>
          <a:ext cx="163729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4" imgW="914400" imgH="241200" progId="Equation.3">
                  <p:embed/>
                </p:oleObj>
              </mc:Choice>
              <mc:Fallback>
                <p:oleObj name="Equation" r:id="rId4" imgW="914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493" y="2609617"/>
                        <a:ext cx="1637299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312" y="262762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E</a:t>
            </a:r>
            <a:r>
              <a:rPr lang="it-IT" baseline="-25000" dirty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it-IT" dirty="0">
                <a:solidFill>
                  <a:prstClr val="black"/>
                </a:solidFill>
              </a:rPr>
              <a:t>&gt;1.8 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406" y="3041666"/>
            <a:ext cx="3165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</a:rPr>
              <a:t>“prompt signal”</a:t>
            </a:r>
          </a:p>
          <a:p>
            <a:r>
              <a:rPr lang="it-IT" sz="1600" dirty="0">
                <a:solidFill>
                  <a:prstClr val="black"/>
                </a:solidFill>
              </a:rPr>
              <a:t>e</a:t>
            </a:r>
            <a:r>
              <a:rPr lang="it-IT" sz="1600" baseline="30000" dirty="0">
                <a:solidFill>
                  <a:prstClr val="black"/>
                </a:solidFill>
              </a:rPr>
              <a:t>+</a:t>
            </a:r>
            <a:r>
              <a:rPr lang="it-IT" sz="1600" dirty="0">
                <a:solidFill>
                  <a:prstClr val="black"/>
                </a:solidFill>
              </a:rPr>
              <a:t>:   energy loss + annihilation </a:t>
            </a:r>
          </a:p>
          <a:p>
            <a:r>
              <a:rPr lang="it-IT" sz="1600" dirty="0">
                <a:solidFill>
                  <a:prstClr val="black"/>
                </a:solidFill>
              </a:rPr>
              <a:t>         (2 </a:t>
            </a:r>
            <a:r>
              <a:rPr lang="it-IT" sz="1600" dirty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it-IT" sz="1600" dirty="0">
                <a:solidFill>
                  <a:prstClr val="black"/>
                </a:solidFill>
              </a:rPr>
              <a:t> 511 KeV each)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</a:rPr>
              <a:t>“delayed signal”</a:t>
            </a:r>
          </a:p>
          <a:p>
            <a:r>
              <a:rPr lang="it-IT" sz="1600" dirty="0">
                <a:solidFill>
                  <a:prstClr val="black"/>
                </a:solidFill>
              </a:rPr>
              <a:t>n capture after thermalization  2.2 </a:t>
            </a:r>
            <a:r>
              <a:rPr lang="it-IT" sz="1600" dirty="0">
                <a:solidFill>
                  <a:prstClr val="black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</a:rPr>
              <a:t>Two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releases</a:t>
            </a:r>
            <a:r>
              <a:rPr lang="it-IT" sz="3200" dirty="0" smtClean="0">
                <a:solidFill>
                  <a:srgbClr val="FF0000"/>
                </a:solidFill>
              </a:rPr>
              <a:t> so far from </a:t>
            </a:r>
            <a:r>
              <a:rPr lang="it-IT" sz="3200" dirty="0" err="1" smtClean="0">
                <a:solidFill>
                  <a:srgbClr val="FF0000"/>
                </a:solidFill>
              </a:rPr>
              <a:t>Borexino</a:t>
            </a:r>
            <a:endParaRPr lang="it-IT" sz="32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3512" y="62068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    G. Bellini et al., (Borexino Coll.) Phys. Lett. B 687 (2010) </a:t>
            </a:r>
            <a:r>
              <a:rPr lang="it-IT" dirty="0" smtClean="0">
                <a:solidFill>
                  <a:prstClr val="black"/>
                </a:solidFill>
              </a:rPr>
              <a:t>299</a:t>
            </a:r>
            <a:r>
              <a:rPr lang="it-IT" dirty="0">
                <a:solidFill>
                  <a:prstClr val="black"/>
                </a:solidFill>
              </a:rPr>
              <a:t>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data</a:t>
            </a: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 G</a:t>
            </a:r>
            <a:r>
              <a:rPr lang="it-IT" dirty="0">
                <a:solidFill>
                  <a:prstClr val="black"/>
                </a:solidFill>
              </a:rPr>
              <a:t>. Bellini et al., (</a:t>
            </a:r>
            <a:r>
              <a:rPr lang="it-IT" dirty="0" err="1">
                <a:solidFill>
                  <a:prstClr val="black"/>
                </a:solidFill>
              </a:rPr>
              <a:t>Borexino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Coll</a:t>
            </a:r>
            <a:r>
              <a:rPr lang="it-IT" dirty="0">
                <a:solidFill>
                  <a:prstClr val="black"/>
                </a:solidFill>
              </a:rPr>
              <a:t>.) </a:t>
            </a:r>
            <a:r>
              <a:rPr lang="it-IT" dirty="0" err="1">
                <a:solidFill>
                  <a:prstClr val="black"/>
                </a:solidFill>
              </a:rPr>
              <a:t>Phys</a:t>
            </a:r>
            <a:r>
              <a:rPr lang="it-IT" dirty="0">
                <a:solidFill>
                  <a:prstClr val="black"/>
                </a:solidFill>
              </a:rPr>
              <a:t> Lett B 722 4 (2013) </a:t>
            </a:r>
            <a:r>
              <a:rPr lang="it-IT" dirty="0" smtClean="0">
                <a:solidFill>
                  <a:prstClr val="black"/>
                </a:solidFill>
              </a:rPr>
              <a:t>295 </a:t>
            </a:r>
          </a:p>
          <a:p>
            <a:r>
              <a:rPr lang="it-IT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plus part of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3218" y="2267913"/>
            <a:ext cx="5460492" cy="31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0" y="4941168"/>
            <a:ext cx="2515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672064" y="46217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1440390" y="6535882"/>
            <a:ext cx="42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7" name="Picture 29" descr="sig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18326" y="631079"/>
            <a:ext cx="2284410" cy="19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9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1556792"/>
            <a:ext cx="3456384" cy="26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3632" y="4211796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1MeV≈ 500 p.e.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609" y="1196752"/>
            <a:ext cx="2587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Prediction for Borexino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7608" y="5212793"/>
            <a:ext cx="934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Reactors anti-</a:t>
            </a:r>
            <a:r>
              <a:rPr lang="it-IT" sz="2000" dirty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it-IT" sz="2000" dirty="0">
                <a:solidFill>
                  <a:prstClr val="black"/>
                </a:solidFill>
              </a:rPr>
              <a:t>s are the major source of background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At Gran Sasso </a:t>
            </a:r>
            <a:r>
              <a:rPr lang="it-IT" sz="2000" dirty="0" err="1">
                <a:solidFill>
                  <a:prstClr val="black"/>
                </a:solidFill>
              </a:rPr>
              <a:t>i</a:t>
            </a:r>
            <a:r>
              <a:rPr lang="it-IT" sz="2000" dirty="0" err="1" smtClean="0">
                <a:solidFill>
                  <a:prstClr val="black"/>
                </a:solidFill>
              </a:rPr>
              <a:t>ntrinsic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low</a:t>
            </a:r>
            <a:r>
              <a:rPr lang="it-IT" sz="2000" dirty="0" smtClean="0">
                <a:solidFill>
                  <a:prstClr val="black"/>
                </a:solidFill>
              </a:rPr>
              <a:t> background </a:t>
            </a:r>
            <a:r>
              <a:rPr lang="it-IT" sz="2000" dirty="0" err="1" smtClean="0">
                <a:solidFill>
                  <a:prstClr val="black"/>
                </a:solidFill>
              </a:rPr>
              <a:t>measure</a:t>
            </a:r>
            <a:r>
              <a:rPr lang="it-IT" sz="2000" dirty="0" smtClean="0">
                <a:solidFill>
                  <a:prstClr val="black"/>
                </a:solidFill>
              </a:rPr>
              <a:t> ( </a:t>
            </a:r>
            <a:r>
              <a:rPr lang="it-IT" sz="2000" dirty="0">
                <a:solidFill>
                  <a:prstClr val="black"/>
                </a:solidFill>
              </a:rPr>
              <a:t>there are not near reactors)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Borexino </a:t>
            </a:r>
            <a:r>
              <a:rPr lang="it-IT" sz="2000" dirty="0" err="1" smtClean="0">
                <a:solidFill>
                  <a:prstClr val="black"/>
                </a:solidFill>
              </a:rPr>
              <a:t>ultralow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contamination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very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beneficial</a:t>
            </a:r>
            <a:r>
              <a:rPr lang="it-IT" sz="2000" dirty="0" smtClean="0">
                <a:solidFill>
                  <a:prstClr val="black"/>
                </a:solidFill>
              </a:rPr>
              <a:t> (</a:t>
            </a:r>
            <a:r>
              <a:rPr lang="it-IT" sz="2000" dirty="0" err="1" smtClean="0">
                <a:solidFill>
                  <a:prstClr val="black"/>
                </a:solidFill>
              </a:rPr>
              <a:t>accidental</a:t>
            </a:r>
            <a:r>
              <a:rPr lang="it-IT" sz="2000" dirty="0">
                <a:solidFill>
                  <a:prstClr val="black"/>
                </a:solidFill>
              </a:rPr>
              <a:t>, (</a:t>
            </a:r>
            <a:r>
              <a:rPr lang="it-IT" sz="2000" dirty="0" err="1">
                <a:solidFill>
                  <a:prstClr val="black"/>
                </a:solidFill>
                <a:latin typeface="Symbol" pitchFamily="18" charset="2"/>
              </a:rPr>
              <a:t>a,</a:t>
            </a:r>
            <a:r>
              <a:rPr lang="it-IT" sz="2000" dirty="0" err="1">
                <a:solidFill>
                  <a:prstClr val="black"/>
                </a:solidFill>
              </a:rPr>
              <a:t>n</a:t>
            </a:r>
            <a:r>
              <a:rPr lang="it-IT" sz="2000" dirty="0" smtClean="0">
                <a:solidFill>
                  <a:prstClr val="black"/>
                </a:solidFill>
              </a:rPr>
              <a:t>),                          )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</a:rPr>
              <a:t>Spectrum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prediction</a:t>
            </a:r>
            <a:r>
              <a:rPr lang="it-IT" sz="3200" b="1" dirty="0" smtClean="0">
                <a:solidFill>
                  <a:srgbClr val="FF0000"/>
                </a:solidFill>
              </a:rPr>
              <a:t> and background in </a:t>
            </a:r>
            <a:r>
              <a:rPr lang="it-IT" sz="3200" b="1" dirty="0" err="1" smtClean="0">
                <a:solidFill>
                  <a:srgbClr val="FF0000"/>
                </a:solidFill>
              </a:rPr>
              <a:t>Borexino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760" y="2996952"/>
            <a:ext cx="94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reactors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3673" y="34290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Geo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</a:rPr>
              <a:t>n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1915" y="5886663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6579" y="881045"/>
            <a:ext cx="3769990" cy="26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7481455" y="3943806"/>
            <a:ext cx="45927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Backgrounds that can mimic the delayed coincidence of the IBD reaction</a:t>
            </a:r>
          </a:p>
          <a:p>
            <a:r>
              <a:rPr lang="en-US" b="1" dirty="0" smtClean="0"/>
              <a:t>Only </a:t>
            </a:r>
            <a:r>
              <a:rPr lang="it-IT" b="1" dirty="0"/>
              <a:t>0.70 ±0.18 </a:t>
            </a:r>
            <a:r>
              <a:rPr lang="it-IT" b="1" dirty="0" err="1" smtClean="0"/>
              <a:t>events</a:t>
            </a:r>
            <a:r>
              <a:rPr lang="it-IT" b="1" dirty="0" smtClean="0"/>
              <a:t> in the </a:t>
            </a:r>
            <a:r>
              <a:rPr lang="it-IT" b="1" dirty="0" err="1" smtClean="0"/>
              <a:t>whole</a:t>
            </a:r>
            <a:r>
              <a:rPr lang="it-IT" b="1" dirty="0" smtClean="0"/>
              <a:t> </a:t>
            </a:r>
            <a:r>
              <a:rPr lang="it-IT" b="1" dirty="0" err="1" smtClean="0"/>
              <a:t>exposure</a:t>
            </a:r>
            <a:endParaRPr lang="en-US" dirty="0"/>
          </a:p>
        </p:txBody>
      </p:sp>
      <p:sp>
        <p:nvSpPr>
          <p:cNvPr id="15" name="TextBox 22"/>
          <p:cNvSpPr txBox="1"/>
          <p:nvPr/>
        </p:nvSpPr>
        <p:spPr>
          <a:xfrm>
            <a:off x="5634088" y="2059585"/>
            <a:ext cx="173637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446 reactors </a:t>
            </a:r>
          </a:p>
          <a:p>
            <a:r>
              <a:rPr lang="it-IT" dirty="0"/>
              <a:t>Data from IAEA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H="1">
            <a:off x="3831682" y="2493818"/>
            <a:ext cx="1665109" cy="737755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ccia in su 15"/>
          <p:cNvSpPr/>
          <p:nvPr/>
        </p:nvSpPr>
        <p:spPr bwMode="auto">
          <a:xfrm>
            <a:off x="9742517" y="3397829"/>
            <a:ext cx="471747" cy="467591"/>
          </a:xfrm>
          <a:prstGeom prst="upArrow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440390" y="6535882"/>
            <a:ext cx="46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7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6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5246" y="188641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Selection</a:t>
            </a:r>
            <a:r>
              <a:rPr lang="it-IT" sz="3600" dirty="0" smtClean="0">
                <a:solidFill>
                  <a:srgbClr val="FF0000"/>
                </a:solidFill>
              </a:rPr>
              <a:t> of </a:t>
            </a:r>
            <a:r>
              <a:rPr lang="it-IT" sz="3600" dirty="0" err="1">
                <a:solidFill>
                  <a:srgbClr val="FF0000"/>
                </a:solidFill>
              </a:rPr>
              <a:t>c</a:t>
            </a:r>
            <a:r>
              <a:rPr lang="it-IT" sz="3600" dirty="0" err="1" smtClean="0">
                <a:solidFill>
                  <a:srgbClr val="FF0000"/>
                </a:solidFill>
              </a:rPr>
              <a:t>andidates</a:t>
            </a:r>
            <a:endParaRPr lang="it-IT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03512" y="1124744"/>
            <a:ext cx="881702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Event selection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Q</a:t>
            </a:r>
            <a:r>
              <a:rPr lang="it-IT" sz="2000" baseline="-25000" dirty="0"/>
              <a:t>prompt</a:t>
            </a:r>
            <a:r>
              <a:rPr lang="it-IT" sz="2000" dirty="0"/>
              <a:t> &gt;480 pe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Q</a:t>
            </a:r>
            <a:r>
              <a:rPr lang="it-IT" sz="2000" baseline="-25000" dirty="0"/>
              <a:t>delayed</a:t>
            </a:r>
            <a:r>
              <a:rPr lang="it-IT" sz="2000" dirty="0"/>
              <a:t> (860,1300</a:t>
            </a:r>
            <a:r>
              <a:rPr lang="it-IT" sz="2000" dirty="0" smtClean="0"/>
              <a:t>) pe</a:t>
            </a:r>
            <a:endParaRPr lang="it-IT" sz="2000" dirty="0"/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Symbol" pitchFamily="18" charset="2"/>
              </a:rPr>
              <a:t>D</a:t>
            </a:r>
            <a:r>
              <a:rPr lang="it-IT" sz="2000" dirty="0"/>
              <a:t>R (promt-delayed) 1m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Symbol" pitchFamily="18" charset="2"/>
              </a:rPr>
              <a:t>D</a:t>
            </a:r>
            <a:r>
              <a:rPr lang="it-IT" sz="2000" dirty="0"/>
              <a:t>t  (promt-delayed) (20 ms,1280ms)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Pulse shape discrimination (Gatti filter) &lt;0.015 </a:t>
            </a:r>
            <a:r>
              <a:rPr lang="it-IT" sz="2000" dirty="0" smtClean="0"/>
              <a:t>:</a:t>
            </a:r>
            <a:r>
              <a:rPr lang="it-IT" sz="2000" dirty="0" err="1" smtClean="0"/>
              <a:t>delayed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dirty="0"/>
              <a:t>must be “beta like”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Total  cut efficiency determined by Monte Carlo: 0.84±0.01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solidFill>
                  <a:srgbClr val="FF0000"/>
                </a:solidFill>
              </a:rPr>
              <a:t>Large Fiducial Volume</a:t>
            </a:r>
            <a:r>
              <a:rPr lang="it-IT" sz="2000" dirty="0"/>
              <a:t>: distance from the vessel &lt;25 </a:t>
            </a:r>
            <a:r>
              <a:rPr lang="it-IT" sz="2000" dirty="0" smtClean="0"/>
              <a:t>cm</a:t>
            </a:r>
          </a:p>
          <a:p>
            <a:pPr>
              <a:buFont typeface="Wingdings" pitchFamily="2" charset="2"/>
              <a:buChar char="§"/>
            </a:pPr>
            <a:endParaRPr lang="it-IT" sz="2000" dirty="0"/>
          </a:p>
          <a:p>
            <a:r>
              <a:rPr lang="it-IT" sz="2000" dirty="0"/>
              <a:t>                 </a:t>
            </a:r>
            <a:r>
              <a:rPr lang="it-IT" sz="2000" dirty="0" err="1" smtClean="0">
                <a:solidFill>
                  <a:srgbClr val="FF0000"/>
                </a:solidFill>
              </a:rPr>
              <a:t>Dynamical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vessel </a:t>
            </a:r>
            <a:r>
              <a:rPr lang="it-IT" sz="2000" dirty="0" err="1">
                <a:solidFill>
                  <a:srgbClr val="FF0000"/>
                </a:solidFill>
              </a:rPr>
              <a:t>shape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to </a:t>
            </a:r>
            <a:r>
              <a:rPr lang="it-IT" sz="2000" dirty="0" err="1" smtClean="0">
                <a:solidFill>
                  <a:srgbClr val="FF0000"/>
                </a:solidFill>
              </a:rPr>
              <a:t>follow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variation</a:t>
            </a:r>
            <a:r>
              <a:rPr lang="it-IT" sz="2000" dirty="0" smtClean="0">
                <a:solidFill>
                  <a:srgbClr val="FF0000"/>
                </a:solidFill>
              </a:rPr>
              <a:t> in time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Exposure             613±26 ton year (vessel shape 1.6%; posit. rec. 3.8%; cut eff 1%)</a:t>
            </a:r>
          </a:p>
          <a:p>
            <a:endParaRPr lang="it-IT" sz="2000" dirty="0"/>
          </a:p>
          <a:p>
            <a:r>
              <a:rPr lang="it-IT" sz="2000" dirty="0"/>
              <a:t> </a:t>
            </a:r>
          </a:p>
          <a:p>
            <a:endParaRPr lang="it-IT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79315" y="5709907"/>
            <a:ext cx="1082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 err="1" smtClean="0">
                <a:solidFill>
                  <a:srgbClr val="FF0000"/>
                </a:solidFill>
              </a:rPr>
              <a:t>total</a:t>
            </a:r>
            <a:r>
              <a:rPr lang="it-IT" b="1" dirty="0" smtClean="0">
                <a:solidFill>
                  <a:srgbClr val="FF0000"/>
                </a:solidFill>
              </a:rPr>
              <a:t> 46  </a:t>
            </a:r>
            <a:r>
              <a:rPr lang="it-IT" b="1" dirty="0" err="1" smtClean="0">
                <a:solidFill>
                  <a:srgbClr val="FF0000"/>
                </a:solidFill>
              </a:rPr>
              <a:t>candidates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entire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exposure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how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they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distribute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between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geo and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reactor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components</a:t>
            </a:r>
            <a:r>
              <a:rPr lang="it-IT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? 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440391" y="6535882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19536" y="1268761"/>
          <a:ext cx="8568952" cy="180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152128"/>
                <a:gridCol w="1093213"/>
                <a:gridCol w="1211043"/>
                <a:gridCol w="1440160"/>
              </a:tblGrid>
              <a:tr h="783087"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Expected with osc.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no osc.</a:t>
                      </a:r>
                      <a:endParaRPr lang="it-IT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Others back.</a:t>
                      </a:r>
                    </a:p>
                    <a:p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geo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geo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endParaRPr lang="it-IT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endParaRPr lang="it-IT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TNU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TNU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069"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33.3±2.4</a:t>
                      </a:r>
                      <a:endParaRPr lang="it-IT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60.4±2.4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0.70±0.18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>
                          <a:solidFill>
                            <a:srgbClr val="FF0000"/>
                          </a:solidFill>
                        </a:rPr>
                        <a:t>14.3±4.4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31.2</a:t>
                      </a:r>
                      <a:r>
                        <a:rPr lang="it-IT" sz="2000" baseline="-25000" dirty="0" smtClean="0"/>
                        <a:t>-6.1</a:t>
                      </a:r>
                      <a:r>
                        <a:rPr lang="it-IT" sz="2000" baseline="30000" dirty="0" smtClean="0"/>
                        <a:t>+7</a:t>
                      </a:r>
                      <a:endParaRPr lang="it-IT" sz="20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38.8±12.0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84.5</a:t>
                      </a:r>
                      <a:r>
                        <a:rPr lang="it-IT" sz="2000" baseline="30000" dirty="0" smtClean="0"/>
                        <a:t>+19.3</a:t>
                      </a:r>
                      <a:r>
                        <a:rPr lang="it-IT" sz="2000" baseline="-25000" dirty="0" smtClean="0"/>
                        <a:t>-16.9</a:t>
                      </a:r>
                      <a:endParaRPr lang="it-IT" sz="2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775520" y="3501008"/>
            <a:ext cx="4320480" cy="2984748"/>
            <a:chOff x="251520" y="3933056"/>
            <a:chExt cx="4176464" cy="2552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933056"/>
              <a:ext cx="4176464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270144" y="4653136"/>
              <a:ext cx="285633" cy="819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83768" y="4509120"/>
              <a:ext cx="833544" cy="31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reactor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4221088"/>
              <a:ext cx="627576" cy="31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geo</a:t>
              </a:r>
              <a:r>
                <a:rPr lang="it-IT" dirty="0">
                  <a:solidFill>
                    <a:prstClr val="black"/>
                  </a:solidFill>
                  <a:latin typeface="Symbol" pitchFamily="18" charset="2"/>
                </a:rPr>
                <a:t>n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187624" y="4536959"/>
              <a:ext cx="385797" cy="7642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456041" y="3284984"/>
            <a:ext cx="37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No  geo</a:t>
            </a:r>
            <a:r>
              <a:rPr lang="it-IT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b="1" dirty="0">
                <a:solidFill>
                  <a:srgbClr val="FF0000"/>
                </a:solidFill>
              </a:rPr>
              <a:t> signal: rejected at 4.5 </a:t>
            </a:r>
            <a:r>
              <a:rPr lang="it-IT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it-IT" b="1" dirty="0">
                <a:solidFill>
                  <a:srgbClr val="FF0000"/>
                </a:solidFill>
              </a:rPr>
              <a:t> C.L.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6" y="3284984"/>
            <a:ext cx="23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Unbinned likelihood fit</a:t>
            </a:r>
          </a:p>
        </p:txBody>
      </p:sp>
      <p:grpSp>
        <p:nvGrpSpPr>
          <p:cNvPr id="5" name="Group 21"/>
          <p:cNvGrpSpPr/>
          <p:nvPr/>
        </p:nvGrpSpPr>
        <p:grpSpPr>
          <a:xfrm>
            <a:off x="6734780" y="3645024"/>
            <a:ext cx="3888598" cy="2961620"/>
            <a:chOff x="5210780" y="3645024"/>
            <a:chExt cx="3888598" cy="296162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645024"/>
              <a:ext cx="2963589" cy="28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740352" y="3861048"/>
              <a:ext cx="135902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prstClr val="black"/>
                  </a:solidFill>
                </a:rPr>
                <a:t>1</a:t>
              </a:r>
              <a:r>
                <a:rPr lang="it-IT" sz="1500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it-IT" sz="1500" dirty="0">
                  <a:solidFill>
                    <a:prstClr val="black"/>
                  </a:solidFill>
                </a:rPr>
                <a:t> expectation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948264" y="4077072"/>
              <a:ext cx="1008112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00192" y="6237312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N </a:t>
              </a:r>
              <a:r>
                <a:rPr lang="it-IT" baseline="-25000" dirty="0">
                  <a:solidFill>
                    <a:prstClr val="black"/>
                  </a:solidFill>
                </a:rPr>
                <a:t>reactor</a:t>
              </a:r>
              <a:r>
                <a:rPr lang="it-IT" dirty="0">
                  <a:solidFill>
                    <a:prstClr val="black"/>
                  </a:solidFill>
                </a:rPr>
                <a:t>(TNU)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495346" y="4792507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N </a:t>
              </a:r>
              <a:r>
                <a:rPr lang="it-IT" baseline="-25000" dirty="0">
                  <a:solidFill>
                    <a:prstClr val="black"/>
                  </a:solidFill>
                </a:rPr>
                <a:t>geo</a:t>
              </a:r>
              <a:r>
                <a:rPr lang="it-IT" dirty="0">
                  <a:solidFill>
                    <a:prstClr val="black"/>
                  </a:solidFill>
                </a:rPr>
                <a:t>(TNU)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40670" y="836712"/>
            <a:ext cx="24273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TNU=1ev/ (y  10</a:t>
            </a:r>
            <a:r>
              <a:rPr lang="it-IT" sz="1600" baseline="30000" dirty="0">
                <a:solidFill>
                  <a:prstClr val="black"/>
                </a:solidFill>
              </a:rPr>
              <a:t>32</a:t>
            </a:r>
            <a:r>
              <a:rPr lang="it-IT" sz="1600" dirty="0">
                <a:solidFill>
                  <a:prstClr val="black"/>
                </a:solidFill>
              </a:rPr>
              <a:t> protons)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Borexino  geo-</a:t>
            </a:r>
            <a:r>
              <a:rPr lang="it-IT" sz="32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dirty="0">
                <a:solidFill>
                  <a:srgbClr val="FF0000"/>
                </a:solidFill>
              </a:rPr>
              <a:t>  results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1544" y="836712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Exposure: 613 ton year  (3.69 10</a:t>
            </a:r>
            <a:r>
              <a:rPr lang="it-IT" baseline="30000" dirty="0">
                <a:solidFill>
                  <a:prstClr val="black"/>
                </a:solidFill>
              </a:rPr>
              <a:t>31 </a:t>
            </a:r>
            <a:r>
              <a:rPr lang="it-IT" dirty="0">
                <a:solidFill>
                  <a:prstClr val="black"/>
                </a:solidFill>
              </a:rPr>
              <a:t>proton year) </a:t>
            </a:r>
          </a:p>
          <a:p>
            <a:endParaRPr lang="it-IT" baseline="30000" dirty="0">
              <a:solidFill>
                <a:prstClr val="black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440389" y="6535882"/>
            <a:ext cx="43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058398" y="4153611"/>
            <a:ext cx="200722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Neat and clean observation with very high statistical confidence level of the signal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Hint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about</a:t>
            </a:r>
            <a:r>
              <a:rPr lang="it-IT" sz="3600" dirty="0" smtClean="0">
                <a:solidFill>
                  <a:srgbClr val="FF0000"/>
                </a:solidFill>
              </a:rPr>
              <a:t> U </a:t>
            </a:r>
            <a:r>
              <a:rPr lang="it-IT" sz="3600" dirty="0">
                <a:solidFill>
                  <a:srgbClr val="FF0000"/>
                </a:solidFill>
              </a:rPr>
              <a:t>and </a:t>
            </a:r>
            <a:r>
              <a:rPr lang="it-IT" sz="3600" dirty="0" err="1">
                <a:solidFill>
                  <a:srgbClr val="FF0000"/>
                </a:solidFill>
              </a:rPr>
              <a:t>Th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contributions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endParaRPr lang="it-IT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540" y="1412776"/>
            <a:ext cx="4353461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3" y="1412776"/>
            <a:ext cx="3305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20137" y="1844824"/>
            <a:ext cx="21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Chondritic U-Th ratio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048328" y="2132856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0096" y="4509120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Best fit</a:t>
            </a:r>
          </a:p>
          <a:p>
            <a:r>
              <a:rPr lang="it-IT" dirty="0">
                <a:solidFill>
                  <a:prstClr val="black"/>
                </a:solidFill>
              </a:rPr>
              <a:t>S(</a:t>
            </a:r>
            <a:r>
              <a:rPr lang="it-IT" baseline="30000" dirty="0">
                <a:solidFill>
                  <a:prstClr val="black"/>
                </a:solidFill>
              </a:rPr>
              <a:t>238</a:t>
            </a:r>
            <a:r>
              <a:rPr lang="it-IT" dirty="0">
                <a:solidFill>
                  <a:prstClr val="black"/>
                </a:solidFill>
              </a:rPr>
              <a:t> U)= 26.5  ± 19.5  TNU</a:t>
            </a:r>
          </a:p>
          <a:p>
            <a:r>
              <a:rPr lang="it-IT" dirty="0">
                <a:solidFill>
                  <a:prstClr val="black"/>
                </a:solidFill>
              </a:rPr>
              <a:t>S(</a:t>
            </a:r>
            <a:r>
              <a:rPr lang="it-IT" baseline="30000" dirty="0">
                <a:solidFill>
                  <a:prstClr val="black"/>
                </a:solidFill>
              </a:rPr>
              <a:t>232</a:t>
            </a:r>
            <a:r>
              <a:rPr lang="it-IT" dirty="0">
                <a:solidFill>
                  <a:prstClr val="black"/>
                </a:solidFill>
              </a:rPr>
              <a:t> T) = 10.6  ±  12.7 TNU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9536" y="4653136"/>
            <a:ext cx="460851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black"/>
                </a:solidFill>
              </a:rPr>
              <a:t>Fit with  weight of </a:t>
            </a:r>
            <a:r>
              <a:rPr lang="it-IT" sz="2800" baseline="30000" dirty="0">
                <a:solidFill>
                  <a:prstClr val="black"/>
                </a:solidFill>
              </a:rPr>
              <a:t>238</a:t>
            </a:r>
            <a:r>
              <a:rPr lang="it-IT" sz="2800" dirty="0">
                <a:solidFill>
                  <a:prstClr val="black"/>
                </a:solidFill>
              </a:rPr>
              <a:t>U and </a:t>
            </a:r>
            <a:r>
              <a:rPr lang="it-IT" sz="2800" baseline="30000" dirty="0">
                <a:solidFill>
                  <a:prstClr val="black"/>
                </a:solidFill>
              </a:rPr>
              <a:t>232</a:t>
            </a:r>
            <a:r>
              <a:rPr lang="it-IT" sz="2800" dirty="0">
                <a:solidFill>
                  <a:prstClr val="black"/>
                </a:solidFill>
              </a:rPr>
              <a:t>Th spectra free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64152" y="3717032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650182" y="5808518"/>
            <a:ext cx="428105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Obviously large uncertainty but close to the expected </a:t>
            </a:r>
            <a:r>
              <a:rPr lang="en-US" dirty="0" err="1" smtClean="0"/>
              <a:t>chondritic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1440389" y="6535882"/>
            <a:ext cx="43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3" y="1484784"/>
            <a:ext cx="51356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Model </a:t>
            </a:r>
            <a:r>
              <a:rPr lang="it-IT" sz="4000" dirty="0" err="1" smtClean="0">
                <a:solidFill>
                  <a:srgbClr val="FF0000"/>
                </a:solidFill>
              </a:rPr>
              <a:t>comparison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1" name="Picture 10" descr="File:Earth-crust-cutaway-english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1484786"/>
            <a:ext cx="324036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75520" y="3861049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Crust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contribution: from local geolog. </a:t>
            </a:r>
          </a:p>
          <a:p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it-IT" dirty="0">
                <a:solidFill>
                  <a:srgbClr val="F7964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F9B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Mantle</a:t>
            </a:r>
            <a:r>
              <a:rPr lang="it-IT" dirty="0">
                <a:solidFill>
                  <a:srgbClr val="F7964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 BSE Earth models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91544" y="2132856"/>
            <a:ext cx="360040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23592" y="2492896"/>
            <a:ext cx="36004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4032" y="1844824"/>
            <a:ext cx="160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Borexino result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8129" y="14127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+1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11846" y="262762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-1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5342" y="465313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Borexino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compared with  various variants of the BSE  model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our paper for details)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broadly consistent with expectation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cannot yet discriminate between different models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 a successful demonstration that geo-neutrinos can be a powerful probe of the interior of our planet </a:t>
            </a: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21" idx="0"/>
          </p:cNvCxnSpPr>
          <p:nvPr/>
        </p:nvCxnSpPr>
        <p:spPr>
          <a:xfrm flipV="1">
            <a:off x="6433734" y="3068960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456040" y="2780928"/>
            <a:ext cx="504056" cy="1880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0"/>
          </p:cNvCxnSpPr>
          <p:nvPr/>
        </p:nvCxnSpPr>
        <p:spPr>
          <a:xfrm flipV="1">
            <a:off x="6433734" y="2780928"/>
            <a:ext cx="115212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0"/>
          </p:cNvCxnSpPr>
          <p:nvPr/>
        </p:nvCxnSpPr>
        <p:spPr>
          <a:xfrm flipV="1">
            <a:off x="6433734" y="2780928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0"/>
          </p:cNvCxnSpPr>
          <p:nvPr/>
        </p:nvCxnSpPr>
        <p:spPr>
          <a:xfrm flipV="1">
            <a:off x="6433734" y="2780928"/>
            <a:ext cx="216024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0"/>
          </p:cNvCxnSpPr>
          <p:nvPr/>
        </p:nvCxnSpPr>
        <p:spPr>
          <a:xfrm flipV="1">
            <a:off x="6433734" y="2636912"/>
            <a:ext cx="280831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6433734" y="2564904"/>
            <a:ext cx="331236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1440391" y="65358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23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64420" y="367990"/>
            <a:ext cx="688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8351" y="1137422"/>
            <a:ext cx="10738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key items: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unprecedented purity of the detector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of the Gran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absence of nuclear power plants surrounding  Gran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Sasso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llowed Borexino to observe a neat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clean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geo-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inherent low statistics of the detection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Borexino has therefore greatly contributed to demonstrate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 the geo-v from Earth as a potential powerful probe of the interior of our planet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its lifetime Borexino will provide a third release of the geo-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440391" y="65358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809875" y="3303984"/>
            <a:ext cx="6223992" cy="1080492"/>
            <a:chOff x="0" y="0"/>
            <a:chExt cx="5576" cy="968"/>
          </a:xfrm>
        </p:grpSpPr>
        <p:sp>
          <p:nvSpPr>
            <p:cNvPr id="2049" name="Rectangle 1"/>
            <p:cNvSpPr>
              <a:spLocks/>
            </p:cNvSpPr>
            <p:nvPr/>
          </p:nvSpPr>
          <p:spPr bwMode="auto">
            <a:xfrm>
              <a:off x="128" y="96"/>
              <a:ext cx="5320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3937" i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the Borexino Collaboration</a:t>
              </a:r>
            </a:p>
          </p:txBody>
        </p:sp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6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608832" y="2911078"/>
            <a:ext cx="1035844" cy="1035844"/>
            <a:chOff x="0" y="0"/>
            <a:chExt cx="928" cy="928"/>
          </a:xfrm>
        </p:grpSpPr>
        <p:sp>
          <p:nvSpPr>
            <p:cNvPr id="2052" name="Oval 4"/>
            <p:cNvSpPr>
              <a:spLocks/>
            </p:cNvSpPr>
            <p:nvPr/>
          </p:nvSpPr>
          <p:spPr bwMode="auto">
            <a:xfrm>
              <a:off x="0" y="0"/>
              <a:ext cx="928" cy="9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8"/>
              <a:ext cx="888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5572497" y="5259586"/>
            <a:ext cx="939850" cy="1309316"/>
            <a:chOff x="32" y="0"/>
            <a:chExt cx="842" cy="117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0"/>
              <a:ext cx="77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6" name="Rectangle 8"/>
            <p:cNvSpPr>
              <a:spLocks/>
            </p:cNvSpPr>
            <p:nvPr/>
          </p:nvSpPr>
          <p:spPr bwMode="auto">
            <a:xfrm>
              <a:off x="32" y="744"/>
              <a:ext cx="84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79000"/>
                </a:lnSpc>
              </a:pP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UMass 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Amherst</a:t>
              </a: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4" y="45765"/>
            <a:ext cx="11697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/>
          </p:cNvSpPr>
          <p:nvPr/>
        </p:nvSpPr>
        <p:spPr bwMode="auto">
          <a:xfrm>
            <a:off x="-1019210" y="-321468"/>
            <a:ext cx="10740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2250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Amherst</a:t>
            </a: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-1019210" y="-321468"/>
            <a:ext cx="10740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2250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Amherst</a:t>
            </a:r>
          </a:p>
        </p:txBody>
      </p:sp>
      <p:sp>
        <p:nvSpPr>
          <p:cNvPr id="2061" name="Rectangle 13"/>
          <p:cNvSpPr>
            <a:spLocks/>
          </p:cNvSpPr>
          <p:nvPr/>
        </p:nvSpPr>
        <p:spPr bwMode="auto">
          <a:xfrm>
            <a:off x="-1019210" y="-321468"/>
            <a:ext cx="10740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2250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Amherst</a:t>
            </a:r>
          </a:p>
        </p:txBody>
      </p:sp>
      <p:sp>
        <p:nvSpPr>
          <p:cNvPr id="2062" name="Rectangle 14"/>
          <p:cNvSpPr>
            <a:spLocks/>
          </p:cNvSpPr>
          <p:nvPr/>
        </p:nvSpPr>
        <p:spPr bwMode="auto">
          <a:xfrm>
            <a:off x="-1019210" y="-321468"/>
            <a:ext cx="10740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2250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Amherst</a:t>
            </a:r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3062139" y="276821"/>
            <a:ext cx="1000125" cy="1257970"/>
            <a:chOff x="0" y="0"/>
            <a:chExt cx="896" cy="1127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4" name="Rectangle 16"/>
            <p:cNvSpPr>
              <a:spLocks/>
            </p:cNvSpPr>
            <p:nvPr/>
          </p:nvSpPr>
          <p:spPr bwMode="auto">
            <a:xfrm>
              <a:off x="93" y="856"/>
              <a:ext cx="69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Milano</a:t>
              </a:r>
            </a:p>
          </p:txBody>
        </p:sp>
      </p:grpSp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3225106" y="1919883"/>
            <a:ext cx="991195" cy="1222189"/>
            <a:chOff x="0" y="0"/>
            <a:chExt cx="888" cy="1094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7" name="Rectangle 19"/>
            <p:cNvSpPr>
              <a:spLocks/>
            </p:cNvSpPr>
            <p:nvPr/>
          </p:nvSpPr>
          <p:spPr bwMode="auto">
            <a:xfrm>
              <a:off x="69" y="823"/>
              <a:ext cx="75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Perugia</a:t>
              </a:r>
            </a:p>
          </p:txBody>
        </p:sp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3420442" y="5007323"/>
            <a:ext cx="1053704" cy="1349442"/>
            <a:chOff x="31" y="0"/>
            <a:chExt cx="944" cy="1208"/>
          </a:xfrm>
        </p:grpSpPr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0"/>
              <a:ext cx="88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70" name="Rectangle 22"/>
            <p:cNvSpPr>
              <a:spLocks/>
            </p:cNvSpPr>
            <p:nvPr/>
          </p:nvSpPr>
          <p:spPr bwMode="auto">
            <a:xfrm>
              <a:off x="31" y="937"/>
              <a:ext cx="9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Princeton</a:t>
              </a:r>
            </a:p>
          </p:txBody>
        </p:sp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1742821" y="4472658"/>
            <a:ext cx="1459915" cy="1133238"/>
            <a:chOff x="56" y="0"/>
            <a:chExt cx="1307" cy="1014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0"/>
              <a:ext cx="109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73" name="Rectangle 25"/>
            <p:cNvSpPr>
              <a:spLocks/>
            </p:cNvSpPr>
            <p:nvPr/>
          </p:nvSpPr>
          <p:spPr bwMode="auto">
            <a:xfrm>
              <a:off x="56" y="472"/>
              <a:ext cx="1307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Virginia Tech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endParaRPr lang="en-US" altLang="it-IT" sz="1969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endParaRPr>
            </a:p>
          </p:txBody>
        </p:sp>
      </p:grpSp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4558978" y="1607344"/>
            <a:ext cx="982266" cy="1284759"/>
            <a:chOff x="0" y="0"/>
            <a:chExt cx="880" cy="1151"/>
          </a:xfrm>
        </p:grpSpPr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0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76" name="Rectangle 28"/>
            <p:cNvSpPr>
              <a:spLocks/>
            </p:cNvSpPr>
            <p:nvPr/>
          </p:nvSpPr>
          <p:spPr bwMode="auto">
            <a:xfrm>
              <a:off x="67" y="880"/>
              <a:ext cx="7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Genova</a:t>
              </a:r>
            </a:p>
          </p:txBody>
        </p:sp>
      </p:grpSp>
      <p:grpSp>
        <p:nvGrpSpPr>
          <p:cNvPr id="2080" name="Group 32"/>
          <p:cNvGrpSpPr>
            <a:grpSpLocks/>
          </p:cNvGrpSpPr>
          <p:nvPr/>
        </p:nvGrpSpPr>
        <p:grpSpPr bwMode="auto">
          <a:xfrm>
            <a:off x="9406682" y="3607594"/>
            <a:ext cx="973336" cy="1464469"/>
            <a:chOff x="0" y="0"/>
            <a:chExt cx="872" cy="1312"/>
          </a:xfrm>
        </p:grpSpPr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79" name="Rectangle 31"/>
            <p:cNvSpPr>
              <a:spLocks/>
            </p:cNvSpPr>
            <p:nvPr/>
          </p:nvSpPr>
          <p:spPr bwMode="auto">
            <a:xfrm>
              <a:off x="23" y="752"/>
              <a:ext cx="82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79000"/>
                </a:lnSpc>
              </a:pP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JINR Dubna</a:t>
              </a:r>
            </a:p>
          </p:txBody>
        </p:sp>
      </p:grp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6318156" y="177478"/>
            <a:ext cx="1195403" cy="1321535"/>
            <a:chOff x="29" y="0"/>
            <a:chExt cx="1070" cy="1183"/>
          </a:xfrm>
        </p:grpSpPr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0"/>
              <a:ext cx="88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82" name="Rectangle 34"/>
            <p:cNvSpPr>
              <a:spLocks/>
            </p:cNvSpPr>
            <p:nvPr/>
          </p:nvSpPr>
          <p:spPr bwMode="auto">
            <a:xfrm>
              <a:off x="29" y="912"/>
              <a:ext cx="10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Heidelberg</a:t>
              </a: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4583535" y="205383"/>
            <a:ext cx="1169789" cy="999009"/>
            <a:chOff x="0" y="0"/>
            <a:chExt cx="1048" cy="895"/>
          </a:xfrm>
        </p:grpSpPr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85" name="Rectangle 37"/>
            <p:cNvSpPr>
              <a:spLocks/>
            </p:cNvSpPr>
            <p:nvPr/>
          </p:nvSpPr>
          <p:spPr bwMode="auto">
            <a:xfrm>
              <a:off x="61" y="624"/>
              <a:ext cx="92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München</a:t>
              </a:r>
            </a:p>
          </p:txBody>
        </p:sp>
      </p:grpSp>
      <p:grpSp>
        <p:nvGrpSpPr>
          <p:cNvPr id="2089" name="Group 41"/>
          <p:cNvGrpSpPr>
            <a:grpSpLocks/>
          </p:cNvGrpSpPr>
          <p:nvPr/>
        </p:nvGrpSpPr>
        <p:grpSpPr bwMode="auto">
          <a:xfrm>
            <a:off x="9033867" y="5304234"/>
            <a:ext cx="1321594" cy="1375172"/>
            <a:chOff x="0" y="0"/>
            <a:chExt cx="1184" cy="1232"/>
          </a:xfrm>
        </p:grpSpPr>
        <p:pic>
          <p:nvPicPr>
            <p:cNvPr id="2087" name="Picture 3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0"/>
              <a:ext cx="5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88" name="Rectangle 40"/>
            <p:cNvSpPr>
              <a:spLocks/>
            </p:cNvSpPr>
            <p:nvPr/>
          </p:nvSpPr>
          <p:spPr bwMode="auto">
            <a:xfrm>
              <a:off x="0" y="672"/>
              <a:ext cx="118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79000"/>
                </a:lnSpc>
              </a:pP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Kurchatov 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Moscow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endParaRPr lang="en-US" altLang="it-IT" sz="1969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endParaRPr>
            </a:p>
          </p:txBody>
        </p:sp>
      </p:grpSp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9191253" y="1659807"/>
            <a:ext cx="1384102" cy="1644178"/>
            <a:chOff x="0" y="0"/>
            <a:chExt cx="1240" cy="1472"/>
          </a:xfrm>
        </p:grpSpPr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0"/>
              <a:ext cx="544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91" name="Rectangle 43"/>
            <p:cNvSpPr>
              <a:spLocks/>
            </p:cNvSpPr>
            <p:nvPr/>
          </p:nvSpPr>
          <p:spPr bwMode="auto">
            <a:xfrm>
              <a:off x="0" y="864"/>
              <a:ext cx="124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Jagiellonian Kraków</a:t>
              </a:r>
            </a:p>
          </p:txBody>
        </p:sp>
      </p:grpSp>
      <p:grpSp>
        <p:nvGrpSpPr>
          <p:cNvPr id="2095" name="Group 47"/>
          <p:cNvGrpSpPr>
            <a:grpSpLocks/>
          </p:cNvGrpSpPr>
          <p:nvPr/>
        </p:nvGrpSpPr>
        <p:grpSpPr bwMode="auto">
          <a:xfrm>
            <a:off x="7214444" y="5643563"/>
            <a:ext cx="1542604" cy="1043658"/>
            <a:chOff x="29" y="0"/>
            <a:chExt cx="1382" cy="935"/>
          </a:xfrm>
        </p:grpSpPr>
        <p:sp>
          <p:nvSpPr>
            <p:cNvPr id="2093" name="Rectangle 45"/>
            <p:cNvSpPr>
              <a:spLocks/>
            </p:cNvSpPr>
            <p:nvPr/>
          </p:nvSpPr>
          <p:spPr bwMode="auto">
            <a:xfrm>
              <a:off x="29" y="664"/>
              <a:ext cx="13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St. Petersburg</a:t>
              </a:r>
            </a:p>
          </p:txBody>
        </p:sp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0"/>
              <a:ext cx="77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6630665" y="4392290"/>
            <a:ext cx="973336" cy="1205444"/>
            <a:chOff x="0" y="0"/>
            <a:chExt cx="872" cy="1079"/>
          </a:xfrm>
        </p:grpSpPr>
        <p:pic>
          <p:nvPicPr>
            <p:cNvPr id="2096" name="Picture 4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2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97" name="Rectangle 49"/>
            <p:cNvSpPr>
              <a:spLocks/>
            </p:cNvSpPr>
            <p:nvPr/>
          </p:nvSpPr>
          <p:spPr bwMode="auto">
            <a:xfrm>
              <a:off x="166" y="808"/>
              <a:ext cx="50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Paris</a:t>
              </a:r>
            </a:p>
          </p:txBody>
        </p:sp>
      </p:grpSp>
      <p:grpSp>
        <p:nvGrpSpPr>
          <p:cNvPr id="2101" name="Group 53"/>
          <p:cNvGrpSpPr>
            <a:grpSpLocks/>
          </p:cNvGrpSpPr>
          <p:nvPr/>
        </p:nvGrpSpPr>
        <p:grpSpPr bwMode="auto">
          <a:xfrm>
            <a:off x="8010302" y="425277"/>
            <a:ext cx="1054819" cy="965523"/>
            <a:chOff x="30" y="0"/>
            <a:chExt cx="945" cy="865"/>
          </a:xfrm>
        </p:grpSpPr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0"/>
              <a:ext cx="65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00" name="Rectangle 52"/>
            <p:cNvSpPr>
              <a:spLocks/>
            </p:cNvSpPr>
            <p:nvPr/>
          </p:nvSpPr>
          <p:spPr bwMode="auto">
            <a:xfrm>
              <a:off x="30" y="594"/>
              <a:ext cx="9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Hamburg</a:t>
              </a:r>
            </a:p>
          </p:txBody>
        </p:sp>
      </p:grpSp>
      <p:grpSp>
        <p:nvGrpSpPr>
          <p:cNvPr id="2104" name="Group 56"/>
          <p:cNvGrpSpPr>
            <a:grpSpLocks/>
          </p:cNvGrpSpPr>
          <p:nvPr/>
        </p:nvGrpSpPr>
        <p:grpSpPr bwMode="auto">
          <a:xfrm>
            <a:off x="1636738" y="1634133"/>
            <a:ext cx="1303734" cy="975568"/>
            <a:chOff x="0" y="0"/>
            <a:chExt cx="1168" cy="874"/>
          </a:xfrm>
        </p:grpSpPr>
        <p:sp>
          <p:nvSpPr>
            <p:cNvPr id="2102" name="Rectangle 54"/>
            <p:cNvSpPr>
              <a:spLocks/>
            </p:cNvSpPr>
            <p:nvPr/>
          </p:nvSpPr>
          <p:spPr bwMode="auto">
            <a:xfrm>
              <a:off x="0" y="506"/>
              <a:ext cx="1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Gran Sasso</a:t>
              </a:r>
            </a:p>
          </p:txBody>
        </p:sp>
        <p:pic>
          <p:nvPicPr>
            <p:cNvPr id="2103" name="Picture 5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0"/>
              <a:ext cx="8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107" name="Group 59"/>
          <p:cNvGrpSpPr>
            <a:grpSpLocks/>
          </p:cNvGrpSpPr>
          <p:nvPr/>
        </p:nvGrpSpPr>
        <p:grpSpPr bwMode="auto">
          <a:xfrm>
            <a:off x="4585767" y="4393407"/>
            <a:ext cx="973336" cy="1168673"/>
            <a:chOff x="0" y="0"/>
            <a:chExt cx="872" cy="1047"/>
          </a:xfrm>
        </p:grpSpPr>
        <p:pic>
          <p:nvPicPr>
            <p:cNvPr id="2105" name="Picture 5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06" name="Rectangle 58"/>
            <p:cNvSpPr>
              <a:spLocks/>
            </p:cNvSpPr>
            <p:nvPr/>
          </p:nvSpPr>
          <p:spPr bwMode="auto">
            <a:xfrm>
              <a:off x="32" y="776"/>
              <a:ext cx="81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Houston</a:t>
              </a:r>
            </a:p>
          </p:txBody>
        </p:sp>
      </p:grpSp>
      <p:grpSp>
        <p:nvGrpSpPr>
          <p:cNvPr id="2110" name="Group 62"/>
          <p:cNvGrpSpPr>
            <a:grpSpLocks/>
          </p:cNvGrpSpPr>
          <p:nvPr/>
        </p:nvGrpSpPr>
        <p:grpSpPr bwMode="auto">
          <a:xfrm>
            <a:off x="2007371" y="5473899"/>
            <a:ext cx="1284658" cy="1499071"/>
            <a:chOff x="59" y="0"/>
            <a:chExt cx="1150" cy="1343"/>
          </a:xfrm>
        </p:grpSpPr>
        <p:sp>
          <p:nvSpPr>
            <p:cNvPr id="2108" name="Rectangle 60"/>
            <p:cNvSpPr>
              <a:spLocks/>
            </p:cNvSpPr>
            <p:nvPr/>
          </p:nvSpPr>
          <p:spPr bwMode="auto">
            <a:xfrm>
              <a:off x="59" y="800"/>
              <a:ext cx="115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Los Angeles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endParaRPr lang="en-US" altLang="it-IT" sz="1969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endParaRPr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0"/>
              <a:ext cx="832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113" name="Group 65"/>
          <p:cNvGrpSpPr>
            <a:grpSpLocks/>
          </p:cNvGrpSpPr>
          <p:nvPr/>
        </p:nvGrpSpPr>
        <p:grpSpPr bwMode="auto">
          <a:xfrm>
            <a:off x="8051602" y="4478239"/>
            <a:ext cx="1143000" cy="1171014"/>
            <a:chOff x="0" y="0"/>
            <a:chExt cx="1024" cy="1048"/>
          </a:xfrm>
        </p:grpSpPr>
        <p:sp>
          <p:nvSpPr>
            <p:cNvPr id="2111" name="Rectangle 63"/>
            <p:cNvSpPr>
              <a:spLocks/>
            </p:cNvSpPr>
            <p:nvPr/>
          </p:nvSpPr>
          <p:spPr bwMode="auto">
            <a:xfrm>
              <a:off x="91" y="619"/>
              <a:ext cx="793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79000"/>
                </a:lnSpc>
              </a:pPr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Moscow</a:t>
              </a:r>
              <a:b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</a:br>
              <a:endParaRPr lang="en-US" altLang="it-IT" sz="1969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endParaRPr>
            </a:p>
          </p:txBody>
        </p:sp>
        <p:pic>
          <p:nvPicPr>
            <p:cNvPr id="2112" name="Picture 6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4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9566300" y="256728"/>
            <a:ext cx="875109" cy="1099399"/>
            <a:chOff x="0" y="0"/>
            <a:chExt cx="784" cy="984"/>
          </a:xfrm>
        </p:grpSpPr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4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15" name="Rectangle 67"/>
            <p:cNvSpPr>
              <a:spLocks/>
            </p:cNvSpPr>
            <p:nvPr/>
          </p:nvSpPr>
          <p:spPr bwMode="auto">
            <a:xfrm>
              <a:off x="68" y="713"/>
              <a:ext cx="6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Mainz</a:t>
              </a:r>
            </a:p>
          </p:txBody>
        </p:sp>
      </p:grpSp>
      <p:grpSp>
        <p:nvGrpSpPr>
          <p:cNvPr id="2119" name="Group 71"/>
          <p:cNvGrpSpPr>
            <a:grpSpLocks/>
          </p:cNvGrpSpPr>
          <p:nvPr/>
        </p:nvGrpSpPr>
        <p:grpSpPr bwMode="auto">
          <a:xfrm>
            <a:off x="7634139" y="1937743"/>
            <a:ext cx="1308199" cy="1195462"/>
            <a:chOff x="29" y="0"/>
            <a:chExt cx="1172" cy="1071"/>
          </a:xfrm>
        </p:grpSpPr>
        <p:pic>
          <p:nvPicPr>
            <p:cNvPr id="2117" name="Picture 6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0"/>
              <a:ext cx="77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18" name="Rectangle 70"/>
            <p:cNvSpPr>
              <a:spLocks/>
            </p:cNvSpPr>
            <p:nvPr/>
          </p:nvSpPr>
          <p:spPr bwMode="auto">
            <a:xfrm>
              <a:off x="29" y="800"/>
              <a:ext cx="11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it-IT" sz="1969" b="1"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TU Dresden</a:t>
              </a:r>
            </a:p>
          </p:txBody>
        </p:sp>
      </p:grp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81" y="1763613"/>
            <a:ext cx="1026914" cy="10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21" name="Rectangle 73"/>
          <p:cNvSpPr>
            <a:spLocks/>
          </p:cNvSpPr>
          <p:nvPr/>
        </p:nvSpPr>
        <p:spPr bwMode="auto">
          <a:xfrm>
            <a:off x="6168343" y="2759274"/>
            <a:ext cx="718146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1969" b="1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Napoli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11440391" y="653588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8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do giulio.tif                                               00023064Macintosh HD                   B746AFE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1" y="1346200"/>
            <a:ext cx="7440613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04914" y="0"/>
            <a:ext cx="9266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3200">
                <a:solidFill>
                  <a:srgbClr val="FF1428"/>
                </a:solidFill>
              </a:rPr>
              <a:t>Underground Laboratories</a:t>
            </a:r>
            <a:endParaRPr lang="it-IT" altLang="it-IT" sz="2400">
              <a:solidFill>
                <a:srgbClr val="FF1428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5029200" y="1981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 flipV="1">
            <a:off x="5334000" y="1524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5715000" y="1752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48201" y="167640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900"/>
              <a:t>Canfranc</a:t>
            </a:r>
          </a:p>
          <a:p>
            <a:r>
              <a:rPr lang="en-US" altLang="it-IT" sz="900"/>
              <a:t>Spain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29201" y="1143000"/>
            <a:ext cx="537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900"/>
              <a:t>Boulby</a:t>
            </a:r>
          </a:p>
          <a:p>
            <a:r>
              <a:rPr lang="en-US" altLang="it-IT" sz="900"/>
              <a:t>UK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867401" y="1371600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900"/>
              <a:t>Modane</a:t>
            </a:r>
          </a:p>
          <a:p>
            <a:r>
              <a:rPr lang="en-US" altLang="it-IT" sz="900"/>
              <a:t>France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4864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457325" y="542131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56388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54864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3141" r="32000"/>
          <a:stretch/>
        </p:blipFill>
        <p:spPr>
          <a:xfrm>
            <a:off x="3748" y="3169226"/>
            <a:ext cx="4254087" cy="3584864"/>
          </a:xfrm>
          <a:prstGeom prst="rect">
            <a:avLst/>
          </a:prstGeom>
        </p:spPr>
      </p:pic>
      <p:sp>
        <p:nvSpPr>
          <p:cNvPr id="15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1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no_build2.jpg                                                 0000DC2D&#10;HD AB LNGS G4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474664"/>
            <a:ext cx="46815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cavi_2.jpg                                                    00023064Macintosh HD                   B746AFE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457200"/>
            <a:ext cx="47910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69127" y="41564"/>
            <a:ext cx="799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During the excavation in the ‘80s</a:t>
            </a:r>
            <a:endParaRPr lang="en-US" b="1" dirty="0"/>
          </a:p>
        </p:txBody>
      </p:sp>
      <p:sp>
        <p:nvSpPr>
          <p:cNvPr id="5" name="Rectangle 12"/>
          <p:cNvSpPr/>
          <p:nvPr/>
        </p:nvSpPr>
        <p:spPr>
          <a:xfrm>
            <a:off x="152400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LNGS Laboratory today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276020" y="728700"/>
            <a:ext cx="4321498" cy="5400600"/>
            <a:chOff x="1978694" y="728700"/>
            <a:chExt cx="5653646" cy="5691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8694" y="728700"/>
              <a:ext cx="5653646" cy="569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733238" y="3831382"/>
              <a:ext cx="317500" cy="21246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3563888" y="1410703"/>
              <a:ext cx="38100" cy="24206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35897" y="1480994"/>
              <a:ext cx="2464314" cy="486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ea typeface="ＭＳ Ｐゴシック" pitchFamily="34" charset="-128"/>
                </a:rPr>
                <a:t>3400 </a:t>
              </a:r>
              <a:r>
                <a:rPr lang="en-US" sz="2400" b="1" dirty="0" err="1">
                  <a:solidFill>
                    <a:srgbClr val="000000"/>
                  </a:solidFill>
                  <a:ea typeface="ＭＳ Ｐゴシック" pitchFamily="34" charset="-128"/>
                </a:rPr>
                <a:t>m.w.e</a:t>
              </a:r>
              <a:r>
                <a:rPr lang="en-US" sz="2400" b="1" dirty="0">
                  <a:solidFill>
                    <a:srgbClr val="000000"/>
                  </a:solidFill>
                  <a:ea typeface="ＭＳ Ｐゴシック" pitchFamily="34" charset="-128"/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1118" y="2159377"/>
              <a:ext cx="2588298" cy="486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ea typeface="ＭＳ Ｐゴシック" pitchFamily="34" charset="-128"/>
                </a:rPr>
                <a:t>1.1 μ / (m</a:t>
              </a:r>
              <a:r>
                <a:rPr lang="en-US" sz="2400" b="1" baseline="30000" dirty="0">
                  <a:solidFill>
                    <a:srgbClr val="000000"/>
                  </a:solidFill>
                  <a:ea typeface="ＭＳ Ｐゴシック" pitchFamily="34" charset="-128"/>
                </a:rPr>
                <a:t>2 </a:t>
              </a:r>
              <a:r>
                <a:rPr lang="en-US" sz="2400" b="1" dirty="0">
                  <a:solidFill>
                    <a:srgbClr val="000000"/>
                  </a:solidFill>
                  <a:ea typeface="ＭＳ Ｐゴシック" pitchFamily="34" charset="-128"/>
                </a:rPr>
                <a:t>h)</a:t>
              </a:r>
            </a:p>
          </p:txBody>
        </p:sp>
      </p:grpSp>
      <p:sp>
        <p:nvSpPr>
          <p:cNvPr id="10" name="Content Placeholder 6"/>
          <p:cNvSpPr txBox="1">
            <a:spLocks/>
          </p:cNvSpPr>
          <p:nvPr/>
        </p:nvSpPr>
        <p:spPr>
          <a:xfrm>
            <a:off x="1538537" y="1088740"/>
            <a:ext cx="4716524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r>
              <a:rPr lang="en-GB" sz="2400" b="0" dirty="0" err="1"/>
              <a:t>Muon</a:t>
            </a:r>
            <a:r>
              <a:rPr lang="en-GB" sz="2400" b="0" dirty="0"/>
              <a:t> flux: 3.0 10</a:t>
            </a:r>
            <a:r>
              <a:rPr lang="en-GB" sz="2400" b="0" baseline="30000" dirty="0"/>
              <a:t>-4</a:t>
            </a:r>
            <a:r>
              <a:rPr lang="en-GB" sz="2400" b="0" dirty="0"/>
              <a:t> m</a:t>
            </a:r>
            <a:r>
              <a:rPr lang="en-GB" sz="2400" b="0" baseline="30000" dirty="0"/>
              <a:t>-2</a:t>
            </a:r>
            <a:r>
              <a:rPr lang="en-GB" sz="2400" b="0" dirty="0"/>
              <a:t>s</a:t>
            </a:r>
            <a:r>
              <a:rPr lang="en-GB" sz="2400" b="0" baseline="30000" dirty="0"/>
              <a:t>-1</a:t>
            </a:r>
            <a:endParaRPr lang="en-GB" sz="2400" b="0" dirty="0"/>
          </a:p>
          <a:p>
            <a:r>
              <a:rPr lang="en-GB" sz="2400" b="0" dirty="0"/>
              <a:t>Neutron flux: </a:t>
            </a:r>
          </a:p>
          <a:p>
            <a:pPr marL="0" indent="0">
              <a:buFontTx/>
              <a:buNone/>
            </a:pPr>
            <a:r>
              <a:rPr lang="en-GB" sz="2400" b="0" dirty="0"/>
              <a:t>	</a:t>
            </a:r>
            <a:r>
              <a:rPr lang="en-GB" sz="2000" b="0" dirty="0"/>
              <a:t>2.92 10</a:t>
            </a:r>
            <a:r>
              <a:rPr lang="en-GB" sz="2000" b="0" baseline="30000" dirty="0"/>
              <a:t>-6</a:t>
            </a:r>
            <a:r>
              <a:rPr lang="en-GB" sz="2000" b="0" dirty="0"/>
              <a:t> cm</a:t>
            </a:r>
            <a:r>
              <a:rPr lang="en-GB" sz="2000" b="0" baseline="30000" dirty="0"/>
              <a:t>-2</a:t>
            </a:r>
            <a:r>
              <a:rPr lang="en-GB" sz="2000" b="0" dirty="0"/>
              <a:t>s</a:t>
            </a:r>
            <a:r>
              <a:rPr lang="en-GB" sz="2000" b="0" baseline="30000" dirty="0"/>
              <a:t>-1  </a:t>
            </a:r>
            <a:r>
              <a:rPr lang="en-GB" sz="2000" b="0" dirty="0"/>
              <a:t>(0-1 </a:t>
            </a:r>
            <a:r>
              <a:rPr lang="en-GB" sz="2000" b="0" dirty="0" err="1"/>
              <a:t>keV</a:t>
            </a:r>
            <a:r>
              <a:rPr lang="en-GB" sz="2000" b="0" dirty="0"/>
              <a:t>)</a:t>
            </a:r>
          </a:p>
          <a:p>
            <a:pPr marL="0" indent="0">
              <a:buFontTx/>
              <a:buNone/>
            </a:pPr>
            <a:r>
              <a:rPr lang="en-GB" sz="2000" b="0" dirty="0"/>
              <a:t>	0.86 10</a:t>
            </a:r>
            <a:r>
              <a:rPr lang="en-GB" sz="2000" b="0" baseline="30000" dirty="0"/>
              <a:t>-6</a:t>
            </a:r>
            <a:r>
              <a:rPr lang="en-GB" sz="2000" b="0" dirty="0"/>
              <a:t> cm</a:t>
            </a:r>
            <a:r>
              <a:rPr lang="en-GB" sz="2000" b="0" baseline="30000" dirty="0"/>
              <a:t>-2</a:t>
            </a:r>
            <a:r>
              <a:rPr lang="en-GB" sz="2000" b="0" dirty="0"/>
              <a:t>s</a:t>
            </a:r>
            <a:r>
              <a:rPr lang="en-GB" sz="2000" b="0" baseline="30000" dirty="0"/>
              <a:t>-1  </a:t>
            </a:r>
            <a:r>
              <a:rPr lang="en-GB" sz="2000" b="0" dirty="0"/>
              <a:t>(&gt; 1 </a:t>
            </a:r>
            <a:r>
              <a:rPr lang="en-GB" sz="2000" b="0" dirty="0" err="1"/>
              <a:t>keV</a:t>
            </a:r>
            <a:r>
              <a:rPr lang="en-GB" sz="2000" b="0" dirty="0"/>
              <a:t>)</a:t>
            </a:r>
          </a:p>
          <a:p>
            <a:r>
              <a:rPr lang="en-GB" sz="2400" b="0" dirty="0" err="1"/>
              <a:t>Rn</a:t>
            </a:r>
            <a:r>
              <a:rPr lang="en-GB" sz="2400" b="0" dirty="0"/>
              <a:t> in air: 20-80 </a:t>
            </a:r>
            <a:r>
              <a:rPr lang="en-GB" sz="2400" b="0" dirty="0" err="1"/>
              <a:t>Bq</a:t>
            </a:r>
            <a:r>
              <a:rPr lang="en-GB" sz="2400" b="0" dirty="0"/>
              <a:t> m</a:t>
            </a:r>
            <a:r>
              <a:rPr lang="en-GB" sz="2400" b="0" baseline="30000" dirty="0"/>
              <a:t>-3</a:t>
            </a:r>
            <a:endParaRPr lang="en-GB" sz="2000" b="0" dirty="0"/>
          </a:p>
          <a:p>
            <a:r>
              <a:rPr lang="en-GB" sz="2400" b="0" dirty="0"/>
              <a:t>Surface: 17 800 m</a:t>
            </a:r>
            <a:r>
              <a:rPr lang="en-GB" sz="2400" b="0" baseline="30000" dirty="0"/>
              <a:t>2</a:t>
            </a:r>
            <a:endParaRPr lang="en-GB" sz="2400" b="0" dirty="0"/>
          </a:p>
          <a:p>
            <a:r>
              <a:rPr lang="en-GB" sz="2400" b="0" dirty="0"/>
              <a:t>Volume: 180 000 m</a:t>
            </a:r>
            <a:r>
              <a:rPr lang="en-GB" sz="2400" b="0" baseline="30000" dirty="0"/>
              <a:t>3</a:t>
            </a:r>
            <a:endParaRPr lang="en-GB" sz="2400" b="0" dirty="0"/>
          </a:p>
          <a:p>
            <a:r>
              <a:rPr lang="en-GB" sz="2400" b="0" dirty="0"/>
              <a:t>Ventilation: 1 </a:t>
            </a:r>
            <a:r>
              <a:rPr lang="en-GB" sz="2400" b="0" dirty="0" err="1"/>
              <a:t>vol</a:t>
            </a:r>
            <a:r>
              <a:rPr lang="en-GB" sz="2400" b="0" dirty="0"/>
              <a:t> / 3 hours</a:t>
            </a:r>
          </a:p>
          <a:p>
            <a:endParaRPr lang="en-GB" sz="2400" b="0" dirty="0"/>
          </a:p>
          <a:p>
            <a:pPr marL="457200" lvl="1" indent="0">
              <a:buFontTx/>
              <a:buNone/>
            </a:pPr>
            <a:endParaRPr lang="en-GB" dirty="0"/>
          </a:p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11" name="Rectangle 12"/>
          <p:cNvSpPr/>
          <p:nvPr/>
        </p:nvSpPr>
        <p:spPr>
          <a:xfrm>
            <a:off x="100445" y="6654442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9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Muon Flux versus depth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32104" y="6345325"/>
            <a:ext cx="3768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Hime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and Mei, </a:t>
            </a: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Phys.Rev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 D73 (2006) 053004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48133" r="54325" b="11781"/>
          <a:stretch/>
        </p:blipFill>
        <p:spPr bwMode="auto">
          <a:xfrm>
            <a:off x="2567608" y="1232757"/>
            <a:ext cx="7488832" cy="51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9617" y="728701"/>
            <a:ext cx="330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LNGS: 10</a:t>
            </a:r>
            <a:r>
              <a:rPr lang="en-US" sz="2400" baseline="30000" dirty="0">
                <a:solidFill>
                  <a:srgbClr val="000000"/>
                </a:solidFill>
                <a:ea typeface="ＭＳ Ｐゴシック" pitchFamily="34" charset="-128"/>
              </a:rPr>
              <a:t>-6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ＭＳ Ｐゴシック" pitchFamily="34" charset="-128"/>
              </a:rPr>
              <a:t>wrt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 surface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7868" y="3248980"/>
            <a:ext cx="81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00"/>
                </a:solidFill>
                <a:ea typeface="ＭＳ Ｐゴシック" pitchFamily="34" charset="-128"/>
              </a:rPr>
              <a:t>LNGS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79663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busy laboratory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39516" y="764705"/>
            <a:ext cx="8784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56" name="Group 43"/>
          <p:cNvGrpSpPr>
            <a:grpSpLocks/>
          </p:cNvGrpSpPr>
          <p:nvPr/>
        </p:nvGrpSpPr>
        <p:grpSpPr bwMode="auto">
          <a:xfrm>
            <a:off x="1811525" y="1232757"/>
            <a:ext cx="8656637" cy="5040313"/>
            <a:chOff x="80" y="981"/>
            <a:chExt cx="5453" cy="3175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2"/>
            <a:srcRect l="2449"/>
            <a:stretch>
              <a:fillRect/>
            </a:stretch>
          </p:blipFill>
          <p:spPr bwMode="auto">
            <a:xfrm>
              <a:off x="113" y="1048"/>
              <a:ext cx="5418" cy="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2185" y="981"/>
              <a:ext cx="831" cy="6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ＭＳ Ｐゴシック" charset="-128"/>
                <a:ea typeface="ＭＳ Ｐゴシック" pitchFamily="34" charset="-128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 rot="1641537">
              <a:off x="129" y="1451"/>
              <a:ext cx="525" cy="1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ＭＳ Ｐゴシック" charset="-128"/>
                <a:ea typeface="ＭＳ Ｐゴシック" pitchFamily="34" charset="-128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80" y="1024"/>
              <a:ext cx="940" cy="2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ＭＳ Ｐゴシック" charset="-128"/>
                <a:ea typeface="ＭＳ Ｐゴシック" pitchFamily="34" charset="-128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745" y="3700"/>
              <a:ext cx="788" cy="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ＭＳ Ｐゴシック" charset="-128"/>
                <a:ea typeface="ＭＳ Ｐゴシック" pitchFamily="34" charset="-128"/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 rot="1641537">
              <a:off x="4373" y="3957"/>
              <a:ext cx="525" cy="1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ＭＳ Ｐゴシック" charset="-128"/>
                <a:ea typeface="ＭＳ Ｐゴシック" pitchFamily="34" charset="-128"/>
              </a:endParaRPr>
            </a:p>
          </p:txBody>
        </p:sp>
      </p:grpSp>
      <p:sp>
        <p:nvSpPr>
          <p:cNvPr id="63" name="Line 5"/>
          <p:cNvSpPr>
            <a:spLocks noChangeShapeType="1"/>
          </p:cNvSpPr>
          <p:nvPr/>
        </p:nvSpPr>
        <p:spPr bwMode="auto">
          <a:xfrm flipH="1" flipV="1">
            <a:off x="7732853" y="3374286"/>
            <a:ext cx="7921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 flipH="1" flipV="1">
            <a:off x="8236137" y="3085361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 rot="5400000" flipV="1">
            <a:off x="5680262" y="2113904"/>
            <a:ext cx="7905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rot="5400000" flipV="1">
            <a:off x="5176184" y="1825680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 flipH="1">
            <a:off x="7516954" y="2148736"/>
            <a:ext cx="11509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 flipH="1">
            <a:off x="7012128" y="1326415"/>
            <a:ext cx="357882" cy="1614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 rot="5400000" flipV="1">
            <a:off x="4023699" y="1249464"/>
            <a:ext cx="1654175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rot="5400000" flipV="1">
            <a:off x="4384022" y="1825726"/>
            <a:ext cx="64770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8428180" y="3877616"/>
            <a:ext cx="940993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OPERA</a:t>
            </a: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8616280" y="3356993"/>
            <a:ext cx="1915618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BOREXINO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-SOX</a:t>
            </a:r>
            <a:endParaRPr lang="it-IT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8578990" y="1851966"/>
            <a:ext cx="1030949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ICARUS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5899290" y="1481990"/>
            <a:ext cx="637587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LVD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5553262" y="1062978"/>
            <a:ext cx="1312889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GERDA 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- II</a:t>
            </a:r>
            <a:endParaRPr lang="it-IT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3981650" y="924866"/>
            <a:ext cx="1030761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CRESST</a:t>
            </a:r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3841944" y="1999603"/>
            <a:ext cx="966703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CUORE</a:t>
            </a:r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 flipH="1">
            <a:off x="6564052" y="1628801"/>
            <a:ext cx="2448272" cy="1100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3717240" y="4950766"/>
            <a:ext cx="1633615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DAMA/LIBRA</a:t>
            </a:r>
          </a:p>
        </p:txBody>
      </p:sp>
      <p:sp>
        <p:nvSpPr>
          <p:cNvPr id="80" name="Line 48"/>
          <p:cNvSpPr>
            <a:spLocks noChangeShapeType="1"/>
          </p:cNvSpPr>
          <p:nvPr/>
        </p:nvSpPr>
        <p:spPr bwMode="auto">
          <a:xfrm flipV="1">
            <a:off x="3916504" y="3071080"/>
            <a:ext cx="2322512" cy="159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V="1">
            <a:off x="3556147" y="3013923"/>
            <a:ext cx="26638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" name="Text Box 50"/>
          <p:cNvSpPr txBox="1">
            <a:spLocks noChangeArrowheads="1"/>
          </p:cNvSpPr>
          <p:nvPr/>
        </p:nvSpPr>
        <p:spPr bwMode="auto">
          <a:xfrm>
            <a:off x="3031490" y="4372916"/>
            <a:ext cx="979466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COBRA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3100998" y="3787127"/>
            <a:ext cx="556272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VIP</a:t>
            </a:r>
          </a:p>
        </p:txBody>
      </p:sp>
      <p:sp>
        <p:nvSpPr>
          <p:cNvPr id="84" name="Text Box 52"/>
          <p:cNvSpPr txBox="1">
            <a:spLocks noChangeArrowheads="1"/>
          </p:cNvSpPr>
          <p:nvPr/>
        </p:nvSpPr>
        <p:spPr bwMode="auto">
          <a:xfrm>
            <a:off x="4924565" y="1550251"/>
            <a:ext cx="825576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LUNA</a:t>
            </a: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 rot="5400000" flipV="1">
            <a:off x="5015893" y="1841555"/>
            <a:ext cx="5746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" name="Line 54"/>
          <p:cNvSpPr>
            <a:spLocks noChangeShapeType="1"/>
          </p:cNvSpPr>
          <p:nvPr/>
        </p:nvSpPr>
        <p:spPr bwMode="auto">
          <a:xfrm rot="5400000" flipV="1">
            <a:off x="6543815" y="1824886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6570804" y="1423253"/>
            <a:ext cx="1005113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XENON</a:t>
            </a:r>
          </a:p>
        </p:txBody>
      </p:sp>
      <p:sp>
        <p:nvSpPr>
          <p:cNvPr id="88" name="Line 56"/>
          <p:cNvSpPr>
            <a:spLocks noChangeShapeType="1"/>
          </p:cNvSpPr>
          <p:nvPr/>
        </p:nvSpPr>
        <p:spPr bwMode="auto">
          <a:xfrm flipH="1" flipV="1">
            <a:off x="8226290" y="3119260"/>
            <a:ext cx="1127400" cy="3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" name="Line 58"/>
          <p:cNvSpPr>
            <a:spLocks noChangeShapeType="1"/>
          </p:cNvSpPr>
          <p:nvPr/>
        </p:nvSpPr>
        <p:spPr bwMode="auto">
          <a:xfrm flipH="1" flipV="1">
            <a:off x="7012129" y="3752204"/>
            <a:ext cx="1266825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" name="Text Box 59"/>
          <p:cNvSpPr txBox="1">
            <a:spLocks noChangeArrowheads="1"/>
          </p:cNvSpPr>
          <p:nvPr/>
        </p:nvSpPr>
        <p:spPr bwMode="auto">
          <a:xfrm>
            <a:off x="8186928" y="4299891"/>
            <a:ext cx="2351360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LOW ACTIVITY LAB</a:t>
            </a:r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 flipH="1">
            <a:off x="8107550" y="1326415"/>
            <a:ext cx="828675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" name="TextBox 44"/>
          <p:cNvSpPr txBox="1">
            <a:spLocks noChangeArrowheads="1"/>
          </p:cNvSpPr>
          <p:nvPr/>
        </p:nvSpPr>
        <p:spPr bwMode="auto">
          <a:xfrm>
            <a:off x="8550658" y="996395"/>
            <a:ext cx="953991" cy="36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8" tIns="45655" rIns="91308" bIns="45655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ERMES</a:t>
            </a:r>
          </a:p>
        </p:txBody>
      </p:sp>
      <p:sp>
        <p:nvSpPr>
          <p:cNvPr id="93" name="Text Box 21"/>
          <p:cNvSpPr txBox="1">
            <a:spLocks noChangeArrowheads="1"/>
          </p:cNvSpPr>
          <p:nvPr/>
        </p:nvSpPr>
        <p:spPr bwMode="auto">
          <a:xfrm>
            <a:off x="8712291" y="2798599"/>
            <a:ext cx="1697635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DARK SIDE 50</a:t>
            </a: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 flipH="1">
            <a:off x="7392144" y="1664805"/>
            <a:ext cx="360040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6" name="Text Box 55"/>
          <p:cNvSpPr txBox="1">
            <a:spLocks noChangeArrowheads="1"/>
          </p:cNvSpPr>
          <p:nvPr/>
        </p:nvSpPr>
        <p:spPr bwMode="auto">
          <a:xfrm>
            <a:off x="6764120" y="969929"/>
            <a:ext cx="1314956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XENON 1T</a:t>
            </a:r>
          </a:p>
        </p:txBody>
      </p:sp>
      <p:sp>
        <p:nvSpPr>
          <p:cNvPr id="97" name="Text Box 52"/>
          <p:cNvSpPr txBox="1">
            <a:spLocks noChangeArrowheads="1"/>
          </p:cNvSpPr>
          <p:nvPr/>
        </p:nvSpPr>
        <p:spPr bwMode="auto">
          <a:xfrm>
            <a:off x="9264352" y="2204865"/>
            <a:ext cx="1270122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LUNA-MV</a:t>
            </a: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7387001" y="1353936"/>
            <a:ext cx="1069233" cy="3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6" tIns="45650" rIns="91296" bIns="456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GINGER</a:t>
            </a:r>
          </a:p>
        </p:txBody>
      </p:sp>
      <p:sp>
        <p:nvSpPr>
          <p:cNvPr id="99" name="TextBox 44"/>
          <p:cNvSpPr txBox="1">
            <a:spLocks noChangeArrowheads="1"/>
          </p:cNvSpPr>
          <p:nvPr/>
        </p:nvSpPr>
        <p:spPr bwMode="auto">
          <a:xfrm>
            <a:off x="9011127" y="1365650"/>
            <a:ext cx="1248793" cy="36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8" tIns="45655" rIns="91308" bIns="45655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u="sng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ERMES-W</a:t>
            </a:r>
          </a:p>
        </p:txBody>
      </p:sp>
      <p:sp>
        <p:nvSpPr>
          <p:cNvPr id="100" name="Line 56"/>
          <p:cNvSpPr>
            <a:spLocks noChangeShapeType="1"/>
          </p:cNvSpPr>
          <p:nvPr/>
        </p:nvSpPr>
        <p:spPr bwMode="auto">
          <a:xfrm flipH="1">
            <a:off x="7576054" y="2472586"/>
            <a:ext cx="2314207" cy="892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259797" y="3032956"/>
            <a:ext cx="1872208" cy="19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96" tIns="45650" rIns="91296" bIns="4565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" name="Rectangle 12"/>
          <p:cNvSpPr/>
          <p:nvPr/>
        </p:nvSpPr>
        <p:spPr>
          <a:xfrm>
            <a:off x="73212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		</a:t>
            </a:r>
            <a:r>
              <a:rPr lang="it-IT" sz="1400" b="1" dirty="0">
                <a:solidFill>
                  <a:schemeClr val="bg1"/>
                </a:solidFill>
              </a:rPr>
              <a:t>G. Ranucci INFN Milano (</a:t>
            </a:r>
            <a:r>
              <a:rPr lang="it-IT" sz="1400" b="1" dirty="0" smtClean="0">
                <a:solidFill>
                  <a:schemeClr val="bg1"/>
                </a:solidFill>
              </a:rPr>
              <a:t>Italy) </a:t>
            </a:r>
            <a:r>
              <a:rPr lang="en-US" sz="1400" dirty="0" smtClean="0"/>
              <a:t>MUOGRAPHERS14 - Tokyo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4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00122.JPG                                                   0000589DHD 30 Gb                       B86083C3:"/>
          <p:cNvPicPr>
            <a:picLocks noChangeAspect="1" noChangeArrowheads="1"/>
          </p:cNvPicPr>
          <p:nvPr/>
        </p:nvPicPr>
        <p:blipFill>
          <a:blip r:embed="rId2">
            <a:lum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269164" y="1447801"/>
            <a:ext cx="3779837" cy="50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Administration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Public relationships support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Secretariats (visa, work permissions)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Outreach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Environmental issues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Prevention, safety, security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General, safety, electrical plants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Civil works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Chemistry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Cryogenics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Mechanical shop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Electronics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Computing and networks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Offices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Assembly halls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Lab &amp; storage spaces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Library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Conference rooms</a:t>
            </a:r>
          </a:p>
          <a:p>
            <a:pPr>
              <a:spcBef>
                <a:spcPct val="5000"/>
              </a:spcBef>
            </a:pPr>
            <a:r>
              <a:rPr lang="en-GB" altLang="it-IT" sz="1600" b="1">
                <a:solidFill>
                  <a:schemeClr val="bg1"/>
                </a:solidFill>
              </a:rPr>
              <a:t>Canteen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133600" y="2998789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GB" altLang="it-IT" b="1">
                <a:solidFill>
                  <a:schemeClr val="bg1"/>
                </a:solidFill>
              </a:rPr>
              <a:t>External facilities</a:t>
            </a:r>
            <a:endParaRPr lang="en-GB" altLang="it-IT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aramond"/>
        <a:ea typeface="ヒラギノ明朝 ProN W6"/>
        <a:cs typeface="ヒラギノ明朝 ProN W6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AI-templat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656565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16099</TotalTime>
  <Words>1662</Words>
  <Application>Microsoft Office PowerPoint</Application>
  <PresentationFormat>ワイド画面</PresentationFormat>
  <Paragraphs>426</Paragraphs>
  <Slides>28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7" baseType="lpstr">
      <vt:lpstr>Al Bayan</vt:lpstr>
      <vt:lpstr>Andale Mono</vt:lpstr>
      <vt:lpstr>Lucida Grande</vt:lpstr>
      <vt:lpstr>ＭＳ Ｐゴシック</vt:lpstr>
      <vt:lpstr>ＭＳ Ｐゴシック</vt:lpstr>
      <vt:lpstr>ヒラギノ明朝 ProN W3</vt:lpstr>
      <vt:lpstr>ヒラギノ明朝 ProN W6</vt:lpstr>
      <vt:lpstr>Arial</vt:lpstr>
      <vt:lpstr>Calibri</vt:lpstr>
      <vt:lpstr>Garamond</vt:lpstr>
      <vt:lpstr>Marlett</vt:lpstr>
      <vt:lpstr>Symbol</vt:lpstr>
      <vt:lpstr>Times</vt:lpstr>
      <vt:lpstr>Times New Roman</vt:lpstr>
      <vt:lpstr>Wingdings</vt:lpstr>
      <vt:lpstr>Title &amp; Subtitle</vt:lpstr>
      <vt:lpstr>1_Office Theme</vt:lpstr>
      <vt:lpstr>JAI-templates</vt:lpstr>
      <vt:lpstr>Equation</vt:lpstr>
      <vt:lpstr>   Borexino: Geo-Neutrino measurement at Gran Sasso, Italy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LNGS Laboratory today</vt:lpstr>
      <vt:lpstr>Muon Flux versus depth</vt:lpstr>
      <vt:lpstr>A very busy laboratory</vt:lpstr>
      <vt:lpstr>PowerPoint プレゼンテーション</vt:lpstr>
      <vt:lpstr>LNGS: international laboratory</vt:lpstr>
      <vt:lpstr>PowerPoint プレゼンテーション</vt:lpstr>
      <vt:lpstr>PowerPoint プレゼンテーション</vt:lpstr>
      <vt:lpstr>PowerPoint プレゼンテーション</vt:lpstr>
      <vt:lpstr>Borexino inner detector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Hint about U and Th contributions </vt:lpstr>
      <vt:lpstr>Model comparison 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Gioacchino Ranucci</dc:creator>
  <cp:lastModifiedBy>muon</cp:lastModifiedBy>
  <cp:revision>136</cp:revision>
  <dcterms:created xsi:type="dcterms:W3CDTF">2014-05-24T12:06:24Z</dcterms:created>
  <dcterms:modified xsi:type="dcterms:W3CDTF">2014-11-18T04:51:19Z</dcterms:modified>
</cp:coreProperties>
</file>