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97" r:id="rId3"/>
    <p:sldId id="299" r:id="rId4"/>
    <p:sldId id="298" r:id="rId5"/>
    <p:sldId id="303" r:id="rId6"/>
    <p:sldId id="274" r:id="rId7"/>
    <p:sldId id="275" r:id="rId8"/>
    <p:sldId id="273" r:id="rId9"/>
    <p:sldId id="287" r:id="rId10"/>
    <p:sldId id="284" r:id="rId11"/>
    <p:sldId id="292" r:id="rId12"/>
    <p:sldId id="277" r:id="rId13"/>
    <p:sldId id="317" r:id="rId14"/>
    <p:sldId id="278" r:id="rId15"/>
    <p:sldId id="270" r:id="rId16"/>
    <p:sldId id="304" r:id="rId17"/>
    <p:sldId id="314" r:id="rId18"/>
    <p:sldId id="309" r:id="rId19"/>
    <p:sldId id="315" r:id="rId20"/>
    <p:sldId id="307" r:id="rId21"/>
    <p:sldId id="310" r:id="rId22"/>
    <p:sldId id="311" r:id="rId23"/>
    <p:sldId id="308" r:id="rId24"/>
    <p:sldId id="316" r:id="rId25"/>
    <p:sldId id="306" r:id="rId26"/>
    <p:sldId id="313" r:id="rId27"/>
    <p:sldId id="301" r:id="rId28"/>
    <p:sldId id="312" r:id="rId29"/>
    <p:sldId id="283" r:id="rId30"/>
    <p:sldId id="289" r:id="rId31"/>
    <p:sldId id="257" r:id="rId32"/>
    <p:sldId id="294"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09" d="100"/>
          <a:sy n="109" d="100"/>
        </p:scale>
        <p:origin x="126" y="96"/>
      </p:cViewPr>
      <p:guideLst>
        <p:guide orient="horz" pos="2160"/>
        <p:guide pos="3840"/>
      </p:guideLst>
    </p:cSldViewPr>
  </p:slideViewPr>
  <p:notesTextViewPr>
    <p:cViewPr>
      <p:scale>
        <a:sx n="1" d="1"/>
        <a:sy n="1" d="1"/>
      </p:scale>
      <p:origin x="0" y="0"/>
    </p:cViewPr>
  </p:notesTextViewPr>
  <p:sorterViewPr>
    <p:cViewPr>
      <p:scale>
        <a:sx n="35" d="100"/>
        <a:sy n="35" d="100"/>
      </p:scale>
      <p:origin x="0" y="-24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98F13-6BE2-442C-8DFA-5E21D8D51065}" type="datetimeFigureOut">
              <a:rPr lang="en-US" smtClean="0"/>
              <a:t>11/18/2014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D84F0C-ABED-4AEE-AE19-959D2D25E98E}" type="slidenum">
              <a:rPr lang="en-US" smtClean="0"/>
              <a:t>‹#›</a:t>
            </a:fld>
            <a:endParaRPr lang="en-US"/>
          </a:p>
        </p:txBody>
      </p:sp>
    </p:spTree>
    <p:extLst>
      <p:ext uri="{BB962C8B-B14F-4D97-AF65-F5344CB8AC3E}">
        <p14:creationId xmlns:p14="http://schemas.microsoft.com/office/powerpoint/2010/main" val="300413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D84F0C-ABED-4AEE-AE19-959D2D25E98E}" type="slidenum">
              <a:rPr lang="en-US" smtClean="0"/>
              <a:t>1</a:t>
            </a:fld>
            <a:endParaRPr lang="en-US"/>
          </a:p>
        </p:txBody>
      </p:sp>
    </p:spTree>
    <p:extLst>
      <p:ext uri="{BB962C8B-B14F-4D97-AF65-F5344CB8AC3E}">
        <p14:creationId xmlns:p14="http://schemas.microsoft.com/office/powerpoint/2010/main" val="91507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67DCE5-54D8-4432-9055-7AF551625B20}"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835148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8A265-6824-46D0-BCF8-2794E9A45F1F}"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426213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3BF45-FEA1-45AB-811A-5046431E1018}"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316822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D4DF-3255-4AA4-B263-AEAC1242C693}"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2194755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FB8C65-BFBF-429A-B91D-968878DF8857}"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242853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841871-55A6-44BB-BB43-69E34E9EAB2F}" type="datetime1">
              <a:rPr lang="en-US" smtClean="0"/>
              <a:t>11/18/2014</a:t>
            </a:fld>
            <a:endParaRPr lang="en-US"/>
          </a:p>
        </p:txBody>
      </p:sp>
      <p:sp>
        <p:nvSpPr>
          <p:cNvPr id="6" name="Footer Placeholder 5"/>
          <p:cNvSpPr>
            <a:spLocks noGrp="1"/>
          </p:cNvSpPr>
          <p:nvPr>
            <p:ph type="ftr" sz="quarter" idx="11"/>
          </p:nvPr>
        </p:nvSpPr>
        <p:spPr/>
        <p:txBody>
          <a:bodyPr/>
          <a:lstStyle/>
          <a:p>
            <a:r>
              <a:rPr lang="en-US" smtClean="0"/>
              <a:t>Valeri Tioukov, Muographers2014, Tokyo</a:t>
            </a:r>
            <a:endParaRPr lang="en-US"/>
          </a:p>
        </p:txBody>
      </p:sp>
      <p:sp>
        <p:nvSpPr>
          <p:cNvPr id="7" name="Slide Number Placeholder 6"/>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465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1BD371-89D6-4C67-BDE8-D57C4DA58ADB}" type="datetime1">
              <a:rPr lang="en-US" smtClean="0"/>
              <a:t>11/18/2014</a:t>
            </a:fld>
            <a:endParaRPr lang="en-US"/>
          </a:p>
        </p:txBody>
      </p:sp>
      <p:sp>
        <p:nvSpPr>
          <p:cNvPr id="8" name="Footer Placeholder 7"/>
          <p:cNvSpPr>
            <a:spLocks noGrp="1"/>
          </p:cNvSpPr>
          <p:nvPr>
            <p:ph type="ftr" sz="quarter" idx="11"/>
          </p:nvPr>
        </p:nvSpPr>
        <p:spPr/>
        <p:txBody>
          <a:bodyPr/>
          <a:lstStyle/>
          <a:p>
            <a:r>
              <a:rPr lang="en-US" smtClean="0"/>
              <a:t>Valeri Tioukov, Muographers2014, Tokyo</a:t>
            </a:r>
            <a:endParaRPr lang="en-US"/>
          </a:p>
        </p:txBody>
      </p:sp>
      <p:sp>
        <p:nvSpPr>
          <p:cNvPr id="9" name="Slide Number Placeholder 8"/>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267552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13392-D69F-48CC-88AC-1DC31D0506C9}" type="datetime1">
              <a:rPr lang="en-US" smtClean="0"/>
              <a:t>11/18/2014</a:t>
            </a:fld>
            <a:endParaRPr lang="en-US"/>
          </a:p>
        </p:txBody>
      </p:sp>
      <p:sp>
        <p:nvSpPr>
          <p:cNvPr id="4" name="Footer Placeholder 3"/>
          <p:cNvSpPr>
            <a:spLocks noGrp="1"/>
          </p:cNvSpPr>
          <p:nvPr>
            <p:ph type="ftr" sz="quarter" idx="11"/>
          </p:nvPr>
        </p:nvSpPr>
        <p:spPr/>
        <p:txBody>
          <a:bodyPr/>
          <a:lstStyle/>
          <a:p>
            <a:r>
              <a:rPr lang="en-US" smtClean="0"/>
              <a:t>Valeri Tioukov, Muographers2014, Tokyo</a:t>
            </a:r>
            <a:endParaRPr lang="en-US"/>
          </a:p>
        </p:txBody>
      </p:sp>
      <p:sp>
        <p:nvSpPr>
          <p:cNvPr id="5" name="Slide Number Placeholder 4"/>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2973393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FEC831-66EE-4508-A77D-F1E2E138D73E}" type="datetime1">
              <a:rPr lang="en-US" smtClean="0"/>
              <a:t>11/18/2014</a:t>
            </a:fld>
            <a:endParaRPr lang="en-US"/>
          </a:p>
        </p:txBody>
      </p:sp>
      <p:sp>
        <p:nvSpPr>
          <p:cNvPr id="3" name="Footer Placeholder 2"/>
          <p:cNvSpPr>
            <a:spLocks noGrp="1"/>
          </p:cNvSpPr>
          <p:nvPr>
            <p:ph type="ftr" sz="quarter" idx="11"/>
          </p:nvPr>
        </p:nvSpPr>
        <p:spPr/>
        <p:txBody>
          <a:bodyPr/>
          <a:lstStyle/>
          <a:p>
            <a:r>
              <a:rPr lang="en-US" smtClean="0"/>
              <a:t>Valeri Tioukov, Muographers2014, Tokyo</a:t>
            </a:r>
            <a:endParaRPr lang="en-US"/>
          </a:p>
        </p:txBody>
      </p:sp>
      <p:sp>
        <p:nvSpPr>
          <p:cNvPr id="4" name="Slide Number Placeholder 3"/>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3516206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D65AB9-5EF9-4AD8-8A4B-A64FB7002C50}" type="datetime1">
              <a:rPr lang="en-US" smtClean="0"/>
              <a:t>11/18/2014</a:t>
            </a:fld>
            <a:endParaRPr lang="en-US"/>
          </a:p>
        </p:txBody>
      </p:sp>
      <p:sp>
        <p:nvSpPr>
          <p:cNvPr id="6" name="Footer Placeholder 5"/>
          <p:cNvSpPr>
            <a:spLocks noGrp="1"/>
          </p:cNvSpPr>
          <p:nvPr>
            <p:ph type="ftr" sz="quarter" idx="11"/>
          </p:nvPr>
        </p:nvSpPr>
        <p:spPr/>
        <p:txBody>
          <a:bodyPr/>
          <a:lstStyle/>
          <a:p>
            <a:r>
              <a:rPr lang="en-US" smtClean="0"/>
              <a:t>Valeri Tioukov, Muographers2014, Tokyo</a:t>
            </a:r>
            <a:endParaRPr lang="en-US"/>
          </a:p>
        </p:txBody>
      </p:sp>
      <p:sp>
        <p:nvSpPr>
          <p:cNvPr id="7" name="Slide Number Placeholder 6"/>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91216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BA7482-07D7-480D-9AD6-419431208343}" type="datetime1">
              <a:rPr lang="en-US" smtClean="0"/>
              <a:t>11/18/2014</a:t>
            </a:fld>
            <a:endParaRPr lang="en-US"/>
          </a:p>
        </p:txBody>
      </p:sp>
      <p:sp>
        <p:nvSpPr>
          <p:cNvPr id="6" name="Footer Placeholder 5"/>
          <p:cNvSpPr>
            <a:spLocks noGrp="1"/>
          </p:cNvSpPr>
          <p:nvPr>
            <p:ph type="ftr" sz="quarter" idx="11"/>
          </p:nvPr>
        </p:nvSpPr>
        <p:spPr/>
        <p:txBody>
          <a:bodyPr/>
          <a:lstStyle/>
          <a:p>
            <a:r>
              <a:rPr lang="en-US" smtClean="0"/>
              <a:t>Valeri Tioukov, Muographers2014, Tokyo</a:t>
            </a:r>
            <a:endParaRPr lang="en-US"/>
          </a:p>
        </p:txBody>
      </p:sp>
      <p:sp>
        <p:nvSpPr>
          <p:cNvPr id="7" name="Slide Number Placeholder 6"/>
          <p:cNvSpPr>
            <a:spLocks noGrp="1"/>
          </p:cNvSpPr>
          <p:nvPr>
            <p:ph type="sldNum" sz="quarter" idx="12"/>
          </p:nvPr>
        </p:nvSpPr>
        <p:spPr/>
        <p:txBody>
          <a:bodyPr/>
          <a:lstStyle/>
          <a:p>
            <a:fld id="{9590426B-3868-4783-919D-463430091D7C}" type="slidenum">
              <a:rPr lang="en-US" smtClean="0"/>
              <a:t>‹#›</a:t>
            </a:fld>
            <a:endParaRPr lang="en-US"/>
          </a:p>
        </p:txBody>
      </p:sp>
    </p:spTree>
    <p:extLst>
      <p:ext uri="{BB962C8B-B14F-4D97-AF65-F5344CB8AC3E}">
        <p14:creationId xmlns:p14="http://schemas.microsoft.com/office/powerpoint/2010/main" val="2639789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43568-A7A6-402F-870C-97A9C39891AD}" type="datetime1">
              <a:rPr lang="en-US" smtClean="0"/>
              <a:t>11/18/2014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Valeri Tioukov, Muographers2014, Tokyo</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0426B-3868-4783-919D-463430091D7C}" type="slidenum">
              <a:rPr lang="en-US" smtClean="0"/>
              <a:t>‹#›</a:t>
            </a:fld>
            <a:endParaRPr lang="en-US"/>
          </a:p>
        </p:txBody>
      </p:sp>
    </p:spTree>
    <p:extLst>
      <p:ext uri="{BB962C8B-B14F-4D97-AF65-F5344CB8AC3E}">
        <p14:creationId xmlns:p14="http://schemas.microsoft.com/office/powerpoint/2010/main" val="3829772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PSM V20 D055 Stromboli viewed from the northw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547"/>
            <a:ext cx="6511159" cy="69336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337739" y="124658"/>
            <a:ext cx="5854261" cy="2334761"/>
          </a:xfrm>
        </p:spPr>
        <p:txBody>
          <a:bodyPr>
            <a:normAutofit fontScale="90000"/>
          </a:bodyPr>
          <a:lstStyle/>
          <a:p>
            <a:r>
              <a:rPr lang="en-US" sz="4800" dirty="0" smtClean="0"/>
              <a:t>Muography with nuclear emulsions – Stromboli and other projects</a:t>
            </a:r>
            <a:endParaRPr lang="en-US" sz="4800" dirty="0"/>
          </a:p>
        </p:txBody>
      </p:sp>
      <p:sp>
        <p:nvSpPr>
          <p:cNvPr id="3" name="Subtitle 2"/>
          <p:cNvSpPr>
            <a:spLocks noGrp="1"/>
          </p:cNvSpPr>
          <p:nvPr>
            <p:ph type="subTitle" idx="1"/>
          </p:nvPr>
        </p:nvSpPr>
        <p:spPr>
          <a:xfrm>
            <a:off x="6511159" y="3033498"/>
            <a:ext cx="5363847" cy="2307338"/>
          </a:xfrm>
        </p:spPr>
        <p:txBody>
          <a:bodyPr>
            <a:noAutofit/>
          </a:bodyPr>
          <a:lstStyle/>
          <a:p>
            <a:r>
              <a:rPr lang="en-US" sz="1400" u="sng" dirty="0" err="1" smtClean="0"/>
              <a:t>Valeri</a:t>
            </a:r>
            <a:r>
              <a:rPr lang="en-US" sz="1400" u="sng" dirty="0"/>
              <a:t> </a:t>
            </a:r>
            <a:r>
              <a:rPr lang="en-US" sz="1400" u="sng" dirty="0" smtClean="0"/>
              <a:t>Tioukov</a:t>
            </a:r>
            <a:r>
              <a:rPr lang="en-US" sz="1400" u="sng" baseline="30000" dirty="0"/>
              <a:t>1</a:t>
            </a:r>
            <a:r>
              <a:rPr lang="en-US" sz="1400" u="sng" dirty="0" smtClean="0"/>
              <a:t>, </a:t>
            </a:r>
            <a:r>
              <a:rPr lang="en-US" sz="1400" dirty="0" smtClean="0"/>
              <a:t>Giovanni </a:t>
            </a:r>
            <a:r>
              <a:rPr lang="en-US" sz="1400" dirty="0"/>
              <a:t>De </a:t>
            </a:r>
            <a:r>
              <a:rPr lang="en-US" sz="1400" dirty="0" smtClean="0"/>
              <a:t>Lellis</a:t>
            </a:r>
            <a:r>
              <a:rPr lang="en-US" sz="1400" baseline="30000" dirty="0" smtClean="0"/>
              <a:t>1</a:t>
            </a:r>
            <a:r>
              <a:rPr lang="en-US" sz="1400" dirty="0"/>
              <a:t>, </a:t>
            </a:r>
            <a:r>
              <a:rPr lang="en-US" sz="1400" dirty="0" smtClean="0"/>
              <a:t>Paolo Strolin</a:t>
            </a:r>
            <a:r>
              <a:rPr lang="en-US" sz="1400" baseline="30000" dirty="0" smtClean="0"/>
              <a:t>1</a:t>
            </a:r>
            <a:r>
              <a:rPr lang="en-US" sz="1400" dirty="0"/>
              <a:t>, Lucia Consiglio</a:t>
            </a:r>
            <a:r>
              <a:rPr lang="en-US" sz="1400" baseline="30000" dirty="0"/>
              <a:t>1</a:t>
            </a:r>
            <a:r>
              <a:rPr lang="en-US" sz="1400" dirty="0"/>
              <a:t>, Andrey Sheshukov</a:t>
            </a:r>
            <a:r>
              <a:rPr lang="en-US" sz="1400" baseline="30000" dirty="0"/>
              <a:t>1</a:t>
            </a:r>
            <a:r>
              <a:rPr lang="en-US" sz="1400" dirty="0"/>
              <a:t>, </a:t>
            </a:r>
            <a:r>
              <a:rPr lang="en-US" sz="1400" dirty="0" smtClean="0"/>
              <a:t> </a:t>
            </a:r>
            <a:r>
              <a:rPr lang="it-IT" sz="1400" dirty="0" smtClean="0"/>
              <a:t>Massimo </a:t>
            </a:r>
            <a:r>
              <a:rPr lang="it-IT" sz="1400" dirty="0"/>
              <a:t>Orazi</a:t>
            </a:r>
            <a:r>
              <a:rPr lang="it-IT" sz="1400" baseline="30000" dirty="0"/>
              <a:t>2</a:t>
            </a:r>
            <a:r>
              <a:rPr lang="it-IT" sz="1400" dirty="0"/>
              <a:t>, Rosario Peluso</a:t>
            </a:r>
            <a:r>
              <a:rPr lang="it-IT" sz="1400" baseline="30000" dirty="0"/>
              <a:t>2</a:t>
            </a:r>
            <a:r>
              <a:rPr lang="it-IT" sz="1400" dirty="0"/>
              <a:t>, Cristiano Bozza</a:t>
            </a:r>
            <a:r>
              <a:rPr lang="it-IT" sz="1400" baseline="30000" dirty="0"/>
              <a:t>3</a:t>
            </a:r>
            <a:r>
              <a:rPr lang="it-IT" sz="1400" dirty="0"/>
              <a:t>, Chiara De Sio</a:t>
            </a:r>
            <a:r>
              <a:rPr lang="it-IT" sz="1400" baseline="30000" dirty="0"/>
              <a:t>3</a:t>
            </a:r>
            <a:r>
              <a:rPr lang="it-IT" sz="1400" dirty="0"/>
              <a:t>, Simona Maria Stellacci</a:t>
            </a:r>
            <a:r>
              <a:rPr lang="it-IT" sz="1400" baseline="30000" dirty="0"/>
              <a:t>3</a:t>
            </a:r>
            <a:r>
              <a:rPr lang="it-IT" sz="1400" dirty="0"/>
              <a:t>, </a:t>
            </a:r>
            <a:r>
              <a:rPr lang="it-IT" sz="1400" dirty="0" smtClean="0"/>
              <a:t>Chiara</a:t>
            </a:r>
            <a:r>
              <a:rPr lang="en-US" sz="1400" dirty="0" smtClean="0"/>
              <a:t>Sirignano</a:t>
            </a:r>
            <a:r>
              <a:rPr lang="en-US" sz="1400" baseline="30000" dirty="0" smtClean="0"/>
              <a:t>4</a:t>
            </a:r>
            <a:r>
              <a:rPr lang="en-US" sz="1400" dirty="0"/>
              <a:t>, Nicola D’Ambrosio</a:t>
            </a:r>
            <a:r>
              <a:rPr lang="en-US" sz="1400" baseline="30000" dirty="0"/>
              <a:t>5</a:t>
            </a:r>
            <a:r>
              <a:rPr lang="en-US" sz="1400" dirty="0"/>
              <a:t>, </a:t>
            </a:r>
            <a:r>
              <a:rPr lang="en-US" sz="1400" dirty="0" err="1"/>
              <a:t>Seigo</a:t>
            </a:r>
            <a:r>
              <a:rPr lang="en-US" sz="1400" dirty="0"/>
              <a:t> Miyamoto</a:t>
            </a:r>
            <a:r>
              <a:rPr lang="en-US" sz="1400" baseline="30000" dirty="0"/>
              <a:t>6</a:t>
            </a:r>
            <a:r>
              <a:rPr lang="en-US" sz="1400" dirty="0"/>
              <a:t>, </a:t>
            </a:r>
            <a:r>
              <a:rPr lang="en-US" sz="1400" dirty="0" err="1"/>
              <a:t>Ryuichi</a:t>
            </a:r>
            <a:r>
              <a:rPr lang="en-US" sz="1400" dirty="0"/>
              <a:t> Nishiyama</a:t>
            </a:r>
            <a:r>
              <a:rPr lang="en-US" sz="1400" baseline="30000" dirty="0"/>
              <a:t>6</a:t>
            </a:r>
            <a:r>
              <a:rPr lang="en-US" sz="1400" dirty="0"/>
              <a:t>, Hiroyuki </a:t>
            </a:r>
            <a:r>
              <a:rPr lang="en-US" sz="1400" dirty="0" smtClean="0"/>
              <a:t>Tanaka</a:t>
            </a:r>
            <a:r>
              <a:rPr lang="en-US" sz="1400" baseline="30000" dirty="0" smtClean="0"/>
              <a:t>6</a:t>
            </a:r>
            <a:endParaRPr lang="en-US" sz="1400" baseline="30000" dirty="0"/>
          </a:p>
          <a:p>
            <a:endParaRPr lang="en-US" sz="1400" baseline="30000" dirty="0" smtClean="0"/>
          </a:p>
          <a:p>
            <a:endParaRPr lang="en-US" sz="1400" baseline="30000" dirty="0"/>
          </a:p>
          <a:p>
            <a:r>
              <a:rPr lang="en-US" sz="1400" baseline="30000" dirty="0"/>
              <a:t>1</a:t>
            </a:r>
            <a:r>
              <a:rPr lang="en-US" sz="1400" dirty="0"/>
              <a:t>University of Napoli / INFN, Italy, </a:t>
            </a:r>
            <a:r>
              <a:rPr lang="en-US" sz="1400" baseline="30000" dirty="0" smtClean="0"/>
              <a:t>2</a:t>
            </a:r>
            <a:r>
              <a:rPr lang="en-US" sz="1400" dirty="0" smtClean="0"/>
              <a:t>INGV </a:t>
            </a:r>
            <a:r>
              <a:rPr lang="en-US" sz="1400" dirty="0"/>
              <a:t>- Napoli, Italy, </a:t>
            </a:r>
            <a:r>
              <a:rPr lang="en-US" sz="1400" baseline="30000" dirty="0"/>
              <a:t>3</a:t>
            </a:r>
            <a:r>
              <a:rPr lang="en-US" sz="1400" dirty="0"/>
              <a:t>University of Salerno / INFN, Italy, </a:t>
            </a:r>
            <a:r>
              <a:rPr lang="en-US" sz="1400" baseline="30000" dirty="0" smtClean="0"/>
              <a:t>4</a:t>
            </a:r>
            <a:r>
              <a:rPr lang="en-US" sz="1400" dirty="0" smtClean="0"/>
              <a:t>Universityof </a:t>
            </a:r>
            <a:r>
              <a:rPr lang="en-US" sz="1400" dirty="0" err="1"/>
              <a:t>Padova</a:t>
            </a:r>
            <a:r>
              <a:rPr lang="en-US" sz="1400" dirty="0"/>
              <a:t> / INFN, Italy, </a:t>
            </a:r>
            <a:r>
              <a:rPr lang="en-US" sz="1400" baseline="30000" dirty="0"/>
              <a:t>5</a:t>
            </a:r>
            <a:r>
              <a:rPr lang="en-US" sz="1400" dirty="0"/>
              <a:t>INFN - LNGS, Italy, 6University of </a:t>
            </a:r>
            <a:r>
              <a:rPr lang="en-US" sz="1400" dirty="0" err="1"/>
              <a:t>Tokio</a:t>
            </a:r>
            <a:r>
              <a:rPr lang="en-US" sz="1400" dirty="0"/>
              <a:t>, </a:t>
            </a:r>
            <a:r>
              <a:rPr lang="en-US" sz="1400" dirty="0" smtClean="0"/>
              <a:t>Japan</a:t>
            </a:r>
            <a:endParaRPr lang="en-US" sz="1400" dirty="0"/>
          </a:p>
        </p:txBody>
      </p:sp>
      <p:sp>
        <p:nvSpPr>
          <p:cNvPr id="4" name="Date Placeholder 3"/>
          <p:cNvSpPr>
            <a:spLocks noGrp="1"/>
          </p:cNvSpPr>
          <p:nvPr>
            <p:ph type="dt" sz="half" idx="10"/>
          </p:nvPr>
        </p:nvSpPr>
        <p:spPr/>
        <p:txBody>
          <a:bodyPr/>
          <a:lstStyle/>
          <a:p>
            <a:fld id="{4A121F93-0401-437F-A5BF-EC0ACCEDE2CB}"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1</a:t>
            </a:fld>
            <a:endParaRPr lang="en-US"/>
          </a:p>
        </p:txBody>
      </p:sp>
    </p:spTree>
    <p:extLst>
      <p:ext uri="{BB962C8B-B14F-4D97-AF65-F5344CB8AC3E}">
        <p14:creationId xmlns:p14="http://schemas.microsoft.com/office/powerpoint/2010/main" val="2634371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752600" y="2782670"/>
            <a:ext cx="4648200" cy="1484531"/>
            <a:chOff x="228600" y="2477868"/>
            <a:chExt cx="4648200" cy="2362200"/>
          </a:xfrm>
        </p:grpSpPr>
        <p:sp>
          <p:nvSpPr>
            <p:cNvPr id="5" name="Rectangle 4"/>
            <p:cNvSpPr/>
            <p:nvPr/>
          </p:nvSpPr>
          <p:spPr>
            <a:xfrm>
              <a:off x="228600" y="2477868"/>
              <a:ext cx="4648200" cy="2362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5"/>
            <p:cNvSpPr/>
            <p:nvPr/>
          </p:nvSpPr>
          <p:spPr>
            <a:xfrm>
              <a:off x="304800" y="2554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ctangle 6"/>
            <p:cNvSpPr/>
            <p:nvPr/>
          </p:nvSpPr>
          <p:spPr>
            <a:xfrm>
              <a:off x="304800" y="3697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7"/>
            <p:cNvSpPr/>
            <p:nvPr/>
          </p:nvSpPr>
          <p:spPr>
            <a:xfrm>
              <a:off x="1219200" y="2554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p:cNvSpPr/>
            <p:nvPr/>
          </p:nvSpPr>
          <p:spPr>
            <a:xfrm>
              <a:off x="2133600" y="2554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9"/>
            <p:cNvSpPr/>
            <p:nvPr/>
          </p:nvSpPr>
          <p:spPr>
            <a:xfrm>
              <a:off x="3048000" y="2554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0"/>
            <p:cNvSpPr/>
            <p:nvPr/>
          </p:nvSpPr>
          <p:spPr>
            <a:xfrm>
              <a:off x="3962400" y="2554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p:cNvSpPr/>
            <p:nvPr/>
          </p:nvSpPr>
          <p:spPr>
            <a:xfrm>
              <a:off x="1219200" y="3697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p:cNvSpPr/>
            <p:nvPr/>
          </p:nvSpPr>
          <p:spPr>
            <a:xfrm>
              <a:off x="2133600" y="3697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ctangle 13"/>
            <p:cNvSpPr/>
            <p:nvPr/>
          </p:nvSpPr>
          <p:spPr>
            <a:xfrm>
              <a:off x="3048000" y="3697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ctangle 14"/>
            <p:cNvSpPr/>
            <p:nvPr/>
          </p:nvSpPr>
          <p:spPr>
            <a:xfrm>
              <a:off x="3962400" y="3697069"/>
              <a:ext cx="838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5" name="TextBox 34"/>
          <p:cNvSpPr txBox="1"/>
          <p:nvPr/>
        </p:nvSpPr>
        <p:spPr>
          <a:xfrm>
            <a:off x="6324600" y="4953001"/>
            <a:ext cx="1501052" cy="646331"/>
          </a:xfrm>
          <a:prstGeom prst="rect">
            <a:avLst/>
          </a:prstGeom>
          <a:noFill/>
        </p:spPr>
        <p:txBody>
          <a:bodyPr wrap="none" rtlCol="0">
            <a:spAutoFit/>
          </a:bodyPr>
          <a:lstStyle/>
          <a:p>
            <a:r>
              <a:rPr lang="en-US" dirty="0"/>
              <a:t>Metal plates </a:t>
            </a:r>
          </a:p>
          <a:p>
            <a:r>
              <a:rPr lang="en-US" dirty="0"/>
              <a:t>of 5mm (</a:t>
            </a:r>
            <a:r>
              <a:rPr lang="en-US" dirty="0" err="1"/>
              <a:t>inox</a:t>
            </a:r>
            <a:r>
              <a:rPr lang="en-US" dirty="0"/>
              <a:t>)</a:t>
            </a:r>
            <a:endParaRPr lang="it-IT" dirty="0"/>
          </a:p>
        </p:txBody>
      </p:sp>
      <p:sp>
        <p:nvSpPr>
          <p:cNvPr id="45" name="TextBox 44"/>
          <p:cNvSpPr txBox="1"/>
          <p:nvPr/>
        </p:nvSpPr>
        <p:spPr>
          <a:xfrm>
            <a:off x="8077200" y="4916269"/>
            <a:ext cx="2607124" cy="923330"/>
          </a:xfrm>
          <a:prstGeom prst="rect">
            <a:avLst/>
          </a:prstGeom>
          <a:noFill/>
        </p:spPr>
        <p:txBody>
          <a:bodyPr wrap="none" rtlCol="0">
            <a:spAutoFit/>
          </a:bodyPr>
          <a:lstStyle/>
          <a:p>
            <a:r>
              <a:rPr lang="en-US" dirty="0"/>
              <a:t>Envelopes with emulsions</a:t>
            </a:r>
          </a:p>
          <a:p>
            <a:r>
              <a:rPr lang="en-US" dirty="0"/>
              <a:t> glued to the central </a:t>
            </a:r>
          </a:p>
          <a:p>
            <a:r>
              <a:rPr lang="en-US" dirty="0" err="1"/>
              <a:t>inox</a:t>
            </a:r>
            <a:r>
              <a:rPr lang="en-US" dirty="0"/>
              <a:t> plate</a:t>
            </a:r>
            <a:endParaRPr lang="it-IT" dirty="0"/>
          </a:p>
        </p:txBody>
      </p:sp>
      <p:sp>
        <p:nvSpPr>
          <p:cNvPr id="54" name="TextBox 53"/>
          <p:cNvSpPr txBox="1"/>
          <p:nvPr/>
        </p:nvSpPr>
        <p:spPr>
          <a:xfrm>
            <a:off x="6400800" y="1792069"/>
            <a:ext cx="1855060" cy="369332"/>
          </a:xfrm>
          <a:prstGeom prst="rect">
            <a:avLst/>
          </a:prstGeom>
          <a:noFill/>
        </p:spPr>
        <p:txBody>
          <a:bodyPr wrap="none" rtlCol="0">
            <a:spAutoFit/>
          </a:bodyPr>
          <a:lstStyle/>
          <a:p>
            <a:r>
              <a:rPr lang="en-US" dirty="0"/>
              <a:t>Aluminum Frame</a:t>
            </a:r>
            <a:endParaRPr lang="it-IT" dirty="0"/>
          </a:p>
        </p:txBody>
      </p:sp>
      <p:sp>
        <p:nvSpPr>
          <p:cNvPr id="55" name="TextBox 54"/>
          <p:cNvSpPr txBox="1"/>
          <p:nvPr/>
        </p:nvSpPr>
        <p:spPr>
          <a:xfrm>
            <a:off x="8305801" y="1792069"/>
            <a:ext cx="2258119" cy="369332"/>
          </a:xfrm>
          <a:prstGeom prst="rect">
            <a:avLst/>
          </a:prstGeom>
          <a:noFill/>
        </p:spPr>
        <p:txBody>
          <a:bodyPr wrap="none" rtlCol="0">
            <a:spAutoFit/>
          </a:bodyPr>
          <a:lstStyle/>
          <a:p>
            <a:r>
              <a:rPr lang="en-US" dirty="0"/>
              <a:t>Elastic (rubber) layers </a:t>
            </a:r>
            <a:endParaRPr lang="it-IT" dirty="0"/>
          </a:p>
        </p:txBody>
      </p:sp>
      <p:grpSp>
        <p:nvGrpSpPr>
          <p:cNvPr id="51" name="Group 50"/>
          <p:cNvGrpSpPr/>
          <p:nvPr/>
        </p:nvGrpSpPr>
        <p:grpSpPr>
          <a:xfrm>
            <a:off x="7162800" y="2209800"/>
            <a:ext cx="2133600" cy="2667000"/>
            <a:chOff x="6544298" y="1145598"/>
            <a:chExt cx="2133600" cy="4989871"/>
          </a:xfrm>
        </p:grpSpPr>
        <p:sp>
          <p:nvSpPr>
            <p:cNvPr id="16" name="Rectangle 15"/>
            <p:cNvSpPr/>
            <p:nvPr/>
          </p:nvSpPr>
          <p:spPr>
            <a:xfrm>
              <a:off x="6925298" y="2249269"/>
              <a:ext cx="152400" cy="2819400"/>
            </a:xfrm>
            <a:prstGeom prst="rect">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p:cNvSpPr/>
            <p:nvPr/>
          </p:nvSpPr>
          <p:spPr>
            <a:xfrm>
              <a:off x="7687298" y="2477869"/>
              <a:ext cx="152400" cy="2362200"/>
            </a:xfrm>
            <a:prstGeom prst="rect">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p:cNvSpPr/>
            <p:nvPr/>
          </p:nvSpPr>
          <p:spPr>
            <a:xfrm>
              <a:off x="8525498" y="2249269"/>
              <a:ext cx="152400" cy="2819400"/>
            </a:xfrm>
            <a:prstGeom prst="rect">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7915898" y="3697069"/>
              <a:ext cx="76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p:cNvSpPr/>
            <p:nvPr/>
          </p:nvSpPr>
          <p:spPr>
            <a:xfrm>
              <a:off x="8068298" y="3697069"/>
              <a:ext cx="76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p:cNvSpPr/>
            <p:nvPr/>
          </p:nvSpPr>
          <p:spPr>
            <a:xfrm>
              <a:off x="7915898" y="2554069"/>
              <a:ext cx="76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ctangle 21"/>
            <p:cNvSpPr/>
            <p:nvPr/>
          </p:nvSpPr>
          <p:spPr>
            <a:xfrm>
              <a:off x="8068298" y="2554069"/>
              <a:ext cx="76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22"/>
            <p:cNvSpPr/>
            <p:nvPr/>
          </p:nvSpPr>
          <p:spPr>
            <a:xfrm>
              <a:off x="7382498" y="3697069"/>
              <a:ext cx="76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ctangle 23"/>
            <p:cNvSpPr/>
            <p:nvPr/>
          </p:nvSpPr>
          <p:spPr>
            <a:xfrm>
              <a:off x="7534898" y="3697069"/>
              <a:ext cx="76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ctangle 24"/>
            <p:cNvSpPr/>
            <p:nvPr/>
          </p:nvSpPr>
          <p:spPr>
            <a:xfrm>
              <a:off x="7382498" y="2554069"/>
              <a:ext cx="76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ctangle 25"/>
            <p:cNvSpPr/>
            <p:nvPr/>
          </p:nvSpPr>
          <p:spPr>
            <a:xfrm>
              <a:off x="7534898" y="2554069"/>
              <a:ext cx="76200" cy="1066800"/>
            </a:xfrm>
            <a:prstGeom prst="rect">
              <a:avLst/>
            </a:prstGeom>
            <a:solidFill>
              <a:schemeClr val="bg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ctangle 28"/>
            <p:cNvSpPr/>
            <p:nvPr/>
          </p:nvSpPr>
          <p:spPr>
            <a:xfrm>
              <a:off x="7153898" y="2554069"/>
              <a:ext cx="108000" cy="2286000"/>
            </a:xfrm>
            <a:prstGeom prst="rect">
              <a:avLst/>
            </a:prstGeom>
            <a:blipFill>
              <a:blip r:embed="rId2" cstate="print"/>
              <a:tile tx="0" ty="0" sx="100000" sy="100000" flip="none" algn="tl"/>
            </a:bli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ctangle 29"/>
            <p:cNvSpPr/>
            <p:nvPr/>
          </p:nvSpPr>
          <p:spPr>
            <a:xfrm>
              <a:off x="8341298" y="2554069"/>
              <a:ext cx="108000" cy="2286000"/>
            </a:xfrm>
            <a:prstGeom prst="rect">
              <a:avLst/>
            </a:prstGeom>
            <a:blipFill>
              <a:blip r:embed="rId2" cstate="print"/>
              <a:tile tx="0" ty="0" sx="100000" sy="100000" flip="none" algn="tl"/>
            </a:bli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ctangle 30"/>
            <p:cNvSpPr/>
            <p:nvPr/>
          </p:nvSpPr>
          <p:spPr>
            <a:xfrm>
              <a:off x="7611098" y="2173069"/>
              <a:ext cx="304800" cy="228600"/>
            </a:xfrm>
            <a:prstGeom prst="rect">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ctangle 31"/>
            <p:cNvSpPr/>
            <p:nvPr/>
          </p:nvSpPr>
          <p:spPr>
            <a:xfrm>
              <a:off x="7611098" y="4916269"/>
              <a:ext cx="304800" cy="228600"/>
            </a:xfrm>
            <a:prstGeom prst="rect">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4" name="Straight Arrow Connector 33"/>
            <p:cNvCxnSpPr>
              <a:endCxn id="16" idx="2"/>
            </p:cNvCxnSpPr>
            <p:nvPr/>
          </p:nvCxnSpPr>
          <p:spPr>
            <a:xfrm flipV="1">
              <a:off x="6544298" y="5068669"/>
              <a:ext cx="457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7" idx="2"/>
            </p:cNvCxnSpPr>
            <p:nvPr/>
          </p:nvCxnSpPr>
          <p:spPr>
            <a:xfrm flipV="1">
              <a:off x="6620498" y="4840069"/>
              <a:ext cx="11430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8" idx="2"/>
            </p:cNvCxnSpPr>
            <p:nvPr/>
          </p:nvCxnSpPr>
          <p:spPr>
            <a:xfrm flipV="1">
              <a:off x="6772898" y="5068669"/>
              <a:ext cx="18288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23" idx="2"/>
            </p:cNvCxnSpPr>
            <p:nvPr/>
          </p:nvCxnSpPr>
          <p:spPr>
            <a:xfrm flipH="1" flipV="1">
              <a:off x="7420598" y="4763869"/>
              <a:ext cx="1905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7534898" y="4763869"/>
              <a:ext cx="762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7992098" y="4763869"/>
              <a:ext cx="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992098" y="4763869"/>
              <a:ext cx="762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849098" y="1145598"/>
              <a:ext cx="762000" cy="10274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29" idx="0"/>
            </p:cNvCxnSpPr>
            <p:nvPr/>
          </p:nvCxnSpPr>
          <p:spPr>
            <a:xfrm flipH="1">
              <a:off x="7207898" y="1288166"/>
              <a:ext cx="1317600" cy="12659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8373098" y="1288166"/>
              <a:ext cx="228600" cy="11897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1879012" y="1113472"/>
            <a:ext cx="4347216" cy="1477328"/>
          </a:xfrm>
          <a:prstGeom prst="rect">
            <a:avLst/>
          </a:prstGeom>
          <a:noFill/>
        </p:spPr>
        <p:txBody>
          <a:bodyPr wrap="none" rtlCol="0">
            <a:spAutoFit/>
          </a:bodyPr>
          <a:lstStyle/>
          <a:p>
            <a:r>
              <a:rPr lang="en-US" dirty="0"/>
              <a:t>One module with 10 emulsion “cells”</a:t>
            </a:r>
          </a:p>
          <a:p>
            <a:r>
              <a:rPr lang="en-US" dirty="0"/>
              <a:t>Each cell has 2 emulsions doublets </a:t>
            </a:r>
            <a:r>
              <a:rPr lang="en-US" dirty="0" smtClean="0"/>
              <a:t>attached </a:t>
            </a:r>
            <a:endParaRPr lang="en-US" dirty="0"/>
          </a:p>
          <a:p>
            <a:r>
              <a:rPr lang="en-US" dirty="0" smtClean="0"/>
              <a:t>to </a:t>
            </a:r>
            <a:r>
              <a:rPr lang="en-US" dirty="0"/>
              <a:t>both sides </a:t>
            </a:r>
            <a:r>
              <a:rPr lang="en-US" dirty="0" smtClean="0"/>
              <a:t>of </a:t>
            </a:r>
            <a:r>
              <a:rPr lang="en-US" dirty="0"/>
              <a:t>the </a:t>
            </a:r>
            <a:r>
              <a:rPr lang="en-US" dirty="0" smtClean="0"/>
              <a:t>central metal </a:t>
            </a:r>
            <a:r>
              <a:rPr lang="en-US" dirty="0"/>
              <a:t>plate.  </a:t>
            </a:r>
          </a:p>
          <a:p>
            <a:endParaRPr lang="en-US" dirty="0"/>
          </a:p>
          <a:p>
            <a:r>
              <a:rPr lang="en-US" dirty="0"/>
              <a:t>Front view of the central plate (26 x 80 cm)</a:t>
            </a:r>
            <a:endParaRPr lang="it-IT" dirty="0"/>
          </a:p>
        </p:txBody>
      </p:sp>
      <p:sp>
        <p:nvSpPr>
          <p:cNvPr id="67" name="TextBox 66"/>
          <p:cNvSpPr txBox="1"/>
          <p:nvPr/>
        </p:nvSpPr>
        <p:spPr>
          <a:xfrm>
            <a:off x="1828801" y="4639270"/>
            <a:ext cx="4343400" cy="1754326"/>
          </a:xfrm>
          <a:prstGeom prst="rect">
            <a:avLst/>
          </a:prstGeom>
          <a:noFill/>
        </p:spPr>
        <p:txBody>
          <a:bodyPr wrap="square" rtlCol="0">
            <a:spAutoFit/>
          </a:bodyPr>
          <a:lstStyle/>
          <a:p>
            <a:r>
              <a:rPr lang="en-US" dirty="0"/>
              <a:t>The total weight of one module is of 26 kg</a:t>
            </a:r>
          </a:p>
          <a:p>
            <a:r>
              <a:rPr lang="en-US" dirty="0"/>
              <a:t>Total amount of emulsions/module: 40</a:t>
            </a:r>
          </a:p>
          <a:p>
            <a:r>
              <a:rPr lang="en-US" dirty="0"/>
              <a:t>The active surface covered  is of 1200 cm2</a:t>
            </a:r>
          </a:p>
          <a:p>
            <a:endParaRPr lang="en-US" dirty="0"/>
          </a:p>
          <a:p>
            <a:r>
              <a:rPr lang="en-US" dirty="0"/>
              <a:t>The overall weight of 8 modules and the support frame is about 250 kg</a:t>
            </a:r>
            <a:endParaRPr lang="it-IT" dirty="0"/>
          </a:p>
        </p:txBody>
      </p:sp>
      <p:sp>
        <p:nvSpPr>
          <p:cNvPr id="68" name="TextBox 67"/>
          <p:cNvSpPr txBox="1"/>
          <p:nvPr/>
        </p:nvSpPr>
        <p:spPr>
          <a:xfrm>
            <a:off x="6934200" y="1295400"/>
            <a:ext cx="1730410" cy="369332"/>
          </a:xfrm>
          <a:prstGeom prst="rect">
            <a:avLst/>
          </a:prstGeom>
          <a:noFill/>
        </p:spPr>
        <p:txBody>
          <a:bodyPr wrap="none" rtlCol="0">
            <a:spAutoFit/>
          </a:bodyPr>
          <a:lstStyle/>
          <a:p>
            <a:r>
              <a:rPr lang="en-US" dirty="0"/>
              <a:t>“Exploded view”</a:t>
            </a:r>
            <a:endParaRPr lang="it-IT" dirty="0"/>
          </a:p>
        </p:txBody>
      </p:sp>
      <p:sp>
        <p:nvSpPr>
          <p:cNvPr id="46" name="TextBox 45"/>
          <p:cNvSpPr txBox="1"/>
          <p:nvPr/>
        </p:nvSpPr>
        <p:spPr>
          <a:xfrm>
            <a:off x="2362200" y="24826"/>
            <a:ext cx="7696200" cy="584775"/>
          </a:xfrm>
          <a:prstGeom prst="rect">
            <a:avLst/>
          </a:prstGeom>
          <a:noFill/>
        </p:spPr>
        <p:txBody>
          <a:bodyPr wrap="square" rtlCol="0">
            <a:spAutoFit/>
          </a:bodyPr>
          <a:lstStyle/>
          <a:p>
            <a:r>
              <a:rPr lang="en-US" sz="3200" dirty="0"/>
              <a:t>Scheme of the internal module structure</a:t>
            </a:r>
            <a:endParaRPr lang="it-IT" sz="3200" dirty="0"/>
          </a:p>
        </p:txBody>
      </p:sp>
      <p:sp>
        <p:nvSpPr>
          <p:cNvPr id="61" name="Chord 60"/>
          <p:cNvSpPr/>
          <p:nvPr/>
        </p:nvSpPr>
        <p:spPr>
          <a:xfrm rot="12121448">
            <a:off x="4555682" y="2939995"/>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Chord 61"/>
          <p:cNvSpPr/>
          <p:nvPr/>
        </p:nvSpPr>
        <p:spPr>
          <a:xfrm rot="12121448">
            <a:off x="5470002" y="2949535"/>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Chord 62"/>
          <p:cNvSpPr/>
          <p:nvPr/>
        </p:nvSpPr>
        <p:spPr>
          <a:xfrm rot="12121448">
            <a:off x="1811284" y="2937614"/>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Chord 63"/>
          <p:cNvSpPr/>
          <p:nvPr/>
        </p:nvSpPr>
        <p:spPr>
          <a:xfrm rot="12121448">
            <a:off x="2728065" y="2937614"/>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Chord 64"/>
          <p:cNvSpPr/>
          <p:nvPr/>
        </p:nvSpPr>
        <p:spPr>
          <a:xfrm rot="12121448">
            <a:off x="3643663" y="2937622"/>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Chord 68"/>
          <p:cNvSpPr/>
          <p:nvPr/>
        </p:nvSpPr>
        <p:spPr>
          <a:xfrm rot="12121448">
            <a:off x="1813665" y="3637708"/>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Chord 69"/>
          <p:cNvSpPr/>
          <p:nvPr/>
        </p:nvSpPr>
        <p:spPr>
          <a:xfrm rot="12121448">
            <a:off x="2729263" y="3642585"/>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Chord 70"/>
          <p:cNvSpPr/>
          <p:nvPr/>
        </p:nvSpPr>
        <p:spPr>
          <a:xfrm rot="12121448">
            <a:off x="3644846" y="3630680"/>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Chord 71"/>
          <p:cNvSpPr/>
          <p:nvPr/>
        </p:nvSpPr>
        <p:spPr>
          <a:xfrm rot="12121448">
            <a:off x="4559246" y="3642478"/>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Chord 72"/>
          <p:cNvSpPr/>
          <p:nvPr/>
        </p:nvSpPr>
        <p:spPr>
          <a:xfrm rot="12121448">
            <a:off x="5471265" y="3664014"/>
            <a:ext cx="60035" cy="70638"/>
          </a:xfrm>
          <a:prstGeom prst="chord">
            <a:avLst/>
          </a:prstGeom>
          <a:solidFill>
            <a:schemeClr val="tx2">
              <a:lumMod val="20000"/>
              <a:lumOff val="80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Slide Number Placeholder 57"/>
          <p:cNvSpPr>
            <a:spLocks noGrp="1"/>
          </p:cNvSpPr>
          <p:nvPr>
            <p:ph type="sldNum" sz="quarter" idx="12"/>
          </p:nvPr>
        </p:nvSpPr>
        <p:spPr/>
        <p:txBody>
          <a:bodyPr/>
          <a:lstStyle/>
          <a:p>
            <a:fld id="{B6F15528-21DE-4FAA-801E-634DDDAF4B2B}" type="slidenum">
              <a:rPr lang="en-US" smtClean="0"/>
              <a:pPr/>
              <a:t>10</a:t>
            </a:fld>
            <a:endParaRPr lang="en-US"/>
          </a:p>
        </p:txBody>
      </p:sp>
      <p:sp>
        <p:nvSpPr>
          <p:cNvPr id="74" name="Footer Placeholder 73"/>
          <p:cNvSpPr>
            <a:spLocks noGrp="1"/>
          </p:cNvSpPr>
          <p:nvPr>
            <p:ph type="ftr" sz="quarter" idx="11"/>
          </p:nvPr>
        </p:nvSpPr>
        <p:spPr/>
        <p:txBody>
          <a:bodyPr/>
          <a:lstStyle/>
          <a:p>
            <a:r>
              <a:rPr lang="en-US" smtClean="0"/>
              <a:t>Valeri Tioukov, Muographers2014, Tokyo</a:t>
            </a:r>
            <a:endParaRPr lang="en-US"/>
          </a:p>
        </p:txBody>
      </p:sp>
      <p:sp>
        <p:nvSpPr>
          <p:cNvPr id="2" name="Date Placeholder 1"/>
          <p:cNvSpPr>
            <a:spLocks noGrp="1"/>
          </p:cNvSpPr>
          <p:nvPr>
            <p:ph type="dt" sz="half" idx="10"/>
          </p:nvPr>
        </p:nvSpPr>
        <p:spPr/>
        <p:txBody>
          <a:bodyPr/>
          <a:lstStyle/>
          <a:p>
            <a:fld id="{AE6A5767-8EC0-49EF-BCDE-A46086764BFB}" type="datetime1">
              <a:rPr lang="en-US" smtClean="0"/>
              <a:t>11/18/2014</a:t>
            </a:fld>
            <a:endParaRPr lang="en-US"/>
          </a:p>
        </p:txBody>
      </p:sp>
      <p:grpSp>
        <p:nvGrpSpPr>
          <p:cNvPr id="44" name="Group 43"/>
          <p:cNvGrpSpPr/>
          <p:nvPr/>
        </p:nvGrpSpPr>
        <p:grpSpPr>
          <a:xfrm>
            <a:off x="9692640" y="2148839"/>
            <a:ext cx="2110316" cy="2804161"/>
            <a:chOff x="9753600" y="2285999"/>
            <a:chExt cx="2110316" cy="2804161"/>
          </a:xfrm>
        </p:grpSpPr>
        <p:grpSp>
          <p:nvGrpSpPr>
            <p:cNvPr id="40" name="Group 39"/>
            <p:cNvGrpSpPr/>
            <p:nvPr/>
          </p:nvGrpSpPr>
          <p:grpSpPr>
            <a:xfrm>
              <a:off x="9849840" y="3573516"/>
              <a:ext cx="1917836" cy="333834"/>
              <a:chOff x="9557884" y="2962604"/>
              <a:chExt cx="1917836" cy="387312"/>
            </a:xfrm>
          </p:grpSpPr>
          <p:cxnSp>
            <p:nvCxnSpPr>
              <p:cNvPr id="4" name="Straight Arrow Connector 3"/>
              <p:cNvCxnSpPr/>
              <p:nvPr/>
            </p:nvCxnSpPr>
            <p:spPr>
              <a:xfrm flipV="1">
                <a:off x="9768840" y="3154680"/>
                <a:ext cx="289560" cy="6096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10684324" y="3124200"/>
                <a:ext cx="289560" cy="6096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0081260" y="3154680"/>
                <a:ext cx="297180" cy="3048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10973884" y="3077892"/>
                <a:ext cx="379916" cy="463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9557884" y="2962604"/>
                <a:ext cx="1917836" cy="387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9753600" y="2467269"/>
              <a:ext cx="2110316" cy="923330"/>
            </a:xfrm>
            <a:prstGeom prst="rect">
              <a:avLst/>
            </a:prstGeom>
            <a:noFill/>
          </p:spPr>
          <p:txBody>
            <a:bodyPr wrap="square" rtlCol="0">
              <a:spAutoFit/>
            </a:bodyPr>
            <a:lstStyle/>
            <a:p>
              <a:r>
                <a:rPr lang="en-US" dirty="0" smtClean="0"/>
                <a:t>Track is defined by 2-4 consecutive segments in 4 plates</a:t>
              </a:r>
              <a:endParaRPr lang="en-US" dirty="0"/>
            </a:p>
          </p:txBody>
        </p:sp>
        <p:grpSp>
          <p:nvGrpSpPr>
            <p:cNvPr id="84" name="Group 83"/>
            <p:cNvGrpSpPr/>
            <p:nvPr/>
          </p:nvGrpSpPr>
          <p:grpSpPr>
            <a:xfrm>
              <a:off x="9804120" y="4000236"/>
              <a:ext cx="1917836" cy="333834"/>
              <a:chOff x="9557884" y="2962604"/>
              <a:chExt cx="1917836" cy="387312"/>
            </a:xfrm>
          </p:grpSpPr>
          <p:cxnSp>
            <p:nvCxnSpPr>
              <p:cNvPr id="85" name="Straight Arrow Connector 84"/>
              <p:cNvCxnSpPr/>
              <p:nvPr/>
            </p:nvCxnSpPr>
            <p:spPr>
              <a:xfrm flipV="1">
                <a:off x="9768840" y="3154680"/>
                <a:ext cx="289560" cy="6096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10684324" y="3124200"/>
                <a:ext cx="289560" cy="6096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0081260" y="3154680"/>
                <a:ext cx="297180" cy="3048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10973884" y="3077892"/>
                <a:ext cx="379916" cy="463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9557884" y="2962604"/>
                <a:ext cx="1917836" cy="387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9849840" y="4533636"/>
              <a:ext cx="1917836" cy="333834"/>
              <a:chOff x="9557884" y="2962604"/>
              <a:chExt cx="1917836" cy="387312"/>
            </a:xfrm>
          </p:grpSpPr>
          <p:cxnSp>
            <p:nvCxnSpPr>
              <p:cNvPr id="91" name="Straight Arrow Connector 90"/>
              <p:cNvCxnSpPr/>
              <p:nvPr/>
            </p:nvCxnSpPr>
            <p:spPr>
              <a:xfrm flipV="1">
                <a:off x="9768840" y="3154680"/>
                <a:ext cx="289560" cy="6096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10684324" y="3124200"/>
                <a:ext cx="289560" cy="6096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10081260" y="3154680"/>
                <a:ext cx="297180" cy="3048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10973884" y="3077892"/>
                <a:ext cx="379916" cy="463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9557884" y="2962604"/>
                <a:ext cx="1917836" cy="387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10280998" y="3912148"/>
              <a:ext cx="317716" cy="461665"/>
            </a:xfrm>
            <a:prstGeom prst="rect">
              <a:avLst/>
            </a:prstGeom>
            <a:noFill/>
          </p:spPr>
          <p:txBody>
            <a:bodyPr wrap="none" rtlCol="0">
              <a:spAutoFit/>
            </a:bodyPr>
            <a:lstStyle/>
            <a:p>
              <a:r>
                <a:rPr lang="en-US" sz="2400" dirty="0" smtClean="0">
                  <a:solidFill>
                    <a:srgbClr val="FF0000"/>
                  </a:solidFill>
                </a:rPr>
                <a:t>x</a:t>
              </a:r>
              <a:endParaRPr lang="en-US" sz="2400" dirty="0">
                <a:solidFill>
                  <a:srgbClr val="FF0000"/>
                </a:solidFill>
              </a:endParaRPr>
            </a:p>
          </p:txBody>
        </p:sp>
        <p:sp>
          <p:nvSpPr>
            <p:cNvPr id="96" name="TextBox 95"/>
            <p:cNvSpPr txBox="1"/>
            <p:nvPr/>
          </p:nvSpPr>
          <p:spPr>
            <a:xfrm>
              <a:off x="10982038" y="4445548"/>
              <a:ext cx="317716" cy="461665"/>
            </a:xfrm>
            <a:prstGeom prst="rect">
              <a:avLst/>
            </a:prstGeom>
            <a:noFill/>
          </p:spPr>
          <p:txBody>
            <a:bodyPr wrap="none" rtlCol="0">
              <a:spAutoFit/>
            </a:bodyPr>
            <a:lstStyle/>
            <a:p>
              <a:r>
                <a:rPr lang="en-US" sz="2400" dirty="0" smtClean="0">
                  <a:solidFill>
                    <a:srgbClr val="FF0000"/>
                  </a:solidFill>
                </a:rPr>
                <a:t>x</a:t>
              </a:r>
              <a:endParaRPr lang="en-US" sz="2400" dirty="0">
                <a:solidFill>
                  <a:srgbClr val="FF0000"/>
                </a:solidFill>
              </a:endParaRPr>
            </a:p>
          </p:txBody>
        </p:sp>
        <p:sp>
          <p:nvSpPr>
            <p:cNvPr id="97" name="TextBox 96"/>
            <p:cNvSpPr txBox="1"/>
            <p:nvPr/>
          </p:nvSpPr>
          <p:spPr>
            <a:xfrm>
              <a:off x="10052398" y="4445548"/>
              <a:ext cx="317716" cy="461665"/>
            </a:xfrm>
            <a:prstGeom prst="rect">
              <a:avLst/>
            </a:prstGeom>
            <a:noFill/>
          </p:spPr>
          <p:txBody>
            <a:bodyPr wrap="none" rtlCol="0">
              <a:spAutoFit/>
            </a:bodyPr>
            <a:lstStyle/>
            <a:p>
              <a:r>
                <a:rPr lang="en-US" sz="2400" dirty="0" smtClean="0">
                  <a:solidFill>
                    <a:srgbClr val="FF0000"/>
                  </a:solidFill>
                </a:rPr>
                <a:t>x</a:t>
              </a:r>
              <a:endParaRPr lang="en-US" sz="2400" dirty="0">
                <a:solidFill>
                  <a:srgbClr val="FF0000"/>
                </a:solidFill>
              </a:endParaRPr>
            </a:p>
          </p:txBody>
        </p:sp>
        <p:sp>
          <p:nvSpPr>
            <p:cNvPr id="43" name="Rounded Rectangle 42"/>
            <p:cNvSpPr/>
            <p:nvPr/>
          </p:nvSpPr>
          <p:spPr>
            <a:xfrm>
              <a:off x="9753600" y="2285999"/>
              <a:ext cx="2110316" cy="2804161"/>
            </a:xfrm>
            <a:prstGeom prst="roundRect">
              <a:avLst/>
            </a:prstGeom>
            <a:solidFill>
              <a:schemeClr val="bg1">
                <a:lumMod val="95000"/>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39524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549"/>
            <a:ext cx="8229600" cy="1143000"/>
          </a:xfrm>
        </p:spPr>
        <p:txBody>
          <a:bodyPr>
            <a:noAutofit/>
          </a:bodyPr>
          <a:lstStyle/>
          <a:p>
            <a:r>
              <a:rPr lang="en-US" sz="3600" dirty="0" smtClean="0"/>
              <a:t>The data analysis assume the precise knowledge about the mountain shape</a:t>
            </a:r>
            <a:br>
              <a:rPr lang="en-US" sz="3600" dirty="0" smtClean="0"/>
            </a:br>
            <a:r>
              <a:rPr lang="en-US" sz="3600" dirty="0" smtClean="0"/>
              <a:t> </a:t>
            </a:r>
            <a:endParaRPr lang="it-IT" sz="3600" dirty="0"/>
          </a:p>
        </p:txBody>
      </p:sp>
      <p:pic>
        <p:nvPicPr>
          <p:cNvPr id="4" name="Content Placeholder 3" descr="dem_cont_500m.gif"/>
          <p:cNvPicPr>
            <a:picLocks noGrp="1" noChangeAspect="1"/>
          </p:cNvPicPr>
          <p:nvPr>
            <p:ph idx="1"/>
          </p:nvPr>
        </p:nvPicPr>
        <p:blipFill>
          <a:blip r:embed="rId2" cstate="print"/>
          <a:stretch>
            <a:fillRect/>
          </a:stretch>
        </p:blipFill>
        <p:spPr>
          <a:xfrm>
            <a:off x="2864075" y="1297190"/>
            <a:ext cx="9144001" cy="5237614"/>
          </a:xfrm>
        </p:spPr>
      </p:pic>
      <p:sp>
        <p:nvSpPr>
          <p:cNvPr id="5" name="Oval Callout 4"/>
          <p:cNvSpPr/>
          <p:nvPr/>
        </p:nvSpPr>
        <p:spPr>
          <a:xfrm>
            <a:off x="8960074" y="1200804"/>
            <a:ext cx="2286000" cy="612648"/>
          </a:xfrm>
          <a:prstGeom prst="wedgeEllipseCallout">
            <a:avLst>
              <a:gd name="adj1" fmla="val -85416"/>
              <a:gd name="adj2" fmla="val 8893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Detector position</a:t>
            </a:r>
            <a:endParaRPr lang="it-IT" dirty="0">
              <a:solidFill>
                <a:schemeClr val="tx1"/>
              </a:solidFill>
            </a:endParaRPr>
          </a:p>
        </p:txBody>
      </p:sp>
      <p:cxnSp>
        <p:nvCxnSpPr>
          <p:cNvPr id="7" name="Straight Connector 6"/>
          <p:cNvCxnSpPr/>
          <p:nvPr/>
        </p:nvCxnSpPr>
        <p:spPr>
          <a:xfrm flipH="1">
            <a:off x="3854674" y="2039004"/>
            <a:ext cx="41910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521674" y="2039004"/>
            <a:ext cx="1524000" cy="37338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Callout 11"/>
          <p:cNvSpPr/>
          <p:nvPr/>
        </p:nvSpPr>
        <p:spPr>
          <a:xfrm>
            <a:off x="3854674" y="1353204"/>
            <a:ext cx="2590800" cy="612648"/>
          </a:xfrm>
          <a:prstGeom prst="wedgeEllipseCallout">
            <a:avLst>
              <a:gd name="adj1" fmla="val 66366"/>
              <a:gd name="adj2" fmla="val 185629"/>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Area of interest</a:t>
            </a:r>
            <a:endParaRPr lang="it-IT" dirty="0">
              <a:solidFill>
                <a:schemeClr val="tx1"/>
              </a:solidFill>
            </a:endParaRPr>
          </a:p>
        </p:txBody>
      </p:sp>
      <p:sp>
        <p:nvSpPr>
          <p:cNvPr id="8" name="Slide Number Placeholder 7"/>
          <p:cNvSpPr>
            <a:spLocks noGrp="1"/>
          </p:cNvSpPr>
          <p:nvPr>
            <p:ph type="sldNum" sz="quarter" idx="12"/>
          </p:nvPr>
        </p:nvSpPr>
        <p:spPr>
          <a:xfrm>
            <a:off x="8960074" y="6534804"/>
            <a:ext cx="2743200" cy="365125"/>
          </a:xfrm>
        </p:spPr>
        <p:txBody>
          <a:bodyPr/>
          <a:lstStyle/>
          <a:p>
            <a:fld id="{B6F15528-21DE-4FAA-801E-634DDDAF4B2B}" type="slidenum">
              <a:rPr lang="en-US" smtClean="0"/>
              <a:pPr/>
              <a:t>11</a:t>
            </a:fld>
            <a:endParaRPr lang="en-US" dirty="0"/>
          </a:p>
        </p:txBody>
      </p:sp>
      <p:sp>
        <p:nvSpPr>
          <p:cNvPr id="10" name="Footer Placeholder 9"/>
          <p:cNvSpPr>
            <a:spLocks noGrp="1"/>
          </p:cNvSpPr>
          <p:nvPr>
            <p:ph type="ftr" sz="quarter" idx="11"/>
          </p:nvPr>
        </p:nvSpPr>
        <p:spPr>
          <a:xfrm>
            <a:off x="4349975" y="6492875"/>
            <a:ext cx="4114800" cy="365125"/>
          </a:xfrm>
        </p:spPr>
        <p:txBody>
          <a:bodyPr/>
          <a:lstStyle/>
          <a:p>
            <a:r>
              <a:rPr lang="en-US" smtClean="0"/>
              <a:t>Valeri Tioukov, Muographers2014, Tokyo</a:t>
            </a:r>
            <a:endParaRPr lang="en-US" dirty="0"/>
          </a:p>
        </p:txBody>
      </p:sp>
      <p:sp>
        <p:nvSpPr>
          <p:cNvPr id="3" name="TextBox 2"/>
          <p:cNvSpPr txBox="1"/>
          <p:nvPr/>
        </p:nvSpPr>
        <p:spPr>
          <a:xfrm>
            <a:off x="7929204" y="3662493"/>
            <a:ext cx="3316870" cy="646331"/>
          </a:xfrm>
          <a:prstGeom prst="rect">
            <a:avLst/>
          </a:prstGeom>
          <a:noFill/>
        </p:spPr>
        <p:txBody>
          <a:bodyPr wrap="none" rtlCol="0">
            <a:spAutoFit/>
          </a:bodyPr>
          <a:lstStyle/>
          <a:p>
            <a:r>
              <a:rPr lang="en-US" dirty="0" smtClean="0"/>
              <a:t>Only the part of the island above </a:t>
            </a:r>
          </a:p>
          <a:p>
            <a:r>
              <a:rPr lang="en-US" dirty="0" smtClean="0"/>
              <a:t>500m is displayed here</a:t>
            </a:r>
            <a:endParaRPr lang="en-US" dirty="0"/>
          </a:p>
        </p:txBody>
      </p:sp>
      <p:sp>
        <p:nvSpPr>
          <p:cNvPr id="6" name="TextBox 5"/>
          <p:cNvSpPr txBox="1"/>
          <p:nvPr/>
        </p:nvSpPr>
        <p:spPr>
          <a:xfrm>
            <a:off x="241741" y="1412532"/>
            <a:ext cx="2317531" cy="923330"/>
          </a:xfrm>
          <a:prstGeom prst="rect">
            <a:avLst/>
          </a:prstGeom>
          <a:noFill/>
        </p:spPr>
        <p:txBody>
          <a:bodyPr wrap="square" rtlCol="0">
            <a:spAutoFit/>
          </a:bodyPr>
          <a:lstStyle/>
          <a:p>
            <a:r>
              <a:rPr lang="en-US" b="1" dirty="0" smtClean="0">
                <a:solidFill>
                  <a:schemeClr val="accent1"/>
                </a:solidFill>
              </a:rPr>
              <a:t>Precise and up to date </a:t>
            </a:r>
          </a:p>
          <a:p>
            <a:r>
              <a:rPr lang="en-US" b="1" dirty="0">
                <a:solidFill>
                  <a:schemeClr val="accent1"/>
                </a:solidFill>
              </a:rPr>
              <a:t>D</a:t>
            </a:r>
            <a:r>
              <a:rPr lang="en-US" b="1" dirty="0" smtClean="0">
                <a:solidFill>
                  <a:schemeClr val="accent1"/>
                </a:solidFill>
              </a:rPr>
              <a:t>igital Elevations Map (DEM) Is important</a:t>
            </a:r>
            <a:endParaRPr lang="en-US" b="1" dirty="0">
              <a:solidFill>
                <a:schemeClr val="accent1"/>
              </a:solidFill>
            </a:endParaRPr>
          </a:p>
        </p:txBody>
      </p:sp>
      <p:sp>
        <p:nvSpPr>
          <p:cNvPr id="11" name="Date Placeholder 10"/>
          <p:cNvSpPr>
            <a:spLocks noGrp="1"/>
          </p:cNvSpPr>
          <p:nvPr>
            <p:ph type="dt" sz="half" idx="10"/>
          </p:nvPr>
        </p:nvSpPr>
        <p:spPr/>
        <p:txBody>
          <a:bodyPr/>
          <a:lstStyle/>
          <a:p>
            <a:fld id="{73CF94A4-8216-4F56-A359-0FB4C74ECABB}" type="datetime1">
              <a:rPr lang="en-US" smtClean="0"/>
              <a:t>11/18/2014</a:t>
            </a:fld>
            <a:endParaRPr lang="en-US"/>
          </a:p>
        </p:txBody>
      </p:sp>
    </p:spTree>
    <p:extLst>
      <p:ext uri="{BB962C8B-B14F-4D97-AF65-F5344CB8AC3E}">
        <p14:creationId xmlns:p14="http://schemas.microsoft.com/office/powerpoint/2010/main" val="2705148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print"/>
          <a:srcRect b="9545"/>
          <a:stretch/>
        </p:blipFill>
        <p:spPr bwMode="auto">
          <a:xfrm>
            <a:off x="284922" y="181132"/>
            <a:ext cx="11754678" cy="6410168"/>
          </a:xfrm>
          <a:prstGeom prst="rect">
            <a:avLst/>
          </a:prstGeom>
          <a:noFill/>
          <a:ln w="9525">
            <a:noFill/>
            <a:miter lim="800000"/>
            <a:headEnd/>
            <a:tailEnd/>
          </a:ln>
        </p:spPr>
      </p:pic>
      <p:sp>
        <p:nvSpPr>
          <p:cNvPr id="4" name="Slide Number Placeholder 3"/>
          <p:cNvSpPr>
            <a:spLocks noGrp="1"/>
          </p:cNvSpPr>
          <p:nvPr>
            <p:ph type="sldNum" sz="quarter" idx="12"/>
          </p:nvPr>
        </p:nvSpPr>
        <p:spPr>
          <a:xfrm>
            <a:off x="8458200" y="6432550"/>
            <a:ext cx="2743200" cy="365125"/>
          </a:xfrm>
        </p:spPr>
        <p:txBody>
          <a:bodyPr/>
          <a:lstStyle/>
          <a:p>
            <a:fld id="{B6F15528-21DE-4FAA-801E-634DDDAF4B2B}" type="slidenum">
              <a:rPr lang="en-US" smtClean="0"/>
              <a:pPr/>
              <a:t>12</a:t>
            </a:fld>
            <a:endParaRPr lang="en-US"/>
          </a:p>
        </p:txBody>
      </p:sp>
      <p:sp>
        <p:nvSpPr>
          <p:cNvPr id="5" name="Footer Placeholder 4"/>
          <p:cNvSpPr>
            <a:spLocks noGrp="1"/>
          </p:cNvSpPr>
          <p:nvPr>
            <p:ph type="ftr" sz="quarter" idx="11"/>
          </p:nvPr>
        </p:nvSpPr>
        <p:spPr>
          <a:xfrm>
            <a:off x="3886200" y="6432550"/>
            <a:ext cx="4114800" cy="365125"/>
          </a:xfrm>
        </p:spPr>
        <p:txBody>
          <a:bodyPr/>
          <a:lstStyle/>
          <a:p>
            <a:r>
              <a:rPr lang="en-US" smtClean="0"/>
              <a:t>Valeri Tioukov, Muographers2014, Tokyo</a:t>
            </a:r>
            <a:endParaRPr lang="en-US"/>
          </a:p>
        </p:txBody>
      </p:sp>
      <p:sp>
        <p:nvSpPr>
          <p:cNvPr id="2" name="Title 1"/>
          <p:cNvSpPr>
            <a:spLocks noGrp="1"/>
          </p:cNvSpPr>
          <p:nvPr>
            <p:ph type="title"/>
          </p:nvPr>
        </p:nvSpPr>
        <p:spPr>
          <a:xfrm>
            <a:off x="2281781" y="5224020"/>
            <a:ext cx="7796327" cy="1325563"/>
          </a:xfrm>
        </p:spPr>
        <p:txBody>
          <a:bodyPr/>
          <a:lstStyle/>
          <a:p>
            <a:r>
              <a:rPr lang="en-US" dirty="0" smtClean="0">
                <a:solidFill>
                  <a:schemeClr val="bg1"/>
                </a:solidFill>
              </a:rPr>
              <a:t>Above 500 m part of the island</a:t>
            </a:r>
            <a:endParaRPr lang="it-IT" dirty="0">
              <a:solidFill>
                <a:schemeClr val="bg1"/>
              </a:solidFill>
            </a:endParaRPr>
          </a:p>
        </p:txBody>
      </p:sp>
      <p:sp>
        <p:nvSpPr>
          <p:cNvPr id="3" name="TextBox 2"/>
          <p:cNvSpPr txBox="1"/>
          <p:nvPr/>
        </p:nvSpPr>
        <p:spPr>
          <a:xfrm>
            <a:off x="5089859" y="313259"/>
            <a:ext cx="1277914" cy="461665"/>
          </a:xfrm>
          <a:prstGeom prst="rect">
            <a:avLst/>
          </a:prstGeom>
          <a:noFill/>
        </p:spPr>
        <p:txBody>
          <a:bodyPr wrap="none" rtlCol="0">
            <a:spAutoFit/>
          </a:bodyPr>
          <a:lstStyle/>
          <a:p>
            <a:r>
              <a:rPr lang="en-US" sz="2400" dirty="0" smtClean="0">
                <a:solidFill>
                  <a:schemeClr val="bg1"/>
                </a:solidFill>
              </a:rPr>
              <a:t>Detector</a:t>
            </a:r>
            <a:endParaRPr lang="en-US" sz="2400" dirty="0">
              <a:solidFill>
                <a:schemeClr val="bg1"/>
              </a:solidFill>
            </a:endParaRPr>
          </a:p>
        </p:txBody>
      </p:sp>
      <p:sp>
        <p:nvSpPr>
          <p:cNvPr id="6" name="TextBox 5"/>
          <p:cNvSpPr txBox="1"/>
          <p:nvPr/>
        </p:nvSpPr>
        <p:spPr>
          <a:xfrm>
            <a:off x="3124993" y="1971235"/>
            <a:ext cx="1646092" cy="400110"/>
          </a:xfrm>
          <a:prstGeom prst="rect">
            <a:avLst/>
          </a:prstGeom>
          <a:noFill/>
        </p:spPr>
        <p:txBody>
          <a:bodyPr wrap="none" rtlCol="0">
            <a:spAutoFit/>
          </a:bodyPr>
          <a:lstStyle/>
          <a:p>
            <a:r>
              <a:rPr lang="en-US" sz="2000" dirty="0" smtClean="0">
                <a:solidFill>
                  <a:schemeClr val="bg1"/>
                </a:solidFill>
              </a:rPr>
              <a:t>Craters region</a:t>
            </a:r>
            <a:endParaRPr lang="en-US" sz="2000" dirty="0">
              <a:solidFill>
                <a:schemeClr val="bg1"/>
              </a:solidFill>
            </a:endParaRPr>
          </a:p>
        </p:txBody>
      </p:sp>
      <p:cxnSp>
        <p:nvCxnSpPr>
          <p:cNvPr id="10" name="Straight Connector 9"/>
          <p:cNvCxnSpPr/>
          <p:nvPr/>
        </p:nvCxnSpPr>
        <p:spPr>
          <a:xfrm flipH="1">
            <a:off x="5822731" y="763585"/>
            <a:ext cx="714428" cy="467289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660634" y="763585"/>
            <a:ext cx="4876525" cy="18035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727597" y="1914145"/>
            <a:ext cx="914400" cy="914400"/>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6C907A71-B894-4089-8675-461FE71F7C9C}" type="datetime1">
              <a:rPr lang="en-US" smtClean="0"/>
              <a:t>11/18/2014</a:t>
            </a:fld>
            <a:endParaRPr lang="en-US"/>
          </a:p>
        </p:txBody>
      </p:sp>
    </p:spTree>
    <p:extLst>
      <p:ext uri="{BB962C8B-B14F-4D97-AF65-F5344CB8AC3E}">
        <p14:creationId xmlns:p14="http://schemas.microsoft.com/office/powerpoint/2010/main" val="1345853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F2888.JPG"/>
          <p:cNvPicPr>
            <a:picLocks noGrp="1" noChangeAspect="1"/>
          </p:cNvPicPr>
          <p:nvPr>
            <p:ph idx="1"/>
          </p:nvPr>
        </p:nvPicPr>
        <p:blipFill>
          <a:blip r:embed="rId2" cstate="print"/>
          <a:stretch>
            <a:fillRect/>
          </a:stretch>
        </p:blipFill>
        <p:spPr>
          <a:xfrm>
            <a:off x="1522570" y="1"/>
            <a:ext cx="9145431" cy="6858001"/>
          </a:xfrm>
        </p:spPr>
      </p:pic>
      <p:sp>
        <p:nvSpPr>
          <p:cNvPr id="6" name="Oval Callout 5"/>
          <p:cNvSpPr/>
          <p:nvPr/>
        </p:nvSpPr>
        <p:spPr>
          <a:xfrm>
            <a:off x="8077200" y="457200"/>
            <a:ext cx="914400" cy="612648"/>
          </a:xfrm>
          <a:prstGeom prst="wedgeEllipseCallout">
            <a:avLst>
              <a:gd name="adj1" fmla="val -213021"/>
              <a:gd name="adj2" fmla="val 4384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a:t>
            </a:r>
            <a:endParaRPr lang="it-IT" sz="2800" dirty="0">
              <a:solidFill>
                <a:schemeClr val="tx1"/>
              </a:solidFill>
            </a:endParaRPr>
          </a:p>
        </p:txBody>
      </p:sp>
      <p:sp>
        <p:nvSpPr>
          <p:cNvPr id="7" name="Oval Callout 6"/>
          <p:cNvSpPr/>
          <p:nvPr/>
        </p:nvSpPr>
        <p:spPr>
          <a:xfrm>
            <a:off x="2590800" y="3810000"/>
            <a:ext cx="914400" cy="612648"/>
          </a:xfrm>
          <a:prstGeom prst="wedgeEllipseCallout">
            <a:avLst>
              <a:gd name="adj1" fmla="val 185416"/>
              <a:gd name="adj2" fmla="val 12469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3</a:t>
            </a:r>
            <a:endParaRPr lang="it-IT" sz="2800" dirty="0">
              <a:solidFill>
                <a:schemeClr val="tx1"/>
              </a:solidFill>
            </a:endParaRPr>
          </a:p>
        </p:txBody>
      </p:sp>
      <p:sp>
        <p:nvSpPr>
          <p:cNvPr id="8" name="Oval Callout 7"/>
          <p:cNvSpPr/>
          <p:nvPr/>
        </p:nvSpPr>
        <p:spPr>
          <a:xfrm>
            <a:off x="9906000" y="4572000"/>
            <a:ext cx="914400" cy="612648"/>
          </a:xfrm>
          <a:prstGeom prst="wedgeEllipseCallout">
            <a:avLst>
              <a:gd name="adj1" fmla="val -200521"/>
              <a:gd name="adj2" fmla="val 6716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2</a:t>
            </a:r>
            <a:endParaRPr lang="it-IT" sz="2800" dirty="0">
              <a:solidFill>
                <a:schemeClr val="tx1"/>
              </a:solidFill>
            </a:endParaRPr>
          </a:p>
        </p:txBody>
      </p:sp>
      <p:cxnSp>
        <p:nvCxnSpPr>
          <p:cNvPr id="10" name="Straight Connector 9"/>
          <p:cNvCxnSpPr/>
          <p:nvPr/>
        </p:nvCxnSpPr>
        <p:spPr>
          <a:xfrm flipH="1" flipV="1">
            <a:off x="4114800" y="3048000"/>
            <a:ext cx="4114800" cy="167944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1524000" y="0"/>
            <a:ext cx="4114800" cy="1765738"/>
          </a:xfrm>
          <a:prstGeom prst="rect">
            <a:avLst/>
          </a:prstGeom>
          <a:solidFill>
            <a:schemeClr val="tx2">
              <a:lumMod val="20000"/>
              <a:lumOff val="80000"/>
              <a:alpha val="68000"/>
            </a:schemeClr>
          </a:solidFill>
          <a:ln>
            <a:noFill/>
          </a:ln>
          <a:scene3d>
            <a:camera prst="orthographicFront"/>
            <a:lightRig rig="threePt" dir="t"/>
          </a:scene3d>
          <a:sp3d>
            <a:bevelB w="165100" prst="coolSlant"/>
          </a:sp3d>
        </p:spPr>
        <p:txBody>
          <a:bodyPr vert="horz" lIns="91440" tIns="45720" rIns="91440" bIns="45720" rtlCol="0" anchor="ctr">
            <a:noAutofit/>
          </a:bodyPr>
          <a:lstStyle/>
          <a:p>
            <a:pPr lvl="0" algn="ctr">
              <a:spcBef>
                <a:spcPct val="0"/>
              </a:spcBef>
            </a:pPr>
            <a:r>
              <a:rPr lang="en-US" dirty="0">
                <a:latin typeface="+mj-lt"/>
                <a:ea typeface="+mj-ea"/>
                <a:cs typeface="+mj-cs"/>
              </a:rPr>
              <a:t>To keep memory about the module orientation 3 fixed vertices were installed and the distances measured with the laser </a:t>
            </a:r>
            <a:r>
              <a:rPr lang="en-US" dirty="0" err="1">
                <a:latin typeface="+mj-lt"/>
                <a:ea typeface="+mj-ea"/>
                <a:cs typeface="+mj-cs"/>
              </a:rPr>
              <a:t>distanziometer</a:t>
            </a:r>
            <a:r>
              <a:rPr lang="en-US" dirty="0">
                <a:latin typeface="+mj-lt"/>
                <a:ea typeface="+mj-ea"/>
                <a:cs typeface="+mj-cs"/>
              </a:rPr>
              <a:t>  (+-2 mm accuracy</a:t>
            </a:r>
            <a:r>
              <a:rPr lang="en-US" dirty="0" smtClean="0">
                <a:latin typeface="+mj-lt"/>
                <a:ea typeface="+mj-ea"/>
                <a:cs typeface="+mj-cs"/>
              </a:rPr>
              <a:t>)</a:t>
            </a:r>
          </a:p>
          <a:p>
            <a:pPr lvl="0" algn="ctr">
              <a:spcBef>
                <a:spcPct val="0"/>
              </a:spcBef>
            </a:pPr>
            <a:r>
              <a:rPr lang="en-US" dirty="0" smtClean="0">
                <a:latin typeface="+mj-lt"/>
                <a:ea typeface="+mj-ea"/>
                <a:cs typeface="+mj-cs"/>
              </a:rPr>
              <a:t>GPS data were recorded on 2 detector and on 2 vertex points</a:t>
            </a:r>
            <a:endParaRPr lang="it-IT" dirty="0">
              <a:latin typeface="+mj-lt"/>
              <a:ea typeface="+mj-ea"/>
              <a:cs typeface="+mj-cs"/>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13</a:t>
            </a:fld>
            <a:endParaRPr lang="en-US"/>
          </a:p>
        </p:txBody>
      </p:sp>
      <p:sp>
        <p:nvSpPr>
          <p:cNvPr id="12" name="Footer Placeholder 11"/>
          <p:cNvSpPr>
            <a:spLocks noGrp="1"/>
          </p:cNvSpPr>
          <p:nvPr>
            <p:ph type="ftr" sz="quarter" idx="11"/>
          </p:nvPr>
        </p:nvSpPr>
        <p:spPr/>
        <p:txBody>
          <a:bodyPr/>
          <a:lstStyle/>
          <a:p>
            <a:r>
              <a:rPr lang="en-US" smtClean="0"/>
              <a:t>Valeri Tioukov, Muographers2014, Tokyo</a:t>
            </a:r>
            <a:endParaRPr lang="en-US"/>
          </a:p>
        </p:txBody>
      </p:sp>
      <p:sp>
        <p:nvSpPr>
          <p:cNvPr id="2" name="Date Placeholder 1"/>
          <p:cNvSpPr>
            <a:spLocks noGrp="1"/>
          </p:cNvSpPr>
          <p:nvPr>
            <p:ph type="dt" sz="half" idx="10"/>
          </p:nvPr>
        </p:nvSpPr>
        <p:spPr/>
        <p:txBody>
          <a:bodyPr/>
          <a:lstStyle/>
          <a:p>
            <a:fld id="{0E22C80E-3699-4E2E-AD64-BDE3EE97A40D}" type="datetime1">
              <a:rPr lang="en-US" smtClean="0"/>
              <a:t>11/18/2014</a:t>
            </a:fld>
            <a:endParaRPr lang="en-US"/>
          </a:p>
        </p:txBody>
      </p:sp>
    </p:spTree>
    <p:extLst>
      <p:ext uri="{BB962C8B-B14F-4D97-AF65-F5344CB8AC3E}">
        <p14:creationId xmlns:p14="http://schemas.microsoft.com/office/powerpoint/2010/main" val="696768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7257"/>
            <a:ext cx="9008773" cy="6840743"/>
          </a:xfrm>
        </p:spPr>
      </p:pic>
      <p:sp>
        <p:nvSpPr>
          <p:cNvPr id="4" name="Date Placeholder 3"/>
          <p:cNvSpPr>
            <a:spLocks noGrp="1"/>
          </p:cNvSpPr>
          <p:nvPr>
            <p:ph type="dt" sz="half" idx="10"/>
          </p:nvPr>
        </p:nvSpPr>
        <p:spPr/>
        <p:txBody>
          <a:bodyPr/>
          <a:lstStyle/>
          <a:p>
            <a:fld id="{658C7A1C-891D-48B4-981A-47EFC2C7B1D2}"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14</a:t>
            </a:fld>
            <a:endParaRPr lang="en-US"/>
          </a:p>
        </p:txBody>
      </p:sp>
      <p:sp>
        <p:nvSpPr>
          <p:cNvPr id="9" name="TextBox 8"/>
          <p:cNvSpPr txBox="1"/>
          <p:nvPr/>
        </p:nvSpPr>
        <p:spPr>
          <a:xfrm>
            <a:off x="6835949" y="152291"/>
            <a:ext cx="4927183" cy="2677656"/>
          </a:xfrm>
          <a:prstGeom prst="rect">
            <a:avLst/>
          </a:prstGeom>
          <a:noFill/>
        </p:spPr>
        <p:txBody>
          <a:bodyPr wrap="none" rtlCol="0">
            <a:spAutoFit/>
          </a:bodyPr>
          <a:lstStyle/>
          <a:p>
            <a:r>
              <a:rPr lang="en-US" sz="2800" dirty="0" smtClean="0"/>
              <a:t>View from the detector position </a:t>
            </a:r>
          </a:p>
          <a:p>
            <a:r>
              <a:rPr lang="en-US" sz="2800" dirty="0" smtClean="0"/>
              <a:t>(640m </a:t>
            </a:r>
            <a:r>
              <a:rPr lang="en-US" sz="2800" dirty="0" err="1" smtClean="0"/>
              <a:t>asl</a:t>
            </a:r>
            <a:r>
              <a:rPr lang="en-US" sz="2800" dirty="0" smtClean="0"/>
              <a:t>, about 600 m </a:t>
            </a:r>
          </a:p>
          <a:p>
            <a:r>
              <a:rPr lang="en-US" sz="2800" dirty="0" smtClean="0"/>
              <a:t>linear distance to craters)</a:t>
            </a:r>
          </a:p>
          <a:p>
            <a:endParaRPr lang="en-US" sz="2800" dirty="0" smtClean="0"/>
          </a:p>
          <a:p>
            <a:r>
              <a:rPr lang="en-US" sz="2800" dirty="0" smtClean="0"/>
              <a:t>Craters region (750 m)</a:t>
            </a:r>
          </a:p>
          <a:p>
            <a:r>
              <a:rPr lang="en-US" sz="2800" dirty="0" err="1" smtClean="0"/>
              <a:t>Sciara</a:t>
            </a:r>
            <a:r>
              <a:rPr lang="en-US" sz="2800" dirty="0" smtClean="0"/>
              <a:t> del </a:t>
            </a:r>
            <a:r>
              <a:rPr lang="en-US" sz="2800" dirty="0" err="1" smtClean="0"/>
              <a:t>fuoco</a:t>
            </a:r>
            <a:endParaRPr lang="en-US" sz="2800" dirty="0"/>
          </a:p>
        </p:txBody>
      </p:sp>
      <p:cxnSp>
        <p:nvCxnSpPr>
          <p:cNvPr id="11" name="Straight Arrow Connector 10"/>
          <p:cNvCxnSpPr/>
          <p:nvPr/>
        </p:nvCxnSpPr>
        <p:spPr>
          <a:xfrm flipH="1" flipV="1">
            <a:off x="2544417" y="596348"/>
            <a:ext cx="4100223" cy="144644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212081" y="2179320"/>
            <a:ext cx="1623868" cy="33528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395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136"/>
            <a:ext cx="11582400" cy="86868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136"/>
            <a:ext cx="11582400" cy="8686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123" y="0"/>
            <a:ext cx="11582400" cy="86868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270" y="-10136"/>
            <a:ext cx="11582400" cy="8686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70" y="0"/>
            <a:ext cx="11582400" cy="8686800"/>
          </a:xfrm>
          <a:prstGeom prst="rect">
            <a:avLst/>
          </a:prstGeom>
        </p:spPr>
      </p:pic>
      <p:sp>
        <p:nvSpPr>
          <p:cNvPr id="9" name="TextBox 8"/>
          <p:cNvSpPr txBox="1"/>
          <p:nvPr/>
        </p:nvSpPr>
        <p:spPr>
          <a:xfrm>
            <a:off x="6385635" y="78032"/>
            <a:ext cx="5478166" cy="707886"/>
          </a:xfrm>
          <a:prstGeom prst="rect">
            <a:avLst/>
          </a:prstGeom>
          <a:noFill/>
        </p:spPr>
        <p:txBody>
          <a:bodyPr wrap="none" rtlCol="0">
            <a:spAutoFit/>
          </a:bodyPr>
          <a:lstStyle/>
          <a:p>
            <a:r>
              <a:rPr lang="en-US" sz="4000" dirty="0" smtClean="0"/>
              <a:t>DEM – Photo comparison</a:t>
            </a:r>
            <a:endParaRPr lang="en-US" sz="4000" dirty="0"/>
          </a:p>
        </p:txBody>
      </p:sp>
      <p:sp>
        <p:nvSpPr>
          <p:cNvPr id="10" name="TextBox 9"/>
          <p:cNvSpPr txBox="1"/>
          <p:nvPr/>
        </p:nvSpPr>
        <p:spPr>
          <a:xfrm>
            <a:off x="7651102" y="785918"/>
            <a:ext cx="4540898" cy="1569660"/>
          </a:xfrm>
          <a:prstGeom prst="rect">
            <a:avLst/>
          </a:prstGeom>
          <a:noFill/>
        </p:spPr>
        <p:txBody>
          <a:bodyPr wrap="square" rtlCol="0">
            <a:spAutoFit/>
          </a:bodyPr>
          <a:lstStyle/>
          <a:p>
            <a:r>
              <a:rPr lang="en-US" sz="2400" dirty="0" smtClean="0"/>
              <a:t>Photographs of the mountain taken from the detector position compared to the shape of the DEM viewed from the same point</a:t>
            </a:r>
            <a:endParaRPr lang="en-US" sz="2400" dirty="0"/>
          </a:p>
        </p:txBody>
      </p:sp>
      <p:sp>
        <p:nvSpPr>
          <p:cNvPr id="3" name="Date Placeholder 2"/>
          <p:cNvSpPr>
            <a:spLocks noGrp="1"/>
          </p:cNvSpPr>
          <p:nvPr>
            <p:ph type="dt" sz="half" idx="10"/>
          </p:nvPr>
        </p:nvSpPr>
        <p:spPr/>
        <p:txBody>
          <a:bodyPr/>
          <a:lstStyle/>
          <a:p>
            <a:fld id="{FDF0DB6D-8758-41A1-A656-9BF3A675CB25}" type="datetime1">
              <a:rPr lang="en-US" smtClean="0"/>
              <a:t>11/18/2014</a:t>
            </a:fld>
            <a:endParaRPr lang="en-US"/>
          </a:p>
        </p:txBody>
      </p:sp>
      <p:sp>
        <p:nvSpPr>
          <p:cNvPr id="11" name="Footer Placeholder 10"/>
          <p:cNvSpPr>
            <a:spLocks noGrp="1"/>
          </p:cNvSpPr>
          <p:nvPr>
            <p:ph type="ftr" sz="quarter" idx="11"/>
          </p:nvPr>
        </p:nvSpPr>
        <p:spPr/>
        <p:txBody>
          <a:bodyPr/>
          <a:lstStyle/>
          <a:p>
            <a:r>
              <a:rPr lang="en-US" smtClean="0"/>
              <a:t>Valeri Tioukov, Muographers2014, Tokyo</a:t>
            </a:r>
            <a:endParaRPr lang="en-US"/>
          </a:p>
        </p:txBody>
      </p:sp>
      <p:sp>
        <p:nvSpPr>
          <p:cNvPr id="12" name="Slide Number Placeholder 11"/>
          <p:cNvSpPr>
            <a:spLocks noGrp="1"/>
          </p:cNvSpPr>
          <p:nvPr>
            <p:ph type="sldNum" sz="quarter" idx="12"/>
          </p:nvPr>
        </p:nvSpPr>
        <p:spPr/>
        <p:txBody>
          <a:bodyPr/>
          <a:lstStyle/>
          <a:p>
            <a:fld id="{9590426B-3868-4783-919D-463430091D7C}" type="slidenum">
              <a:rPr lang="en-US" smtClean="0"/>
              <a:t>15</a:t>
            </a:fld>
            <a:endParaRPr lang="en-US"/>
          </a:p>
        </p:txBody>
      </p:sp>
      <p:sp>
        <p:nvSpPr>
          <p:cNvPr id="14" name="TextBox 13"/>
          <p:cNvSpPr txBox="1"/>
          <p:nvPr/>
        </p:nvSpPr>
        <p:spPr>
          <a:xfrm>
            <a:off x="9548347" y="2612885"/>
            <a:ext cx="2869323" cy="1323439"/>
          </a:xfrm>
          <a:prstGeom prst="rect">
            <a:avLst/>
          </a:prstGeom>
          <a:noFill/>
        </p:spPr>
        <p:txBody>
          <a:bodyPr wrap="square" rtlCol="0">
            <a:spAutoFit/>
          </a:bodyPr>
          <a:lstStyle/>
          <a:p>
            <a:r>
              <a:rPr lang="en-US" sz="2000" dirty="0"/>
              <a:t>P</a:t>
            </a:r>
            <a:r>
              <a:rPr lang="en-US" sz="2000" dirty="0" smtClean="0"/>
              <a:t>recise images coincidence confirms the precision of the GPS coordinates  </a:t>
            </a:r>
            <a:endParaRPr lang="en-US" sz="2000" dirty="0"/>
          </a:p>
        </p:txBody>
      </p:sp>
    </p:spTree>
    <p:extLst>
      <p:ext uri="{BB962C8B-B14F-4D97-AF65-F5344CB8AC3E}">
        <p14:creationId xmlns:p14="http://schemas.microsoft.com/office/powerpoint/2010/main" val="4538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4E3D124-158B-4047-82E0-3570633F84CD}"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16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58" y="0"/>
            <a:ext cx="8847886" cy="6858000"/>
          </a:xfrm>
          <a:prstGeom prst="rect">
            <a:avLst/>
          </a:prstGeom>
        </p:spPr>
      </p:pic>
      <p:sp>
        <p:nvSpPr>
          <p:cNvPr id="9" name="TextBox 8"/>
          <p:cNvSpPr txBox="1"/>
          <p:nvPr/>
        </p:nvSpPr>
        <p:spPr>
          <a:xfrm>
            <a:off x="408153" y="46302"/>
            <a:ext cx="761429" cy="369332"/>
          </a:xfrm>
          <a:prstGeom prst="rect">
            <a:avLst/>
          </a:prstGeom>
          <a:solidFill>
            <a:schemeClr val="bg2"/>
          </a:solidFill>
        </p:spPr>
        <p:txBody>
          <a:bodyPr wrap="square" rtlCol="0">
            <a:spAutoFit/>
          </a:bodyPr>
          <a:lstStyle/>
          <a:p>
            <a:r>
              <a:rPr lang="en-US" b="1" dirty="0" smtClean="0"/>
              <a:t>1    SA</a:t>
            </a:r>
            <a:endParaRPr lang="en-US" b="1" dirty="0"/>
          </a:p>
        </p:txBody>
      </p:sp>
      <p:sp>
        <p:nvSpPr>
          <p:cNvPr id="10" name="TextBox 9"/>
          <p:cNvSpPr txBox="1"/>
          <p:nvPr/>
        </p:nvSpPr>
        <p:spPr>
          <a:xfrm>
            <a:off x="2708330" y="128462"/>
            <a:ext cx="761429" cy="369332"/>
          </a:xfrm>
          <a:prstGeom prst="rect">
            <a:avLst/>
          </a:prstGeom>
          <a:solidFill>
            <a:schemeClr val="bg2"/>
          </a:solidFill>
        </p:spPr>
        <p:txBody>
          <a:bodyPr wrap="square" rtlCol="0">
            <a:spAutoFit/>
          </a:bodyPr>
          <a:lstStyle/>
          <a:p>
            <a:r>
              <a:rPr lang="en-US" b="1" dirty="0" smtClean="0"/>
              <a:t>2   SA</a:t>
            </a:r>
            <a:endParaRPr lang="en-US" b="1" dirty="0"/>
          </a:p>
        </p:txBody>
      </p:sp>
      <p:sp>
        <p:nvSpPr>
          <p:cNvPr id="11" name="TextBox 10"/>
          <p:cNvSpPr txBox="1"/>
          <p:nvPr/>
        </p:nvSpPr>
        <p:spPr>
          <a:xfrm>
            <a:off x="4643456" y="72077"/>
            <a:ext cx="970535" cy="369332"/>
          </a:xfrm>
          <a:prstGeom prst="rect">
            <a:avLst/>
          </a:prstGeom>
          <a:solidFill>
            <a:schemeClr val="bg2"/>
          </a:solidFill>
        </p:spPr>
        <p:txBody>
          <a:bodyPr wrap="square" rtlCol="0">
            <a:spAutoFit/>
          </a:bodyPr>
          <a:lstStyle/>
          <a:p>
            <a:r>
              <a:rPr lang="en-US" b="1" dirty="0"/>
              <a:t>3</a:t>
            </a:r>
            <a:r>
              <a:rPr lang="en-US" b="1" dirty="0" smtClean="0"/>
              <a:t>    </a:t>
            </a:r>
            <a:r>
              <a:rPr lang="en-US" b="1" dirty="0"/>
              <a:t>N</a:t>
            </a:r>
            <a:r>
              <a:rPr lang="en-US" b="1" dirty="0" smtClean="0"/>
              <a:t>A</a:t>
            </a:r>
            <a:endParaRPr lang="en-US" b="1" dirty="0"/>
          </a:p>
        </p:txBody>
      </p:sp>
      <p:sp>
        <p:nvSpPr>
          <p:cNvPr id="12" name="TextBox 11"/>
          <p:cNvSpPr txBox="1"/>
          <p:nvPr/>
        </p:nvSpPr>
        <p:spPr>
          <a:xfrm>
            <a:off x="7028696" y="68212"/>
            <a:ext cx="970535" cy="369332"/>
          </a:xfrm>
          <a:prstGeom prst="rect">
            <a:avLst/>
          </a:prstGeom>
          <a:solidFill>
            <a:schemeClr val="bg2"/>
          </a:solidFill>
        </p:spPr>
        <p:txBody>
          <a:bodyPr wrap="square" rtlCol="0">
            <a:spAutoFit/>
          </a:bodyPr>
          <a:lstStyle/>
          <a:p>
            <a:r>
              <a:rPr lang="en-US" b="1" dirty="0" smtClean="0"/>
              <a:t>4    TO</a:t>
            </a:r>
            <a:endParaRPr lang="en-US" b="1" dirty="0"/>
          </a:p>
        </p:txBody>
      </p:sp>
      <p:sp>
        <p:nvSpPr>
          <p:cNvPr id="14" name="TextBox 13"/>
          <p:cNvSpPr txBox="1"/>
          <p:nvPr/>
        </p:nvSpPr>
        <p:spPr>
          <a:xfrm>
            <a:off x="378890" y="3487070"/>
            <a:ext cx="970535" cy="369332"/>
          </a:xfrm>
          <a:prstGeom prst="rect">
            <a:avLst/>
          </a:prstGeom>
          <a:solidFill>
            <a:schemeClr val="bg2"/>
          </a:solidFill>
        </p:spPr>
        <p:txBody>
          <a:bodyPr wrap="square" rtlCol="0">
            <a:spAutoFit/>
          </a:bodyPr>
          <a:lstStyle/>
          <a:p>
            <a:r>
              <a:rPr lang="en-US" b="1" dirty="0"/>
              <a:t>5</a:t>
            </a:r>
            <a:r>
              <a:rPr lang="en-US" b="1" dirty="0" smtClean="0"/>
              <a:t>    </a:t>
            </a:r>
            <a:r>
              <a:rPr lang="en-US" b="1" dirty="0"/>
              <a:t>N</a:t>
            </a:r>
            <a:r>
              <a:rPr lang="en-US" b="1" dirty="0" smtClean="0"/>
              <a:t>A</a:t>
            </a:r>
            <a:endParaRPr lang="en-US" b="1" dirty="0"/>
          </a:p>
        </p:txBody>
      </p:sp>
      <p:sp>
        <p:nvSpPr>
          <p:cNvPr id="15" name="TextBox 14"/>
          <p:cNvSpPr txBox="1"/>
          <p:nvPr/>
        </p:nvSpPr>
        <p:spPr>
          <a:xfrm>
            <a:off x="2473728" y="3497013"/>
            <a:ext cx="970535" cy="369332"/>
          </a:xfrm>
          <a:prstGeom prst="rect">
            <a:avLst/>
          </a:prstGeom>
          <a:solidFill>
            <a:schemeClr val="bg2"/>
          </a:solidFill>
        </p:spPr>
        <p:txBody>
          <a:bodyPr wrap="square" rtlCol="0">
            <a:spAutoFit/>
          </a:bodyPr>
          <a:lstStyle/>
          <a:p>
            <a:r>
              <a:rPr lang="en-US" b="1" dirty="0" smtClean="0"/>
              <a:t>6    </a:t>
            </a:r>
            <a:r>
              <a:rPr lang="en-US" b="1" dirty="0"/>
              <a:t>N</a:t>
            </a:r>
            <a:r>
              <a:rPr lang="en-US" b="1" dirty="0" smtClean="0"/>
              <a:t>A</a:t>
            </a:r>
            <a:endParaRPr lang="en-US" b="1" dirty="0"/>
          </a:p>
        </p:txBody>
      </p:sp>
      <p:sp>
        <p:nvSpPr>
          <p:cNvPr id="16" name="TextBox 15"/>
          <p:cNvSpPr txBox="1"/>
          <p:nvPr/>
        </p:nvSpPr>
        <p:spPr>
          <a:xfrm>
            <a:off x="4679184" y="3496738"/>
            <a:ext cx="970535" cy="369332"/>
          </a:xfrm>
          <a:prstGeom prst="rect">
            <a:avLst/>
          </a:prstGeom>
          <a:solidFill>
            <a:schemeClr val="bg2"/>
          </a:solidFill>
        </p:spPr>
        <p:txBody>
          <a:bodyPr wrap="square" rtlCol="0">
            <a:spAutoFit/>
          </a:bodyPr>
          <a:lstStyle/>
          <a:p>
            <a:r>
              <a:rPr lang="en-US" b="1" dirty="0" smtClean="0"/>
              <a:t>7    </a:t>
            </a:r>
            <a:r>
              <a:rPr lang="en-US" b="1" dirty="0"/>
              <a:t>N</a:t>
            </a:r>
            <a:r>
              <a:rPr lang="en-US" b="1" dirty="0" smtClean="0"/>
              <a:t>A</a:t>
            </a:r>
            <a:endParaRPr lang="en-US" b="1" dirty="0"/>
          </a:p>
        </p:txBody>
      </p:sp>
      <p:sp>
        <p:nvSpPr>
          <p:cNvPr id="17" name="TextBox 16"/>
          <p:cNvSpPr txBox="1"/>
          <p:nvPr/>
        </p:nvSpPr>
        <p:spPr>
          <a:xfrm>
            <a:off x="7053506" y="3416827"/>
            <a:ext cx="970535" cy="369332"/>
          </a:xfrm>
          <a:prstGeom prst="rect">
            <a:avLst/>
          </a:prstGeom>
          <a:solidFill>
            <a:schemeClr val="bg2"/>
          </a:solidFill>
        </p:spPr>
        <p:txBody>
          <a:bodyPr wrap="square" rtlCol="0">
            <a:spAutoFit/>
          </a:bodyPr>
          <a:lstStyle/>
          <a:p>
            <a:r>
              <a:rPr lang="en-US" b="1" dirty="0"/>
              <a:t>8</a:t>
            </a:r>
            <a:r>
              <a:rPr lang="en-US" b="1" dirty="0" smtClean="0"/>
              <a:t>    TO</a:t>
            </a:r>
            <a:endParaRPr lang="en-US" b="1" dirty="0"/>
          </a:p>
        </p:txBody>
      </p:sp>
      <p:sp>
        <p:nvSpPr>
          <p:cNvPr id="18" name="TextBox 17"/>
          <p:cNvSpPr txBox="1"/>
          <p:nvPr/>
        </p:nvSpPr>
        <p:spPr>
          <a:xfrm>
            <a:off x="9337961" y="37144"/>
            <a:ext cx="2355275" cy="6740307"/>
          </a:xfrm>
          <a:prstGeom prst="rect">
            <a:avLst/>
          </a:prstGeom>
          <a:noFill/>
        </p:spPr>
        <p:txBody>
          <a:bodyPr wrap="square" rtlCol="0">
            <a:spAutoFit/>
          </a:bodyPr>
          <a:lstStyle/>
          <a:p>
            <a:r>
              <a:rPr lang="en-US" sz="2400" b="1" dirty="0" smtClean="0">
                <a:solidFill>
                  <a:schemeClr val="tx2"/>
                </a:solidFill>
              </a:rPr>
              <a:t>Data processing</a:t>
            </a:r>
          </a:p>
          <a:p>
            <a:endParaRPr lang="en-US" sz="2400" dirty="0"/>
          </a:p>
          <a:p>
            <a:r>
              <a:rPr lang="en-US" sz="2400" dirty="0" smtClean="0"/>
              <a:t>8 modules were scanned and analyzed in 3 laboratories:</a:t>
            </a:r>
          </a:p>
          <a:p>
            <a:r>
              <a:rPr lang="en-US" sz="2400" dirty="0" smtClean="0"/>
              <a:t>Napoli: 3,5,6,7</a:t>
            </a:r>
          </a:p>
          <a:p>
            <a:r>
              <a:rPr lang="en-US" sz="2400" dirty="0" smtClean="0"/>
              <a:t>Salerno: 1 , 2(</a:t>
            </a:r>
            <a:r>
              <a:rPr lang="en-US" sz="2400" dirty="0" err="1" smtClean="0"/>
              <a:t>ny</a:t>
            </a:r>
            <a:r>
              <a:rPr lang="en-US" sz="2400" dirty="0"/>
              <a:t>)</a:t>
            </a:r>
            <a:endParaRPr lang="en-US" sz="2400" dirty="0" smtClean="0"/>
          </a:p>
          <a:p>
            <a:r>
              <a:rPr lang="en-US" sz="2400" dirty="0" smtClean="0"/>
              <a:t>Tokyo: 4,8</a:t>
            </a:r>
          </a:p>
          <a:p>
            <a:endParaRPr lang="en-US" sz="2400" dirty="0"/>
          </a:p>
          <a:p>
            <a:r>
              <a:rPr lang="en-US" sz="2400" dirty="0" smtClean="0"/>
              <a:t>The data are not perfectly uniform but in the region of interest have similar shape</a:t>
            </a:r>
          </a:p>
          <a:p>
            <a:endParaRPr lang="en-US" sz="2400" dirty="0"/>
          </a:p>
          <a:p>
            <a:r>
              <a:rPr lang="en-US" sz="2400" b="1" i="1" dirty="0" smtClean="0"/>
              <a:t>Analyzed area is  of 0.73 </a:t>
            </a:r>
            <a:r>
              <a:rPr lang="en-US" sz="2400" b="1" i="1" dirty="0"/>
              <a:t>m</a:t>
            </a:r>
            <a:r>
              <a:rPr lang="en-US" sz="2400" b="1" i="1" baseline="30000" dirty="0"/>
              <a:t>2</a:t>
            </a:r>
            <a:endParaRPr lang="en-US" sz="2400" b="1" i="1" dirty="0"/>
          </a:p>
        </p:txBody>
      </p:sp>
      <p:sp>
        <p:nvSpPr>
          <p:cNvPr id="2" name="TextBox 1"/>
          <p:cNvSpPr txBox="1"/>
          <p:nvPr/>
        </p:nvSpPr>
        <p:spPr>
          <a:xfrm>
            <a:off x="2708331" y="1264920"/>
            <a:ext cx="1543630" cy="944880"/>
          </a:xfrm>
          <a:prstGeom prst="rect">
            <a:avLst/>
          </a:prstGeom>
          <a:noFill/>
        </p:spPr>
        <p:txBody>
          <a:bodyPr wrap="square" rtlCol="0">
            <a:spAutoFit/>
          </a:bodyPr>
          <a:lstStyle/>
          <a:p>
            <a:r>
              <a:rPr lang="en-US" dirty="0" smtClean="0"/>
              <a:t>Alignment problems</a:t>
            </a:r>
          </a:p>
          <a:p>
            <a:r>
              <a:rPr lang="en-US" dirty="0" smtClean="0"/>
              <a:t>To be solved</a:t>
            </a:r>
            <a:endParaRPr lang="en-US" dirty="0"/>
          </a:p>
        </p:txBody>
      </p:sp>
    </p:spTree>
    <p:extLst>
      <p:ext uri="{BB962C8B-B14F-4D97-AF65-F5344CB8AC3E}">
        <p14:creationId xmlns:p14="http://schemas.microsoft.com/office/powerpoint/2010/main" val="4272352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BDD5F57-CC9D-45B6-8C4F-D460E954BF42}"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17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3520"/>
            <a:ext cx="6240780" cy="4495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1493520"/>
            <a:ext cx="6057900" cy="4495800"/>
          </a:xfrm>
          <a:prstGeom prst="rect">
            <a:avLst/>
          </a:prstGeom>
        </p:spPr>
      </p:pic>
      <p:sp>
        <p:nvSpPr>
          <p:cNvPr id="8" name="TextBox 7"/>
          <p:cNvSpPr txBox="1"/>
          <p:nvPr/>
        </p:nvSpPr>
        <p:spPr>
          <a:xfrm>
            <a:off x="2484596" y="1493520"/>
            <a:ext cx="784702" cy="461665"/>
          </a:xfrm>
          <a:prstGeom prst="rect">
            <a:avLst/>
          </a:prstGeom>
          <a:noFill/>
        </p:spPr>
        <p:txBody>
          <a:bodyPr wrap="none" rtlCol="0">
            <a:spAutoFit/>
          </a:bodyPr>
          <a:lstStyle/>
          <a:p>
            <a:r>
              <a:rPr lang="en-US" sz="2400" b="1" dirty="0" smtClean="0"/>
              <a:t>Data</a:t>
            </a:r>
            <a:endParaRPr lang="en-US" sz="2400" b="1" dirty="0"/>
          </a:p>
        </p:txBody>
      </p:sp>
      <p:sp>
        <p:nvSpPr>
          <p:cNvPr id="10" name="TextBox 9"/>
          <p:cNvSpPr txBox="1"/>
          <p:nvPr/>
        </p:nvSpPr>
        <p:spPr>
          <a:xfrm>
            <a:off x="8428196" y="1524000"/>
            <a:ext cx="184731" cy="461665"/>
          </a:xfrm>
          <a:prstGeom prst="rect">
            <a:avLst/>
          </a:prstGeom>
          <a:noFill/>
        </p:spPr>
        <p:txBody>
          <a:bodyPr wrap="none" rtlCol="0">
            <a:spAutoFit/>
          </a:bodyPr>
          <a:lstStyle/>
          <a:p>
            <a:endParaRPr lang="en-US" sz="2400" b="1" dirty="0"/>
          </a:p>
        </p:txBody>
      </p:sp>
      <p:sp>
        <p:nvSpPr>
          <p:cNvPr id="11" name="TextBox 10"/>
          <p:cNvSpPr txBox="1"/>
          <p:nvPr/>
        </p:nvSpPr>
        <p:spPr>
          <a:xfrm>
            <a:off x="8595836" y="1478280"/>
            <a:ext cx="1774588" cy="461665"/>
          </a:xfrm>
          <a:prstGeom prst="rect">
            <a:avLst/>
          </a:prstGeom>
          <a:noFill/>
        </p:spPr>
        <p:txBody>
          <a:bodyPr wrap="none" rtlCol="0">
            <a:spAutoFit/>
          </a:bodyPr>
          <a:lstStyle/>
          <a:p>
            <a:r>
              <a:rPr lang="en-US" sz="2400" b="1" dirty="0" smtClean="0"/>
              <a:t>Monte Carlo</a:t>
            </a:r>
            <a:endParaRPr lang="en-US" sz="2400" b="1" dirty="0"/>
          </a:p>
        </p:txBody>
      </p:sp>
      <p:sp>
        <p:nvSpPr>
          <p:cNvPr id="12" name="TextBox 11"/>
          <p:cNvSpPr txBox="1"/>
          <p:nvPr/>
        </p:nvSpPr>
        <p:spPr>
          <a:xfrm>
            <a:off x="1442362" y="45720"/>
            <a:ext cx="8539838" cy="1292662"/>
          </a:xfrm>
          <a:prstGeom prst="rect">
            <a:avLst/>
          </a:prstGeom>
          <a:noFill/>
        </p:spPr>
        <p:txBody>
          <a:bodyPr wrap="none" rtlCol="0">
            <a:spAutoFit/>
          </a:bodyPr>
          <a:lstStyle/>
          <a:p>
            <a:r>
              <a:rPr lang="en-US" sz="2400" dirty="0" smtClean="0"/>
              <a:t>All data are superimposed after the module-dependent corrections</a:t>
            </a:r>
          </a:p>
          <a:p>
            <a:r>
              <a:rPr lang="en-US" dirty="0" smtClean="0"/>
              <a:t>On the plots there are tracks slopes. </a:t>
            </a:r>
          </a:p>
          <a:p>
            <a:r>
              <a:rPr lang="en-US" dirty="0" smtClean="0"/>
              <a:t>Positive ty correspond to the Mount direction</a:t>
            </a:r>
          </a:p>
          <a:p>
            <a:r>
              <a:rPr lang="en-US" dirty="0" smtClean="0"/>
              <a:t>Negative ty correspond to the opposite direction – almost free Sky</a:t>
            </a:r>
            <a:endParaRPr lang="en-US" dirty="0"/>
          </a:p>
        </p:txBody>
      </p:sp>
      <p:sp>
        <p:nvSpPr>
          <p:cNvPr id="13" name="TextBox 12"/>
          <p:cNvSpPr txBox="1"/>
          <p:nvPr/>
        </p:nvSpPr>
        <p:spPr>
          <a:xfrm>
            <a:off x="8153400" y="5618837"/>
            <a:ext cx="2447017" cy="646331"/>
          </a:xfrm>
          <a:prstGeom prst="rect">
            <a:avLst/>
          </a:prstGeom>
          <a:noFill/>
        </p:spPr>
        <p:txBody>
          <a:bodyPr wrap="none" rtlCol="0">
            <a:spAutoFit/>
          </a:bodyPr>
          <a:lstStyle/>
          <a:p>
            <a:r>
              <a:rPr lang="en-US" b="1" i="1" dirty="0" smtClean="0"/>
              <a:t>Normalized  to /day/</a:t>
            </a:r>
            <a:r>
              <a:rPr lang="en-US" b="1" i="1" dirty="0"/>
              <a:t>m</a:t>
            </a:r>
            <a:r>
              <a:rPr lang="en-US" b="1" i="1" baseline="30000" dirty="0"/>
              <a:t>2</a:t>
            </a:r>
            <a:endParaRPr lang="en-US" b="1" i="1" dirty="0"/>
          </a:p>
          <a:p>
            <a:endParaRPr lang="en-US" b="1" i="1" dirty="0"/>
          </a:p>
        </p:txBody>
      </p:sp>
      <p:sp>
        <p:nvSpPr>
          <p:cNvPr id="2" name="TextBox 1"/>
          <p:cNvSpPr txBox="1"/>
          <p:nvPr/>
        </p:nvSpPr>
        <p:spPr>
          <a:xfrm>
            <a:off x="9052560" y="929928"/>
            <a:ext cx="1548822" cy="369332"/>
          </a:xfrm>
          <a:prstGeom prst="rect">
            <a:avLst/>
          </a:prstGeom>
          <a:noFill/>
        </p:spPr>
        <p:txBody>
          <a:bodyPr wrap="none" rtlCol="0">
            <a:spAutoFit/>
          </a:bodyPr>
          <a:lstStyle/>
          <a:p>
            <a:r>
              <a:rPr lang="en-US" dirty="0" smtClean="0"/>
              <a:t>BIN: 0.01x0.01</a:t>
            </a:r>
            <a:endParaRPr lang="en-US" dirty="0"/>
          </a:p>
        </p:txBody>
      </p:sp>
    </p:spTree>
    <p:extLst>
      <p:ext uri="{BB962C8B-B14F-4D97-AF65-F5344CB8AC3E}">
        <p14:creationId xmlns:p14="http://schemas.microsoft.com/office/powerpoint/2010/main" val="1813902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A3A0D7-142C-4D6A-BA03-129D722D0848}"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18</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372923" cy="6356350"/>
          </a:xfrm>
          <a:prstGeom prst="rect">
            <a:avLst/>
          </a:prstGeom>
        </p:spPr>
      </p:pic>
      <p:cxnSp>
        <p:nvCxnSpPr>
          <p:cNvPr id="3" name="Straight Arrow Connector 2"/>
          <p:cNvCxnSpPr/>
          <p:nvPr/>
        </p:nvCxnSpPr>
        <p:spPr>
          <a:xfrm flipH="1">
            <a:off x="2667001" y="1574185"/>
            <a:ext cx="426719" cy="71181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3160" y="1112520"/>
            <a:ext cx="3398623" cy="461665"/>
          </a:xfrm>
          <a:prstGeom prst="rect">
            <a:avLst/>
          </a:prstGeom>
          <a:noFill/>
        </p:spPr>
        <p:txBody>
          <a:bodyPr wrap="none" rtlCol="0">
            <a:spAutoFit/>
          </a:bodyPr>
          <a:lstStyle/>
          <a:p>
            <a:r>
              <a:rPr lang="en-US" sz="2400" dirty="0" smtClean="0"/>
              <a:t>Contour line taken at 0.2 </a:t>
            </a:r>
            <a:endParaRPr lang="en-US" sz="2400" dirty="0"/>
          </a:p>
        </p:txBody>
      </p:sp>
      <p:sp>
        <p:nvSpPr>
          <p:cNvPr id="13" name="TextBox 12"/>
          <p:cNvSpPr txBox="1"/>
          <p:nvPr/>
        </p:nvSpPr>
        <p:spPr>
          <a:xfrm>
            <a:off x="9555479" y="281523"/>
            <a:ext cx="2240603" cy="4154984"/>
          </a:xfrm>
          <a:prstGeom prst="rect">
            <a:avLst/>
          </a:prstGeom>
          <a:noFill/>
        </p:spPr>
        <p:txBody>
          <a:bodyPr wrap="square" rtlCol="0">
            <a:spAutoFit/>
          </a:bodyPr>
          <a:lstStyle/>
          <a:p>
            <a:r>
              <a:rPr lang="en-US" sz="2400" dirty="0" smtClean="0"/>
              <a:t>For precise definition of the mount shape by muons data the </a:t>
            </a:r>
            <a:r>
              <a:rPr lang="en-US" sz="2400" dirty="0"/>
              <a:t>M</a:t>
            </a:r>
            <a:r>
              <a:rPr lang="en-US" sz="2400" dirty="0" smtClean="0"/>
              <a:t>ount (positive ty)  was subtracted from the free </a:t>
            </a:r>
            <a:r>
              <a:rPr lang="en-US" sz="2400" dirty="0"/>
              <a:t>S</a:t>
            </a:r>
            <a:r>
              <a:rPr lang="en-US" sz="2400" dirty="0" smtClean="0"/>
              <a:t>ky (negative ty)  and  normalized to Sky</a:t>
            </a:r>
            <a:endParaRPr lang="en-US" sz="2400" dirty="0"/>
          </a:p>
        </p:txBody>
      </p:sp>
    </p:spTree>
    <p:extLst>
      <p:ext uri="{BB962C8B-B14F-4D97-AF65-F5344CB8AC3E}">
        <p14:creationId xmlns:p14="http://schemas.microsoft.com/office/powerpoint/2010/main" val="30237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372923" cy="6356350"/>
          </a:xfrm>
          <a:prstGeom prst="rect">
            <a:avLst/>
          </a:prstGeom>
        </p:spPr>
      </p:pic>
      <p:sp>
        <p:nvSpPr>
          <p:cNvPr id="4" name="Date Placeholder 3"/>
          <p:cNvSpPr>
            <a:spLocks noGrp="1"/>
          </p:cNvSpPr>
          <p:nvPr>
            <p:ph type="dt" sz="half" idx="10"/>
          </p:nvPr>
        </p:nvSpPr>
        <p:spPr/>
        <p:txBody>
          <a:bodyPr/>
          <a:lstStyle/>
          <a:p>
            <a:fld id="{10A3A0D7-142C-4D6A-BA03-129D722D0848}"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19</a:t>
            </a:fld>
            <a:endParaRPr lang="en-US"/>
          </a:p>
        </p:txBody>
      </p:sp>
      <p:cxnSp>
        <p:nvCxnSpPr>
          <p:cNvPr id="3" name="Straight Arrow Connector 2"/>
          <p:cNvCxnSpPr/>
          <p:nvPr/>
        </p:nvCxnSpPr>
        <p:spPr>
          <a:xfrm flipH="1">
            <a:off x="2667001" y="1574185"/>
            <a:ext cx="426719" cy="71181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3160" y="1112520"/>
            <a:ext cx="3398623" cy="461665"/>
          </a:xfrm>
          <a:prstGeom prst="rect">
            <a:avLst/>
          </a:prstGeom>
          <a:noFill/>
        </p:spPr>
        <p:txBody>
          <a:bodyPr wrap="none" rtlCol="0">
            <a:spAutoFit/>
          </a:bodyPr>
          <a:lstStyle/>
          <a:p>
            <a:r>
              <a:rPr lang="en-US" sz="2400" dirty="0" smtClean="0"/>
              <a:t>Contour line taken at 0.2 </a:t>
            </a:r>
            <a:endParaRPr lang="en-US" sz="2400" dirty="0"/>
          </a:p>
        </p:txBody>
      </p:sp>
      <p:sp>
        <p:nvSpPr>
          <p:cNvPr id="13" name="TextBox 12"/>
          <p:cNvSpPr txBox="1"/>
          <p:nvPr/>
        </p:nvSpPr>
        <p:spPr>
          <a:xfrm>
            <a:off x="9555479" y="281523"/>
            <a:ext cx="2240603" cy="1569660"/>
          </a:xfrm>
          <a:prstGeom prst="rect">
            <a:avLst/>
          </a:prstGeom>
          <a:noFill/>
        </p:spPr>
        <p:txBody>
          <a:bodyPr wrap="square" rtlCol="0">
            <a:spAutoFit/>
          </a:bodyPr>
          <a:lstStyle/>
          <a:p>
            <a:r>
              <a:rPr lang="en-US" sz="2400" dirty="0" smtClean="0"/>
              <a:t>To cross-check the procedure,</a:t>
            </a:r>
          </a:p>
          <a:p>
            <a:r>
              <a:rPr lang="en-US" sz="2400" dirty="0"/>
              <a:t>t</a:t>
            </a:r>
            <a:r>
              <a:rPr lang="en-US" sz="2400" dirty="0" smtClean="0"/>
              <a:t>he same  was done for MC</a:t>
            </a:r>
            <a:endParaRPr lang="en-US" sz="2400" dirty="0"/>
          </a:p>
        </p:txBody>
      </p:sp>
      <p:sp>
        <p:nvSpPr>
          <p:cNvPr id="7" name="TextBox 6"/>
          <p:cNvSpPr txBox="1"/>
          <p:nvPr/>
        </p:nvSpPr>
        <p:spPr>
          <a:xfrm>
            <a:off x="1919045" y="48399"/>
            <a:ext cx="2849306" cy="461665"/>
          </a:xfrm>
          <a:prstGeom prst="rect">
            <a:avLst/>
          </a:prstGeom>
          <a:noFill/>
        </p:spPr>
        <p:txBody>
          <a:bodyPr wrap="none" rtlCol="0">
            <a:spAutoFit/>
          </a:bodyPr>
          <a:lstStyle/>
          <a:p>
            <a:r>
              <a:rPr lang="en-US" sz="2400" b="1" dirty="0" smtClean="0"/>
              <a:t>MC (Sky-Mount)/Sky</a:t>
            </a:r>
            <a:endParaRPr lang="en-US" sz="2400" b="1" dirty="0"/>
          </a:p>
        </p:txBody>
      </p:sp>
    </p:spTree>
    <p:extLst>
      <p:ext uri="{BB962C8B-B14F-4D97-AF65-F5344CB8AC3E}">
        <p14:creationId xmlns:p14="http://schemas.microsoft.com/office/powerpoint/2010/main" val="171131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Emulsion laboratories in Italy</a:t>
            </a:r>
            <a:endParaRPr lang="en-US" dirty="0"/>
          </a:p>
        </p:txBody>
      </p:sp>
      <p:sp>
        <p:nvSpPr>
          <p:cNvPr id="3" name="Content Placeholder 2"/>
          <p:cNvSpPr>
            <a:spLocks noGrp="1"/>
          </p:cNvSpPr>
          <p:nvPr>
            <p:ph idx="1"/>
          </p:nvPr>
        </p:nvSpPr>
        <p:spPr/>
        <p:txBody>
          <a:bodyPr>
            <a:normAutofit/>
          </a:bodyPr>
          <a:lstStyle/>
          <a:p>
            <a:r>
              <a:rPr lang="en-US" dirty="0" smtClean="0"/>
              <a:t>Main business is fundamental Particle Physics (neutrino experiments in particular)</a:t>
            </a:r>
          </a:p>
          <a:p>
            <a:r>
              <a:rPr lang="en-US" dirty="0" smtClean="0"/>
              <a:t>1990 – 2002 CHORUS experiment </a:t>
            </a:r>
          </a:p>
          <a:p>
            <a:r>
              <a:rPr lang="en-US" dirty="0" smtClean="0"/>
              <a:t>2002 – now OPERA project</a:t>
            </a:r>
          </a:p>
          <a:p>
            <a:r>
              <a:rPr lang="en-US" dirty="0" smtClean="0"/>
              <a:t>Emulsion scanning laboratories in Italy (OPERA participants)</a:t>
            </a:r>
          </a:p>
          <a:p>
            <a:pPr lvl="1"/>
            <a:r>
              <a:rPr lang="en-US" dirty="0" smtClean="0"/>
              <a:t>Napoli, Salerno, Gran </a:t>
            </a:r>
            <a:r>
              <a:rPr lang="en-US" dirty="0" err="1" smtClean="0"/>
              <a:t>Sasso</a:t>
            </a:r>
            <a:r>
              <a:rPr lang="en-US" dirty="0" smtClean="0"/>
              <a:t>, Bari, Bologna, </a:t>
            </a:r>
            <a:r>
              <a:rPr lang="en-US" dirty="0" err="1" smtClean="0"/>
              <a:t>Padova</a:t>
            </a:r>
            <a:endParaRPr lang="en-US" dirty="0" smtClean="0"/>
          </a:p>
          <a:p>
            <a:pPr lvl="1"/>
            <a:r>
              <a:rPr lang="en-US" dirty="0" smtClean="0"/>
              <a:t>About 30 scanning systems were constructed in Italy for OPERA </a:t>
            </a:r>
            <a:r>
              <a:rPr lang="en-US" dirty="0" err="1" smtClean="0"/>
              <a:t>scnning</a:t>
            </a:r>
            <a:endParaRPr lang="en-US" dirty="0" smtClean="0"/>
          </a:p>
          <a:p>
            <a:r>
              <a:rPr lang="en-US" dirty="0" smtClean="0"/>
              <a:t>Since 2011 – some laboratories are involved in Muography projects</a:t>
            </a:r>
          </a:p>
          <a:p>
            <a:pPr lvl="1"/>
            <a:r>
              <a:rPr lang="en-US" dirty="0" smtClean="0"/>
              <a:t>Napoli, Salerno, Gran </a:t>
            </a:r>
            <a:r>
              <a:rPr lang="en-US" dirty="0" err="1" smtClean="0"/>
              <a:t>Sasso</a:t>
            </a:r>
            <a:endParaRPr lang="en-US" dirty="0" smtClean="0"/>
          </a:p>
          <a:p>
            <a:pPr marL="457200" lvl="1" indent="0">
              <a:buNone/>
            </a:pPr>
            <a:endParaRPr lang="en-US" dirty="0"/>
          </a:p>
        </p:txBody>
      </p:sp>
      <p:sp>
        <p:nvSpPr>
          <p:cNvPr id="4" name="Date Placeholder 3"/>
          <p:cNvSpPr>
            <a:spLocks noGrp="1"/>
          </p:cNvSpPr>
          <p:nvPr>
            <p:ph type="dt" sz="half" idx="10"/>
          </p:nvPr>
        </p:nvSpPr>
        <p:spPr/>
        <p:txBody>
          <a:bodyPr/>
          <a:lstStyle/>
          <a:p>
            <a:fld id="{844C0F4B-22D9-49DD-A200-C8C4215A2754}" type="datetime1">
              <a:rPr lang="en-US" smtClean="0"/>
              <a:t>11/18/2014</a:t>
            </a:fld>
            <a:endParaRPr lang="en-US" dirty="0"/>
          </a:p>
        </p:txBody>
      </p:sp>
      <p:sp>
        <p:nvSpPr>
          <p:cNvPr id="5" name="Footer Placeholder 4"/>
          <p:cNvSpPr>
            <a:spLocks noGrp="1"/>
          </p:cNvSpPr>
          <p:nvPr>
            <p:ph type="ftr" sz="quarter" idx="11"/>
          </p:nvPr>
        </p:nvSpPr>
        <p:spPr/>
        <p:txBody>
          <a:bodyPr/>
          <a:lstStyle/>
          <a:p>
            <a:r>
              <a:rPr lang="en-US" smtClean="0"/>
              <a:t>Valeri Tioukov, Muographers2014, Tokyo</a:t>
            </a:r>
            <a:endParaRPr lang="en-US" dirty="0"/>
          </a:p>
        </p:txBody>
      </p:sp>
      <p:sp>
        <p:nvSpPr>
          <p:cNvPr id="6" name="Slide Number Placeholder 5"/>
          <p:cNvSpPr>
            <a:spLocks noGrp="1"/>
          </p:cNvSpPr>
          <p:nvPr>
            <p:ph type="sldNum" sz="quarter" idx="12"/>
          </p:nvPr>
        </p:nvSpPr>
        <p:spPr/>
        <p:txBody>
          <a:bodyPr/>
          <a:lstStyle/>
          <a:p>
            <a:fld id="{9590426B-3868-4783-919D-463430091D7C}" type="slidenum">
              <a:rPr lang="en-US" smtClean="0"/>
              <a:t>2</a:t>
            </a:fld>
            <a:endParaRPr lang="en-US"/>
          </a:p>
        </p:txBody>
      </p:sp>
    </p:spTree>
    <p:extLst>
      <p:ext uri="{BB962C8B-B14F-4D97-AF65-F5344CB8AC3E}">
        <p14:creationId xmlns:p14="http://schemas.microsoft.com/office/powerpoint/2010/main" val="2804640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8A5D844-337F-489C-BF99-9CA683F5AFFA}"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20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372923" cy="6356350"/>
          </a:xfrm>
          <a:prstGeom prst="rect">
            <a:avLst/>
          </a:prstGeom>
        </p:spPr>
      </p:pic>
      <p:cxnSp>
        <p:nvCxnSpPr>
          <p:cNvPr id="10" name="Straight Arrow Connector 9"/>
          <p:cNvCxnSpPr>
            <a:stCxn id="11" idx="1"/>
          </p:cNvCxnSpPr>
          <p:nvPr/>
        </p:nvCxnSpPr>
        <p:spPr>
          <a:xfrm flipH="1">
            <a:off x="1996440" y="1497539"/>
            <a:ext cx="838200" cy="3160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34640" y="1082040"/>
            <a:ext cx="3759555" cy="830997"/>
          </a:xfrm>
          <a:prstGeom prst="rect">
            <a:avLst/>
          </a:prstGeom>
          <a:noFill/>
        </p:spPr>
        <p:txBody>
          <a:bodyPr wrap="none" rtlCol="0">
            <a:spAutoFit/>
          </a:bodyPr>
          <a:lstStyle/>
          <a:p>
            <a:r>
              <a:rPr lang="en-US" sz="2400" dirty="0" smtClean="0"/>
              <a:t>Contour line taken at 1 m </a:t>
            </a:r>
          </a:p>
          <a:p>
            <a:r>
              <a:rPr lang="en-US" sz="2400" dirty="0" smtClean="0"/>
              <a:t>of the muon path in the rock</a:t>
            </a:r>
            <a:endParaRPr lang="en-US" sz="2400" dirty="0"/>
          </a:p>
        </p:txBody>
      </p:sp>
      <p:sp>
        <p:nvSpPr>
          <p:cNvPr id="16" name="TextBox 15"/>
          <p:cNvSpPr txBox="1"/>
          <p:nvPr/>
        </p:nvSpPr>
        <p:spPr>
          <a:xfrm>
            <a:off x="9570720" y="297209"/>
            <a:ext cx="2179320" cy="5632311"/>
          </a:xfrm>
          <a:prstGeom prst="rect">
            <a:avLst/>
          </a:prstGeom>
          <a:noFill/>
        </p:spPr>
        <p:txBody>
          <a:bodyPr wrap="square" rtlCol="0">
            <a:spAutoFit/>
          </a:bodyPr>
          <a:lstStyle/>
          <a:p>
            <a:r>
              <a:rPr lang="en-US" sz="2400" dirty="0" smtClean="0"/>
              <a:t>Rock thickness on the path of muons travelling  to the detector</a:t>
            </a:r>
          </a:p>
          <a:p>
            <a:endParaRPr lang="en-US" sz="2400" dirty="0"/>
          </a:p>
          <a:p>
            <a:r>
              <a:rPr lang="en-US" sz="2400" dirty="0" smtClean="0"/>
              <a:t>DEM+MC viewer are used. Detector is positioned on the DEM using the coordinates taken from high precision GPS</a:t>
            </a:r>
          </a:p>
          <a:p>
            <a:r>
              <a:rPr lang="en-US" sz="2400" dirty="0" smtClean="0"/>
              <a:t>measurements</a:t>
            </a:r>
            <a:endParaRPr lang="en-US" sz="2400" dirty="0"/>
          </a:p>
        </p:txBody>
      </p:sp>
      <p:sp>
        <p:nvSpPr>
          <p:cNvPr id="17" name="TextBox 16"/>
          <p:cNvSpPr txBox="1"/>
          <p:nvPr/>
        </p:nvSpPr>
        <p:spPr>
          <a:xfrm>
            <a:off x="2481081" y="98196"/>
            <a:ext cx="4331507" cy="461665"/>
          </a:xfrm>
          <a:prstGeom prst="rect">
            <a:avLst/>
          </a:prstGeom>
          <a:noFill/>
        </p:spPr>
        <p:txBody>
          <a:bodyPr wrap="none" rtlCol="0">
            <a:spAutoFit/>
          </a:bodyPr>
          <a:lstStyle/>
          <a:p>
            <a:r>
              <a:rPr lang="en-US" sz="2400" dirty="0" smtClean="0"/>
              <a:t>From DEM and detector position </a:t>
            </a:r>
            <a:endParaRPr lang="en-US" sz="2400" dirty="0"/>
          </a:p>
        </p:txBody>
      </p:sp>
    </p:spTree>
    <p:extLst>
      <p:ext uri="{BB962C8B-B14F-4D97-AF65-F5344CB8AC3E}">
        <p14:creationId xmlns:p14="http://schemas.microsoft.com/office/powerpoint/2010/main" val="1314008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A6A010-6647-4BCB-BD83-33291A7B1E04}"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21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17"/>
            <a:ext cx="9365673" cy="6351433"/>
          </a:xfrm>
          <a:prstGeom prst="rect">
            <a:avLst/>
          </a:prstGeom>
        </p:spPr>
      </p:pic>
      <p:cxnSp>
        <p:nvCxnSpPr>
          <p:cNvPr id="3" name="Straight Arrow Connector 2"/>
          <p:cNvCxnSpPr/>
          <p:nvPr/>
        </p:nvCxnSpPr>
        <p:spPr>
          <a:xfrm flipV="1">
            <a:off x="2026920" y="2849880"/>
            <a:ext cx="182880" cy="1871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48711" y="4721164"/>
            <a:ext cx="5511169" cy="707886"/>
          </a:xfrm>
          <a:prstGeom prst="rect">
            <a:avLst/>
          </a:prstGeom>
          <a:noFill/>
        </p:spPr>
        <p:txBody>
          <a:bodyPr wrap="square" rtlCol="0">
            <a:spAutoFit/>
          </a:bodyPr>
          <a:lstStyle/>
          <a:p>
            <a:r>
              <a:rPr lang="en-US" sz="2000" dirty="0" smtClean="0"/>
              <a:t>Level of 1 </a:t>
            </a:r>
            <a:r>
              <a:rPr lang="en-US" sz="2000" dirty="0" err="1" smtClean="0"/>
              <a:t>muon</a:t>
            </a:r>
            <a:r>
              <a:rPr lang="en-US" sz="2000" dirty="0" smtClean="0"/>
              <a:t>/bin defines the theoretical measurement limit</a:t>
            </a:r>
            <a:endParaRPr lang="en-US" sz="2000" dirty="0"/>
          </a:p>
        </p:txBody>
      </p:sp>
      <p:sp>
        <p:nvSpPr>
          <p:cNvPr id="13" name="TextBox 12"/>
          <p:cNvSpPr txBox="1"/>
          <p:nvPr/>
        </p:nvSpPr>
        <p:spPr>
          <a:xfrm>
            <a:off x="9555481" y="807720"/>
            <a:ext cx="2270760" cy="3046988"/>
          </a:xfrm>
          <a:prstGeom prst="rect">
            <a:avLst/>
          </a:prstGeom>
          <a:noFill/>
        </p:spPr>
        <p:txBody>
          <a:bodyPr wrap="square" rtlCol="0">
            <a:spAutoFit/>
          </a:bodyPr>
          <a:lstStyle/>
          <a:p>
            <a:r>
              <a:rPr lang="en-US" sz="2400" dirty="0" smtClean="0"/>
              <a:t>MC flux:</a:t>
            </a:r>
          </a:p>
          <a:p>
            <a:r>
              <a:rPr lang="en-US" sz="2400" dirty="0" smtClean="0"/>
              <a:t>Due to normalization</a:t>
            </a:r>
          </a:p>
          <a:p>
            <a:r>
              <a:rPr lang="en-US" sz="2400" dirty="0"/>
              <a:t>p</a:t>
            </a:r>
            <a:r>
              <a:rPr lang="en-US" sz="2400" dirty="0" smtClean="0"/>
              <a:t>roblem we used data free </a:t>
            </a:r>
            <a:r>
              <a:rPr lang="en-US" sz="2400" dirty="0"/>
              <a:t>S</a:t>
            </a:r>
            <a:r>
              <a:rPr lang="en-US" sz="2400" dirty="0" smtClean="0"/>
              <a:t>ky region close to mountain to normalize MC</a:t>
            </a:r>
            <a:endParaRPr lang="en-US" sz="2400" dirty="0"/>
          </a:p>
        </p:txBody>
      </p:sp>
    </p:spTree>
    <p:extLst>
      <p:ext uri="{BB962C8B-B14F-4D97-AF65-F5344CB8AC3E}">
        <p14:creationId xmlns:p14="http://schemas.microsoft.com/office/powerpoint/2010/main" val="94338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70" y="-51358"/>
            <a:ext cx="9342420" cy="6335664"/>
          </a:xfrm>
          <a:prstGeom prst="rect">
            <a:avLst/>
          </a:prstGeom>
        </p:spPr>
      </p:pic>
      <p:sp>
        <p:nvSpPr>
          <p:cNvPr id="4" name="Date Placeholder 3"/>
          <p:cNvSpPr>
            <a:spLocks noGrp="1"/>
          </p:cNvSpPr>
          <p:nvPr>
            <p:ph type="dt" sz="half" idx="10"/>
          </p:nvPr>
        </p:nvSpPr>
        <p:spPr/>
        <p:txBody>
          <a:bodyPr/>
          <a:lstStyle/>
          <a:p>
            <a:fld id="{A1272EBE-7A8A-409B-B34B-95B5743912BB}"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22</a:t>
            </a:fld>
            <a:endParaRPr lang="en-US"/>
          </a:p>
        </p:txBody>
      </p:sp>
      <p:cxnSp>
        <p:nvCxnSpPr>
          <p:cNvPr id="3" name="Straight Connector 2"/>
          <p:cNvCxnSpPr/>
          <p:nvPr/>
        </p:nvCxnSpPr>
        <p:spPr>
          <a:xfrm flipV="1">
            <a:off x="2827713" y="944880"/>
            <a:ext cx="936567" cy="1939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58193" y="1875165"/>
            <a:ext cx="936567" cy="1939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1000" y="964276"/>
            <a:ext cx="184731" cy="369332"/>
          </a:xfrm>
          <a:prstGeom prst="rect">
            <a:avLst/>
          </a:prstGeom>
          <a:noFill/>
        </p:spPr>
        <p:txBody>
          <a:bodyPr wrap="none" rtlCol="0">
            <a:spAutoFit/>
          </a:bodyPr>
          <a:lstStyle/>
          <a:p>
            <a:pPr algn="ctr"/>
            <a:endParaRPr lang="en-US" dirty="0"/>
          </a:p>
        </p:txBody>
      </p:sp>
      <p:sp>
        <p:nvSpPr>
          <p:cNvPr id="12" name="TextBox 11"/>
          <p:cNvSpPr txBox="1"/>
          <p:nvPr/>
        </p:nvSpPr>
        <p:spPr>
          <a:xfrm>
            <a:off x="3901440" y="720436"/>
            <a:ext cx="3096745" cy="400110"/>
          </a:xfrm>
          <a:prstGeom prst="rect">
            <a:avLst/>
          </a:prstGeom>
          <a:noFill/>
        </p:spPr>
        <p:txBody>
          <a:bodyPr wrap="none" rtlCol="0">
            <a:spAutoFit/>
          </a:bodyPr>
          <a:lstStyle/>
          <a:p>
            <a:r>
              <a:rPr lang="en-US" sz="2000" dirty="0" smtClean="0">
                <a:solidFill>
                  <a:srgbClr val="FF0000"/>
                </a:solidFill>
              </a:rPr>
              <a:t>mount edge from DEM&amp;MC</a:t>
            </a:r>
            <a:endParaRPr lang="en-US" sz="2000" dirty="0">
              <a:solidFill>
                <a:srgbClr val="FF0000"/>
              </a:solidFill>
            </a:endParaRPr>
          </a:p>
        </p:txBody>
      </p:sp>
      <p:sp>
        <p:nvSpPr>
          <p:cNvPr id="14" name="TextBox 13"/>
          <p:cNvSpPr txBox="1"/>
          <p:nvPr/>
        </p:nvSpPr>
        <p:spPr>
          <a:xfrm>
            <a:off x="3901440" y="1640484"/>
            <a:ext cx="4093621" cy="400110"/>
          </a:xfrm>
          <a:prstGeom prst="rect">
            <a:avLst/>
          </a:prstGeom>
          <a:noFill/>
        </p:spPr>
        <p:txBody>
          <a:bodyPr wrap="none" rtlCol="0">
            <a:spAutoFit/>
          </a:bodyPr>
          <a:lstStyle/>
          <a:p>
            <a:r>
              <a:rPr lang="en-US" sz="2000" dirty="0" smtClean="0"/>
              <a:t>mount edge obtained from  data flux</a:t>
            </a:r>
            <a:endParaRPr lang="en-US" sz="2000" dirty="0"/>
          </a:p>
        </p:txBody>
      </p:sp>
      <p:cxnSp>
        <p:nvCxnSpPr>
          <p:cNvPr id="16" name="Straight Arrow Connector 15"/>
          <p:cNvCxnSpPr/>
          <p:nvPr/>
        </p:nvCxnSpPr>
        <p:spPr>
          <a:xfrm flipV="1">
            <a:off x="2103120" y="3002280"/>
            <a:ext cx="289560" cy="777240"/>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97280" y="3840480"/>
            <a:ext cx="3215945" cy="400110"/>
          </a:xfrm>
          <a:prstGeom prst="rect">
            <a:avLst/>
          </a:prstGeom>
          <a:noFill/>
        </p:spPr>
        <p:txBody>
          <a:bodyPr wrap="none" rtlCol="0">
            <a:spAutoFit/>
          </a:bodyPr>
          <a:lstStyle/>
          <a:p>
            <a:r>
              <a:rPr lang="en-US" sz="2000" dirty="0" smtClean="0"/>
              <a:t>Sensitivity limit (1 </a:t>
            </a:r>
            <a:r>
              <a:rPr lang="en-US" sz="2000" dirty="0" err="1" smtClean="0"/>
              <a:t>muon</a:t>
            </a:r>
            <a:r>
              <a:rPr lang="en-US" sz="2000" dirty="0" smtClean="0"/>
              <a:t>/bin)</a:t>
            </a:r>
            <a:endParaRPr lang="en-US" sz="2000" dirty="0"/>
          </a:p>
        </p:txBody>
      </p:sp>
      <p:sp>
        <p:nvSpPr>
          <p:cNvPr id="20" name="TextBox 19"/>
          <p:cNvSpPr txBox="1"/>
          <p:nvPr/>
        </p:nvSpPr>
        <p:spPr>
          <a:xfrm>
            <a:off x="5377534" y="1724594"/>
            <a:ext cx="718466" cy="1200329"/>
          </a:xfrm>
          <a:prstGeom prst="rect">
            <a:avLst/>
          </a:prstGeom>
          <a:noFill/>
        </p:spPr>
        <p:txBody>
          <a:bodyPr wrap="none" rtlCol="0">
            <a:spAutoFit/>
          </a:bodyPr>
          <a:lstStyle/>
          <a:p>
            <a:r>
              <a:rPr lang="en-US" sz="7200" dirty="0" smtClean="0">
                <a:solidFill>
                  <a:schemeClr val="bg2">
                    <a:lumMod val="75000"/>
                  </a:schemeClr>
                </a:solidFill>
              </a:rPr>
              <a:t>A</a:t>
            </a:r>
            <a:endParaRPr lang="en-US" sz="7200" dirty="0">
              <a:solidFill>
                <a:schemeClr val="bg2">
                  <a:lumMod val="75000"/>
                </a:schemeClr>
              </a:solidFill>
            </a:endParaRPr>
          </a:p>
        </p:txBody>
      </p:sp>
      <p:sp>
        <p:nvSpPr>
          <p:cNvPr id="21" name="TextBox 20"/>
          <p:cNvSpPr txBox="1"/>
          <p:nvPr/>
        </p:nvSpPr>
        <p:spPr>
          <a:xfrm>
            <a:off x="5164174" y="3111434"/>
            <a:ext cx="686406" cy="1200329"/>
          </a:xfrm>
          <a:prstGeom prst="rect">
            <a:avLst/>
          </a:prstGeom>
          <a:noFill/>
        </p:spPr>
        <p:txBody>
          <a:bodyPr wrap="none" rtlCol="0">
            <a:spAutoFit/>
          </a:bodyPr>
          <a:lstStyle/>
          <a:p>
            <a:r>
              <a:rPr lang="en-US" sz="7200" dirty="0">
                <a:solidFill>
                  <a:schemeClr val="bg2">
                    <a:lumMod val="75000"/>
                  </a:schemeClr>
                </a:solidFill>
              </a:rPr>
              <a:t>B</a:t>
            </a:r>
          </a:p>
        </p:txBody>
      </p:sp>
      <p:sp>
        <p:nvSpPr>
          <p:cNvPr id="22" name="TextBox 21"/>
          <p:cNvSpPr txBox="1"/>
          <p:nvPr/>
        </p:nvSpPr>
        <p:spPr>
          <a:xfrm>
            <a:off x="3838294" y="4193474"/>
            <a:ext cx="676788" cy="1200329"/>
          </a:xfrm>
          <a:prstGeom prst="rect">
            <a:avLst/>
          </a:prstGeom>
          <a:noFill/>
        </p:spPr>
        <p:txBody>
          <a:bodyPr wrap="none" rtlCol="0">
            <a:spAutoFit/>
          </a:bodyPr>
          <a:lstStyle/>
          <a:p>
            <a:r>
              <a:rPr lang="en-US" sz="7200" dirty="0">
                <a:solidFill>
                  <a:schemeClr val="bg2">
                    <a:lumMod val="75000"/>
                  </a:schemeClr>
                </a:solidFill>
              </a:rPr>
              <a:t>C</a:t>
            </a:r>
          </a:p>
        </p:txBody>
      </p:sp>
      <p:sp>
        <p:nvSpPr>
          <p:cNvPr id="23" name="TextBox 22"/>
          <p:cNvSpPr txBox="1"/>
          <p:nvPr/>
        </p:nvSpPr>
        <p:spPr>
          <a:xfrm>
            <a:off x="9431374" y="1587434"/>
            <a:ext cx="675185" cy="1107996"/>
          </a:xfrm>
          <a:prstGeom prst="rect">
            <a:avLst/>
          </a:prstGeom>
          <a:noFill/>
        </p:spPr>
        <p:txBody>
          <a:bodyPr wrap="none" rtlCol="0">
            <a:spAutoFit/>
          </a:bodyPr>
          <a:lstStyle/>
          <a:p>
            <a:r>
              <a:rPr lang="en-US" sz="6600" dirty="0" smtClean="0">
                <a:solidFill>
                  <a:schemeClr val="bg2">
                    <a:lumMod val="75000"/>
                  </a:schemeClr>
                </a:solidFill>
              </a:rPr>
              <a:t>A</a:t>
            </a:r>
            <a:endParaRPr lang="en-US" sz="6600" dirty="0">
              <a:solidFill>
                <a:schemeClr val="bg2">
                  <a:lumMod val="75000"/>
                </a:schemeClr>
              </a:solidFill>
            </a:endParaRPr>
          </a:p>
        </p:txBody>
      </p:sp>
      <p:sp>
        <p:nvSpPr>
          <p:cNvPr id="24" name="TextBox 23"/>
          <p:cNvSpPr txBox="1"/>
          <p:nvPr/>
        </p:nvSpPr>
        <p:spPr>
          <a:xfrm>
            <a:off x="9431374" y="2669474"/>
            <a:ext cx="644728" cy="1107996"/>
          </a:xfrm>
          <a:prstGeom prst="rect">
            <a:avLst/>
          </a:prstGeom>
          <a:noFill/>
        </p:spPr>
        <p:txBody>
          <a:bodyPr wrap="none" rtlCol="0">
            <a:spAutoFit/>
          </a:bodyPr>
          <a:lstStyle/>
          <a:p>
            <a:r>
              <a:rPr lang="en-US" sz="6600" dirty="0">
                <a:solidFill>
                  <a:schemeClr val="bg2">
                    <a:lumMod val="75000"/>
                  </a:schemeClr>
                </a:solidFill>
              </a:rPr>
              <a:t>B</a:t>
            </a:r>
          </a:p>
        </p:txBody>
      </p:sp>
      <p:sp>
        <p:nvSpPr>
          <p:cNvPr id="25" name="TextBox 24"/>
          <p:cNvSpPr txBox="1"/>
          <p:nvPr/>
        </p:nvSpPr>
        <p:spPr>
          <a:xfrm>
            <a:off x="9339934" y="4102034"/>
            <a:ext cx="636713" cy="1107996"/>
          </a:xfrm>
          <a:prstGeom prst="rect">
            <a:avLst/>
          </a:prstGeom>
          <a:noFill/>
        </p:spPr>
        <p:txBody>
          <a:bodyPr wrap="none" rtlCol="0">
            <a:spAutoFit/>
          </a:bodyPr>
          <a:lstStyle/>
          <a:p>
            <a:r>
              <a:rPr lang="en-US" sz="6600" dirty="0">
                <a:solidFill>
                  <a:schemeClr val="bg2">
                    <a:lumMod val="75000"/>
                  </a:schemeClr>
                </a:solidFill>
              </a:rPr>
              <a:t>C</a:t>
            </a:r>
          </a:p>
        </p:txBody>
      </p:sp>
      <p:sp>
        <p:nvSpPr>
          <p:cNvPr id="26" name="TextBox 25"/>
          <p:cNvSpPr txBox="1"/>
          <p:nvPr/>
        </p:nvSpPr>
        <p:spPr>
          <a:xfrm>
            <a:off x="9555480" y="365760"/>
            <a:ext cx="2255520" cy="1200329"/>
          </a:xfrm>
          <a:prstGeom prst="rect">
            <a:avLst/>
          </a:prstGeom>
          <a:noFill/>
        </p:spPr>
        <p:txBody>
          <a:bodyPr wrap="square" rtlCol="0">
            <a:spAutoFit/>
          </a:bodyPr>
          <a:lstStyle/>
          <a:p>
            <a:r>
              <a:rPr lang="en-US" sz="2400" dirty="0" smtClean="0"/>
              <a:t>We may define 3 regions in the angular space:</a:t>
            </a:r>
            <a:endParaRPr lang="en-US" sz="2400" dirty="0"/>
          </a:p>
        </p:txBody>
      </p:sp>
      <p:sp>
        <p:nvSpPr>
          <p:cNvPr id="27" name="TextBox 26"/>
          <p:cNvSpPr txBox="1"/>
          <p:nvPr/>
        </p:nvSpPr>
        <p:spPr>
          <a:xfrm>
            <a:off x="10223871" y="1844040"/>
            <a:ext cx="1225785" cy="461665"/>
          </a:xfrm>
          <a:prstGeom prst="rect">
            <a:avLst/>
          </a:prstGeom>
          <a:noFill/>
        </p:spPr>
        <p:txBody>
          <a:bodyPr wrap="none" rtlCol="0">
            <a:spAutoFit/>
          </a:bodyPr>
          <a:lstStyle/>
          <a:p>
            <a:r>
              <a:rPr lang="en-US" sz="2400" dirty="0" smtClean="0"/>
              <a:t>Free Sky</a:t>
            </a:r>
            <a:endParaRPr lang="en-US" sz="2400" dirty="0"/>
          </a:p>
        </p:txBody>
      </p:sp>
      <p:sp>
        <p:nvSpPr>
          <p:cNvPr id="28" name="TextBox 27"/>
          <p:cNvSpPr txBox="1"/>
          <p:nvPr/>
        </p:nvSpPr>
        <p:spPr>
          <a:xfrm>
            <a:off x="10101951" y="2895600"/>
            <a:ext cx="1526380" cy="830997"/>
          </a:xfrm>
          <a:prstGeom prst="rect">
            <a:avLst/>
          </a:prstGeom>
          <a:noFill/>
        </p:spPr>
        <p:txBody>
          <a:bodyPr wrap="none" rtlCol="0">
            <a:spAutoFit/>
          </a:bodyPr>
          <a:lstStyle/>
          <a:p>
            <a:r>
              <a:rPr lang="en-US" sz="2400" dirty="0" smtClean="0"/>
              <a:t>Sensitivity </a:t>
            </a:r>
          </a:p>
          <a:p>
            <a:r>
              <a:rPr lang="en-US" sz="2400" dirty="0" smtClean="0"/>
              <a:t>region</a:t>
            </a:r>
            <a:endParaRPr lang="en-US" sz="2400" dirty="0"/>
          </a:p>
        </p:txBody>
      </p:sp>
      <p:sp>
        <p:nvSpPr>
          <p:cNvPr id="29" name="TextBox 28"/>
          <p:cNvSpPr txBox="1"/>
          <p:nvPr/>
        </p:nvSpPr>
        <p:spPr>
          <a:xfrm>
            <a:off x="10056231" y="4251960"/>
            <a:ext cx="2057705" cy="1569660"/>
          </a:xfrm>
          <a:prstGeom prst="rect">
            <a:avLst/>
          </a:prstGeom>
          <a:noFill/>
        </p:spPr>
        <p:txBody>
          <a:bodyPr wrap="square" rtlCol="0">
            <a:spAutoFit/>
          </a:bodyPr>
          <a:lstStyle/>
          <a:p>
            <a:r>
              <a:rPr lang="en-US" sz="2400" dirty="0" smtClean="0"/>
              <a:t>Out of sensitivity </a:t>
            </a:r>
          </a:p>
          <a:p>
            <a:r>
              <a:rPr lang="en-US" sz="2400" dirty="0" smtClean="0"/>
              <a:t>(thick rock, low flux)</a:t>
            </a:r>
            <a:endParaRPr lang="en-US" sz="2400" dirty="0"/>
          </a:p>
        </p:txBody>
      </p:sp>
      <p:cxnSp>
        <p:nvCxnSpPr>
          <p:cNvPr id="30" name="Straight Connector 29"/>
          <p:cNvCxnSpPr/>
          <p:nvPr/>
        </p:nvCxnSpPr>
        <p:spPr>
          <a:xfrm flipV="1">
            <a:off x="2827713" y="1390626"/>
            <a:ext cx="936567" cy="19396"/>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901440" y="1165162"/>
            <a:ext cx="4044633" cy="400110"/>
          </a:xfrm>
          <a:prstGeom prst="rect">
            <a:avLst/>
          </a:prstGeom>
          <a:noFill/>
        </p:spPr>
        <p:txBody>
          <a:bodyPr wrap="none" rtlCol="0">
            <a:spAutoFit/>
          </a:bodyPr>
          <a:lstStyle/>
          <a:p>
            <a:r>
              <a:rPr lang="en-US" sz="2000" dirty="0" smtClean="0"/>
              <a:t>mount edge obtained from  MC flux </a:t>
            </a:r>
            <a:endParaRPr lang="en-US" sz="2000" dirty="0"/>
          </a:p>
        </p:txBody>
      </p:sp>
    </p:spTree>
    <p:extLst>
      <p:ext uri="{BB962C8B-B14F-4D97-AF65-F5344CB8AC3E}">
        <p14:creationId xmlns:p14="http://schemas.microsoft.com/office/powerpoint/2010/main" val="470469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72923" cy="6356350"/>
          </a:xfrm>
          <a:prstGeom prst="rect">
            <a:avLst/>
          </a:prstGeom>
        </p:spPr>
      </p:pic>
      <p:sp>
        <p:nvSpPr>
          <p:cNvPr id="4" name="Date Placeholder 3"/>
          <p:cNvSpPr>
            <a:spLocks noGrp="1"/>
          </p:cNvSpPr>
          <p:nvPr>
            <p:ph type="dt" sz="half" idx="10"/>
          </p:nvPr>
        </p:nvSpPr>
        <p:spPr/>
        <p:txBody>
          <a:bodyPr/>
          <a:lstStyle/>
          <a:p>
            <a:fld id="{1A7D80FF-54D0-4DF4-B0B4-7FD667111024}"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23</a:t>
            </a:fld>
            <a:endParaRPr lang="en-US"/>
          </a:p>
        </p:txBody>
      </p:sp>
      <p:sp>
        <p:nvSpPr>
          <p:cNvPr id="7" name="TextBox 6"/>
          <p:cNvSpPr txBox="1"/>
          <p:nvPr/>
        </p:nvSpPr>
        <p:spPr>
          <a:xfrm>
            <a:off x="9616441" y="838200"/>
            <a:ext cx="2407920" cy="3416320"/>
          </a:xfrm>
          <a:prstGeom prst="rect">
            <a:avLst/>
          </a:prstGeom>
          <a:noFill/>
        </p:spPr>
        <p:txBody>
          <a:bodyPr wrap="square" rtlCol="0">
            <a:spAutoFit/>
          </a:bodyPr>
          <a:lstStyle/>
          <a:p>
            <a:r>
              <a:rPr lang="en-US" sz="2400" dirty="0" smtClean="0"/>
              <a:t>Data and normalized MC flux are subtracted</a:t>
            </a:r>
          </a:p>
          <a:p>
            <a:endParaRPr lang="en-US" sz="2400" dirty="0"/>
          </a:p>
          <a:p>
            <a:r>
              <a:rPr lang="en-US" sz="2400" dirty="0" smtClean="0"/>
              <a:t>We observe significant muons excess in the craters region</a:t>
            </a:r>
            <a:endParaRPr lang="en-US" sz="2400" dirty="0"/>
          </a:p>
        </p:txBody>
      </p:sp>
      <p:sp>
        <p:nvSpPr>
          <p:cNvPr id="10" name="TextBox 9"/>
          <p:cNvSpPr txBox="1"/>
          <p:nvPr/>
        </p:nvSpPr>
        <p:spPr>
          <a:xfrm>
            <a:off x="5240374" y="1831274"/>
            <a:ext cx="718466" cy="1200329"/>
          </a:xfrm>
          <a:prstGeom prst="rect">
            <a:avLst/>
          </a:prstGeom>
          <a:noFill/>
        </p:spPr>
        <p:txBody>
          <a:bodyPr wrap="none" rtlCol="0">
            <a:spAutoFit/>
          </a:bodyPr>
          <a:lstStyle/>
          <a:p>
            <a:r>
              <a:rPr lang="en-US" sz="7200" dirty="0" smtClean="0">
                <a:solidFill>
                  <a:schemeClr val="bg2">
                    <a:lumMod val="75000"/>
                  </a:schemeClr>
                </a:solidFill>
              </a:rPr>
              <a:t>A</a:t>
            </a:r>
            <a:endParaRPr lang="en-US" sz="7200" dirty="0">
              <a:solidFill>
                <a:schemeClr val="bg2">
                  <a:lumMod val="75000"/>
                </a:schemeClr>
              </a:solidFill>
            </a:endParaRPr>
          </a:p>
        </p:txBody>
      </p:sp>
      <p:sp>
        <p:nvSpPr>
          <p:cNvPr id="11" name="TextBox 10"/>
          <p:cNvSpPr txBox="1"/>
          <p:nvPr/>
        </p:nvSpPr>
        <p:spPr>
          <a:xfrm>
            <a:off x="5027014" y="3218114"/>
            <a:ext cx="686406" cy="1200329"/>
          </a:xfrm>
          <a:prstGeom prst="rect">
            <a:avLst/>
          </a:prstGeom>
          <a:noFill/>
        </p:spPr>
        <p:txBody>
          <a:bodyPr wrap="none" rtlCol="0">
            <a:spAutoFit/>
          </a:bodyPr>
          <a:lstStyle/>
          <a:p>
            <a:r>
              <a:rPr lang="en-US" sz="7200" dirty="0">
                <a:solidFill>
                  <a:schemeClr val="bg2">
                    <a:lumMod val="75000"/>
                  </a:schemeClr>
                </a:solidFill>
              </a:rPr>
              <a:t>B</a:t>
            </a:r>
          </a:p>
        </p:txBody>
      </p:sp>
      <p:sp>
        <p:nvSpPr>
          <p:cNvPr id="12" name="TextBox 11"/>
          <p:cNvSpPr txBox="1"/>
          <p:nvPr/>
        </p:nvSpPr>
        <p:spPr>
          <a:xfrm>
            <a:off x="3701134" y="4300154"/>
            <a:ext cx="676788" cy="1200329"/>
          </a:xfrm>
          <a:prstGeom prst="rect">
            <a:avLst/>
          </a:prstGeom>
          <a:noFill/>
        </p:spPr>
        <p:txBody>
          <a:bodyPr wrap="none" rtlCol="0">
            <a:spAutoFit/>
          </a:bodyPr>
          <a:lstStyle/>
          <a:p>
            <a:r>
              <a:rPr lang="en-US" sz="7200" dirty="0">
                <a:solidFill>
                  <a:schemeClr val="bg2">
                    <a:lumMod val="75000"/>
                  </a:schemeClr>
                </a:solidFill>
              </a:rPr>
              <a:t>C</a:t>
            </a:r>
          </a:p>
        </p:txBody>
      </p:sp>
    </p:spTree>
    <p:extLst>
      <p:ext uri="{BB962C8B-B14F-4D97-AF65-F5344CB8AC3E}">
        <p14:creationId xmlns:p14="http://schemas.microsoft.com/office/powerpoint/2010/main" val="640876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Résumé for the Stromboli analysis</a:t>
            </a:r>
            <a:endParaRPr lang="en-US" dirty="0"/>
          </a:p>
        </p:txBody>
      </p:sp>
      <p:sp>
        <p:nvSpPr>
          <p:cNvPr id="3" name="Content Placeholder 2"/>
          <p:cNvSpPr>
            <a:spLocks noGrp="1"/>
          </p:cNvSpPr>
          <p:nvPr>
            <p:ph idx="1"/>
          </p:nvPr>
        </p:nvSpPr>
        <p:spPr/>
        <p:txBody>
          <a:bodyPr>
            <a:normAutofit fontScale="92500"/>
          </a:bodyPr>
          <a:lstStyle/>
          <a:p>
            <a:r>
              <a:rPr lang="en-US" dirty="0" smtClean="0"/>
              <a:t> The scanning and data preprocessing are completed</a:t>
            </a:r>
          </a:p>
          <a:p>
            <a:r>
              <a:rPr lang="en-US" dirty="0" smtClean="0"/>
              <a:t>Analysis is in a good shape, the improvements are expected in</a:t>
            </a:r>
          </a:p>
          <a:p>
            <a:pPr lvl="1"/>
            <a:r>
              <a:rPr lang="en-US" dirty="0" smtClean="0"/>
              <a:t>Absolute MC and/or data flux normalization</a:t>
            </a:r>
          </a:p>
          <a:p>
            <a:pPr lvl="1"/>
            <a:r>
              <a:rPr lang="en-US" dirty="0"/>
              <a:t>S</a:t>
            </a:r>
            <a:r>
              <a:rPr lang="en-US" dirty="0" smtClean="0"/>
              <a:t>ome fine tuning for the efficiency/purity corrections is still possible</a:t>
            </a:r>
          </a:p>
          <a:p>
            <a:r>
              <a:rPr lang="en-US" dirty="0" smtClean="0"/>
              <a:t>Data interpretation from the geological point of view - to be done</a:t>
            </a:r>
          </a:p>
          <a:p>
            <a:pPr marL="0" indent="0">
              <a:buNone/>
            </a:pPr>
            <a:endParaRPr lang="en-US" dirty="0"/>
          </a:p>
          <a:p>
            <a:pPr marL="0" indent="0">
              <a:buNone/>
            </a:pPr>
            <a:r>
              <a:rPr lang="en-US" dirty="0" smtClean="0"/>
              <a:t>General remark: data analysis becomes quite sophisticated due to the fact that we work with 9 years old emulsions which has high background and low efficiency. With new ones data purity and detection efficiency would be be much higher resulting in much higher precision in the flux measurement.</a:t>
            </a:r>
          </a:p>
        </p:txBody>
      </p:sp>
      <p:sp>
        <p:nvSpPr>
          <p:cNvPr id="4" name="Date Placeholder 3"/>
          <p:cNvSpPr>
            <a:spLocks noGrp="1"/>
          </p:cNvSpPr>
          <p:nvPr>
            <p:ph type="dt" sz="half" idx="10"/>
          </p:nvPr>
        </p:nvSpPr>
        <p:spPr/>
        <p:txBody>
          <a:bodyPr/>
          <a:lstStyle/>
          <a:p>
            <a:fld id="{DAC8D4DF-3255-4AA4-B263-AEAC1242C693}"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24</a:t>
            </a:fld>
            <a:endParaRPr lang="en-US" dirty="0"/>
          </a:p>
        </p:txBody>
      </p:sp>
    </p:spTree>
    <p:extLst>
      <p:ext uri="{BB962C8B-B14F-4D97-AF65-F5344CB8AC3E}">
        <p14:creationId xmlns:p14="http://schemas.microsoft.com/office/powerpoint/2010/main" val="2955553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8889" r="49167" b="2222"/>
          <a:stretch/>
        </p:blipFill>
        <p:spPr>
          <a:xfrm>
            <a:off x="8552009" y="2638942"/>
            <a:ext cx="3569433" cy="4203818"/>
          </a:xfrm>
          <a:prstGeom prst="rect">
            <a:avLst/>
          </a:prstGeom>
        </p:spPr>
      </p:pic>
      <p:sp>
        <p:nvSpPr>
          <p:cNvPr id="4" name="Date Placeholder 3"/>
          <p:cNvSpPr>
            <a:spLocks noGrp="1"/>
          </p:cNvSpPr>
          <p:nvPr>
            <p:ph type="dt" sz="half" idx="10"/>
          </p:nvPr>
        </p:nvSpPr>
        <p:spPr/>
        <p:txBody>
          <a:bodyPr/>
          <a:lstStyle/>
          <a:p>
            <a:fld id="{459E260D-358C-4DBC-8EA4-2B97B694DF44}"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25</a:t>
            </a:fld>
            <a:endParaRPr lang="en-US"/>
          </a:p>
        </p:txBody>
      </p:sp>
      <p:pic>
        <p:nvPicPr>
          <p:cNvPr id="10" name="Picture 2"/>
          <p:cNvPicPr>
            <a:picLocks noChangeAspect="1" noChangeArrowheads="1"/>
          </p:cNvPicPr>
          <p:nvPr/>
        </p:nvPicPr>
        <p:blipFill>
          <a:blip r:embed="rId3" cstate="print"/>
          <a:srcRect/>
          <a:stretch>
            <a:fillRect/>
          </a:stretch>
        </p:blipFill>
        <p:spPr bwMode="auto">
          <a:xfrm>
            <a:off x="-170040" y="-204326"/>
            <a:ext cx="3886200" cy="4408715"/>
          </a:xfrm>
          <a:prstGeom prst="rect">
            <a:avLst/>
          </a:prstGeom>
          <a:noFill/>
          <a:ln w="9525">
            <a:noFill/>
            <a:miter lim="800000"/>
            <a:headEnd/>
            <a:tailEnd/>
          </a:ln>
        </p:spPr>
      </p:pic>
      <p:pic>
        <p:nvPicPr>
          <p:cNvPr id="11" name="Picture 10" descr="WP_000661.jpg"/>
          <p:cNvPicPr>
            <a:picLocks noChangeAspect="1"/>
          </p:cNvPicPr>
          <p:nvPr/>
        </p:nvPicPr>
        <p:blipFill>
          <a:blip r:embed="rId4" cstate="print"/>
          <a:stretch>
            <a:fillRect/>
          </a:stretch>
        </p:blipFill>
        <p:spPr>
          <a:xfrm>
            <a:off x="1795073" y="3520440"/>
            <a:ext cx="4268047" cy="3201035"/>
          </a:xfrm>
          <a:prstGeom prst="rect">
            <a:avLst/>
          </a:prstGeom>
        </p:spPr>
      </p:pic>
      <p:pic>
        <p:nvPicPr>
          <p:cNvPr id="12" name="Content Placeholder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606343" y="2638942"/>
            <a:ext cx="3551038" cy="4219058"/>
          </a:xfr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5263" r="17105" b="1755"/>
          <a:stretch/>
        </p:blipFill>
        <p:spPr>
          <a:xfrm>
            <a:off x="9157381" y="127175"/>
            <a:ext cx="2937091" cy="3757243"/>
          </a:xfrm>
          <a:prstGeom prst="rect">
            <a:avLst/>
          </a:prstGeom>
        </p:spPr>
      </p:pic>
      <p:sp>
        <p:nvSpPr>
          <p:cNvPr id="15" name="TextBox 14"/>
          <p:cNvSpPr txBox="1"/>
          <p:nvPr/>
        </p:nvSpPr>
        <p:spPr>
          <a:xfrm>
            <a:off x="3256266" y="63146"/>
            <a:ext cx="5621154" cy="2677656"/>
          </a:xfrm>
          <a:prstGeom prst="rect">
            <a:avLst/>
          </a:prstGeom>
          <a:noFill/>
        </p:spPr>
        <p:txBody>
          <a:bodyPr wrap="square" rtlCol="0">
            <a:spAutoFit/>
          </a:bodyPr>
          <a:lstStyle/>
          <a:p>
            <a:r>
              <a:rPr lang="en-US" sz="2400" dirty="0" smtClean="0"/>
              <a:t>New compact ECC modules for muography were designed  and constructed in INFN Napoli  for Canary exposures. These modules were installed in 2014 on La Palma and on Teide mountain.</a:t>
            </a:r>
          </a:p>
          <a:p>
            <a:r>
              <a:rPr lang="en-US" sz="2400" dirty="0" smtClean="0"/>
              <a:t>The modules are precise, robust, reusable and versatile</a:t>
            </a:r>
            <a:endParaRPr lang="en-US" sz="2400" dirty="0"/>
          </a:p>
        </p:txBody>
      </p:sp>
      <p:sp>
        <p:nvSpPr>
          <p:cNvPr id="16" name="TextBox 15"/>
          <p:cNvSpPr txBox="1"/>
          <p:nvPr/>
        </p:nvSpPr>
        <p:spPr>
          <a:xfrm>
            <a:off x="5753309" y="2666547"/>
            <a:ext cx="3049809" cy="461665"/>
          </a:xfrm>
          <a:prstGeom prst="rect">
            <a:avLst/>
          </a:prstGeom>
          <a:noFill/>
        </p:spPr>
        <p:txBody>
          <a:bodyPr wrap="none" rtlCol="0">
            <a:spAutoFit/>
          </a:bodyPr>
          <a:lstStyle/>
          <a:p>
            <a:r>
              <a:rPr lang="en-US" sz="2400" dirty="0" smtClean="0">
                <a:solidFill>
                  <a:schemeClr val="bg1"/>
                </a:solidFill>
              </a:rPr>
              <a:t>La Palma, </a:t>
            </a:r>
            <a:r>
              <a:rPr lang="en-US" sz="2400" dirty="0" err="1" smtClean="0">
                <a:solidFill>
                  <a:schemeClr val="bg1"/>
                </a:solidFill>
              </a:rPr>
              <a:t>CumbreVieja</a:t>
            </a:r>
            <a:endParaRPr lang="en-US" sz="2400" dirty="0">
              <a:solidFill>
                <a:schemeClr val="bg1"/>
              </a:solidFill>
            </a:endParaRPr>
          </a:p>
        </p:txBody>
      </p:sp>
      <p:sp>
        <p:nvSpPr>
          <p:cNvPr id="20" name="TextBox 19"/>
          <p:cNvSpPr txBox="1"/>
          <p:nvPr/>
        </p:nvSpPr>
        <p:spPr>
          <a:xfrm>
            <a:off x="11690233" y="2740802"/>
            <a:ext cx="278483" cy="1938992"/>
          </a:xfrm>
          <a:prstGeom prst="rect">
            <a:avLst/>
          </a:prstGeom>
          <a:noFill/>
        </p:spPr>
        <p:txBody>
          <a:bodyPr wrap="square" rtlCol="0">
            <a:spAutoFit/>
          </a:bodyPr>
          <a:lstStyle/>
          <a:p>
            <a:r>
              <a:rPr lang="en-US" sz="2400" dirty="0" smtClean="0">
                <a:solidFill>
                  <a:schemeClr val="bg1"/>
                </a:solidFill>
              </a:rPr>
              <a:t>Teide</a:t>
            </a:r>
            <a:endParaRPr lang="en-US" sz="2400" dirty="0">
              <a:solidFill>
                <a:schemeClr val="bg1"/>
              </a:solidFill>
            </a:endParaRPr>
          </a:p>
        </p:txBody>
      </p:sp>
    </p:spTree>
    <p:extLst>
      <p:ext uri="{BB962C8B-B14F-4D97-AF65-F5344CB8AC3E}">
        <p14:creationId xmlns:p14="http://schemas.microsoft.com/office/powerpoint/2010/main" val="1902704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Italian contribution for future NET Muography projects</a:t>
            </a:r>
            <a:endParaRPr lang="en-US" dirty="0"/>
          </a:p>
        </p:txBody>
      </p:sp>
      <p:sp>
        <p:nvSpPr>
          <p:cNvPr id="3" name="Content Placeholder 2"/>
          <p:cNvSpPr>
            <a:spLocks noGrp="1"/>
          </p:cNvSpPr>
          <p:nvPr>
            <p:ph idx="1"/>
          </p:nvPr>
        </p:nvSpPr>
        <p:spPr>
          <a:xfrm>
            <a:off x="838200" y="2103119"/>
            <a:ext cx="10515600" cy="3708083"/>
          </a:xfrm>
        </p:spPr>
        <p:txBody>
          <a:bodyPr/>
          <a:lstStyle/>
          <a:p>
            <a:r>
              <a:rPr lang="en-US" dirty="0" smtClean="0"/>
              <a:t>Emulsion scanning and analysis. We have huge experience and know how in this field</a:t>
            </a:r>
          </a:p>
          <a:p>
            <a:r>
              <a:rPr lang="en-US" dirty="0" smtClean="0"/>
              <a:t>Mechanical design and installation of emulsion-based detectors – proved by Stromboli</a:t>
            </a:r>
            <a:r>
              <a:rPr lang="en-US" dirty="0"/>
              <a:t> </a:t>
            </a:r>
            <a:r>
              <a:rPr lang="en-US" dirty="0" smtClean="0"/>
              <a:t>and La Palma exposures</a:t>
            </a:r>
          </a:p>
          <a:p>
            <a:r>
              <a:rPr lang="en-US" dirty="0" smtClean="0"/>
              <a:t>Contribution to the data reconstruction analysis and simulation</a:t>
            </a:r>
            <a:endParaRPr lang="en-US" dirty="0"/>
          </a:p>
        </p:txBody>
      </p:sp>
      <p:sp>
        <p:nvSpPr>
          <p:cNvPr id="4" name="Date Placeholder 3"/>
          <p:cNvSpPr>
            <a:spLocks noGrp="1"/>
          </p:cNvSpPr>
          <p:nvPr>
            <p:ph type="dt" sz="half" idx="10"/>
          </p:nvPr>
        </p:nvSpPr>
        <p:spPr/>
        <p:txBody>
          <a:bodyPr/>
          <a:lstStyle/>
          <a:p>
            <a:fld id="{DAC8D4DF-3255-4AA4-B263-AEAC1242C693}"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26</a:t>
            </a:fld>
            <a:endParaRPr lang="en-US"/>
          </a:p>
        </p:txBody>
      </p:sp>
    </p:spTree>
    <p:extLst>
      <p:ext uri="{BB962C8B-B14F-4D97-AF65-F5344CB8AC3E}">
        <p14:creationId xmlns:p14="http://schemas.microsoft.com/office/powerpoint/2010/main" val="206439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2938.JPG"/>
          <p:cNvPicPr>
            <a:picLocks noGrp="1" noChangeAspect="1"/>
          </p:cNvPicPr>
          <p:nvPr>
            <p:ph idx="1"/>
          </p:nvPr>
        </p:nvPicPr>
        <p:blipFill>
          <a:blip r:embed="rId2" cstate="print"/>
          <a:stretch>
            <a:fillRect/>
          </a:stretch>
        </p:blipFill>
        <p:spPr>
          <a:xfrm>
            <a:off x="1524000" y="0"/>
            <a:ext cx="9144000" cy="6858000"/>
          </a:xfrm>
        </p:spPr>
      </p:pic>
      <p:sp>
        <p:nvSpPr>
          <p:cNvPr id="5" name="TextBox 4"/>
          <p:cNvSpPr txBox="1"/>
          <p:nvPr/>
        </p:nvSpPr>
        <p:spPr>
          <a:xfrm>
            <a:off x="4648200" y="152400"/>
            <a:ext cx="4753674" cy="523220"/>
          </a:xfrm>
          <a:prstGeom prst="rect">
            <a:avLst/>
          </a:prstGeom>
          <a:noFill/>
        </p:spPr>
        <p:txBody>
          <a:bodyPr wrap="none" rtlCol="0">
            <a:spAutoFit/>
          </a:bodyPr>
          <a:lstStyle/>
          <a:p>
            <a:r>
              <a:rPr lang="en-US" sz="2800" i="1" dirty="0"/>
              <a:t>La </a:t>
            </a:r>
            <a:r>
              <a:rPr lang="en-US" sz="2800" i="1" dirty="0" err="1"/>
              <a:t>Sciara</a:t>
            </a:r>
            <a:r>
              <a:rPr lang="en-US" sz="2800" i="1" dirty="0"/>
              <a:t> </a:t>
            </a:r>
            <a:r>
              <a:rPr lang="en-US" sz="2800" i="1" dirty="0" smtClean="0"/>
              <a:t>del </a:t>
            </a:r>
            <a:r>
              <a:rPr lang="en-US" sz="2800" i="1" dirty="0" err="1"/>
              <a:t>Fuoco</a:t>
            </a:r>
            <a:r>
              <a:rPr lang="en-US" sz="2800" i="1" dirty="0"/>
              <a:t> al </a:t>
            </a:r>
            <a:r>
              <a:rPr lang="en-US" sz="2800" i="1" dirty="0" err="1"/>
              <a:t>tramonto</a:t>
            </a:r>
            <a:endParaRPr lang="it-IT" sz="2800" i="1" dirty="0"/>
          </a:p>
        </p:txBody>
      </p:sp>
      <p:sp>
        <p:nvSpPr>
          <p:cNvPr id="8" name="TextBox 7"/>
          <p:cNvSpPr txBox="1"/>
          <p:nvPr/>
        </p:nvSpPr>
        <p:spPr>
          <a:xfrm>
            <a:off x="3215680" y="5517232"/>
            <a:ext cx="5690532" cy="646331"/>
          </a:xfrm>
          <a:prstGeom prst="rect">
            <a:avLst/>
          </a:prstGeom>
          <a:noFill/>
        </p:spPr>
        <p:txBody>
          <a:bodyPr wrap="none" rtlCol="0">
            <a:spAutoFit/>
          </a:bodyPr>
          <a:lstStyle/>
          <a:p>
            <a:r>
              <a:rPr lang="en-US" sz="3600" dirty="0">
                <a:solidFill>
                  <a:schemeClr val="bg1"/>
                </a:solidFill>
              </a:rPr>
              <a:t>Thank you for your attention!</a:t>
            </a:r>
            <a:endParaRPr lang="it-IT" sz="3600" dirty="0">
              <a:solidFill>
                <a:schemeClr val="bg1"/>
              </a:solidFill>
            </a:endParaRPr>
          </a:p>
        </p:txBody>
      </p:sp>
      <p:sp>
        <p:nvSpPr>
          <p:cNvPr id="10" name="Slide Number Placeholder 9"/>
          <p:cNvSpPr>
            <a:spLocks noGrp="1"/>
          </p:cNvSpPr>
          <p:nvPr>
            <p:ph type="sldNum" sz="quarter" idx="11"/>
          </p:nvPr>
        </p:nvSpPr>
        <p:spPr>
          <a:xfrm>
            <a:off x="10501744" y="6367318"/>
            <a:ext cx="1690255" cy="354157"/>
          </a:xfrm>
        </p:spPr>
        <p:txBody>
          <a:bodyPr/>
          <a:lstStyle/>
          <a:p>
            <a:fld id="{B007B441-5312-499D-93C3-6E37886527FA}" type="slidenum">
              <a:rPr lang="it-IT" smtClean="0"/>
              <a:pPr/>
              <a:t>27</a:t>
            </a:fld>
            <a:endParaRPr lang="it-IT" dirty="0"/>
          </a:p>
        </p:txBody>
      </p:sp>
      <p:sp>
        <p:nvSpPr>
          <p:cNvPr id="2" name="Date Placeholder 1"/>
          <p:cNvSpPr>
            <a:spLocks noGrp="1"/>
          </p:cNvSpPr>
          <p:nvPr>
            <p:ph type="dt" sz="half" idx="10"/>
          </p:nvPr>
        </p:nvSpPr>
        <p:spPr/>
        <p:txBody>
          <a:bodyPr/>
          <a:lstStyle/>
          <a:p>
            <a:fld id="{001EEF1B-319F-4E00-A5C5-A632A3F5749C}" type="datetime1">
              <a:rPr lang="en-US" smtClean="0"/>
              <a:t>11/18/2014</a:t>
            </a:fld>
            <a:endParaRPr lang="en-US"/>
          </a:p>
        </p:txBody>
      </p:sp>
      <p:sp>
        <p:nvSpPr>
          <p:cNvPr id="3" name="Footer Placeholder 2"/>
          <p:cNvSpPr>
            <a:spLocks noGrp="1"/>
          </p:cNvSpPr>
          <p:nvPr>
            <p:ph type="ftr" sz="quarter" idx="11"/>
          </p:nvPr>
        </p:nvSpPr>
        <p:spPr>
          <a:xfrm>
            <a:off x="4038600" y="6328219"/>
            <a:ext cx="4114800" cy="365125"/>
          </a:xfrm>
        </p:spPr>
        <p:txBody>
          <a:bodyPr/>
          <a:lstStyle/>
          <a:p>
            <a:r>
              <a:rPr lang="en-US" smtClean="0"/>
              <a:t>Valeri Tioukov, Muographers2014, Tokyo</a:t>
            </a:r>
            <a:endParaRPr lang="en-US" dirty="0"/>
          </a:p>
        </p:txBody>
      </p:sp>
    </p:spTree>
    <p:extLst>
      <p:ext uri="{BB962C8B-B14F-4D97-AF65-F5344CB8AC3E}">
        <p14:creationId xmlns:p14="http://schemas.microsoft.com/office/powerpoint/2010/main" val="3254972591"/>
      </p:ext>
    </p:extLst>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AC8D4DF-3255-4AA4-B263-AEAC1242C693}"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28</a:t>
            </a:fld>
            <a:endParaRPr lang="en-US"/>
          </a:p>
        </p:txBody>
      </p:sp>
    </p:spTree>
    <p:extLst>
      <p:ext uri="{BB962C8B-B14F-4D97-AF65-F5344CB8AC3E}">
        <p14:creationId xmlns:p14="http://schemas.microsoft.com/office/powerpoint/2010/main" val="4005224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the elevation profile</a:t>
            </a:r>
            <a:endParaRPr lang="it-IT" dirty="0"/>
          </a:p>
        </p:txBody>
      </p:sp>
      <p:pic>
        <p:nvPicPr>
          <p:cNvPr id="3075" name="Picture 3"/>
          <p:cNvPicPr>
            <a:picLocks noChangeAspect="1" noChangeArrowheads="1"/>
          </p:cNvPicPr>
          <p:nvPr/>
        </p:nvPicPr>
        <p:blipFill>
          <a:blip r:embed="rId2" cstate="print"/>
          <a:srcRect/>
          <a:stretch>
            <a:fillRect/>
          </a:stretch>
        </p:blipFill>
        <p:spPr bwMode="auto">
          <a:xfrm>
            <a:off x="862265" y="1780676"/>
            <a:ext cx="8991600" cy="3009900"/>
          </a:xfrm>
          <a:prstGeom prst="rect">
            <a:avLst/>
          </a:prstGeom>
          <a:noFill/>
          <a:ln w="9525">
            <a:noFill/>
            <a:miter lim="800000"/>
            <a:headEnd/>
            <a:tailEnd/>
          </a:ln>
        </p:spPr>
      </p:pic>
      <p:cxnSp>
        <p:nvCxnSpPr>
          <p:cNvPr id="5" name="Straight Connector 4"/>
          <p:cNvCxnSpPr/>
          <p:nvPr/>
        </p:nvCxnSpPr>
        <p:spPr>
          <a:xfrm>
            <a:off x="1167065" y="2999876"/>
            <a:ext cx="76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25066" y="4904876"/>
            <a:ext cx="817853" cy="369332"/>
          </a:xfrm>
          <a:prstGeom prst="rect">
            <a:avLst/>
          </a:prstGeom>
          <a:noFill/>
        </p:spPr>
        <p:txBody>
          <a:bodyPr wrap="none" rtlCol="0">
            <a:spAutoFit/>
          </a:bodyPr>
          <a:lstStyle/>
          <a:p>
            <a:r>
              <a:rPr lang="en-US" dirty="0"/>
              <a:t>1.5 km</a:t>
            </a:r>
            <a:endParaRPr lang="it-IT" dirty="0"/>
          </a:p>
        </p:txBody>
      </p:sp>
      <p:cxnSp>
        <p:nvCxnSpPr>
          <p:cNvPr id="8" name="Straight Connector 7"/>
          <p:cNvCxnSpPr/>
          <p:nvPr/>
        </p:nvCxnSpPr>
        <p:spPr>
          <a:xfrm flipV="1">
            <a:off x="1167065" y="2085476"/>
            <a:ext cx="25908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90866" y="2935344"/>
            <a:ext cx="772969" cy="369332"/>
          </a:xfrm>
          <a:prstGeom prst="rect">
            <a:avLst/>
          </a:prstGeom>
          <a:noFill/>
        </p:spPr>
        <p:txBody>
          <a:bodyPr wrap="none" rtlCol="0">
            <a:spAutoFit/>
          </a:bodyPr>
          <a:lstStyle/>
          <a:p>
            <a:r>
              <a:rPr lang="en-US" dirty="0"/>
              <a:t>640 m</a:t>
            </a:r>
            <a:endParaRPr lang="it-IT" dirty="0"/>
          </a:p>
        </p:txBody>
      </p:sp>
      <p:sp>
        <p:nvSpPr>
          <p:cNvPr id="10" name="TextBox 9"/>
          <p:cNvSpPr txBox="1"/>
          <p:nvPr/>
        </p:nvSpPr>
        <p:spPr>
          <a:xfrm>
            <a:off x="2310066" y="2618876"/>
            <a:ext cx="1088375" cy="369332"/>
          </a:xfrm>
          <a:prstGeom prst="rect">
            <a:avLst/>
          </a:prstGeom>
          <a:noFill/>
        </p:spPr>
        <p:txBody>
          <a:bodyPr wrap="none" rtlCol="0">
            <a:spAutoFit/>
          </a:bodyPr>
          <a:lstStyle/>
          <a:p>
            <a:r>
              <a:rPr lang="en-US" dirty="0"/>
              <a:t>Tan =0.24</a:t>
            </a:r>
            <a:endParaRPr lang="it-IT"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29</a:t>
            </a:fld>
            <a:endParaRPr lang="en-US"/>
          </a:p>
        </p:txBody>
      </p:sp>
      <p:sp>
        <p:nvSpPr>
          <p:cNvPr id="12" name="Footer Placeholder 11"/>
          <p:cNvSpPr>
            <a:spLocks noGrp="1"/>
          </p:cNvSpPr>
          <p:nvPr>
            <p:ph type="ftr" sz="quarter" idx="11"/>
          </p:nvPr>
        </p:nvSpPr>
        <p:spPr/>
        <p:txBody>
          <a:bodyPr/>
          <a:lstStyle/>
          <a:p>
            <a:r>
              <a:rPr lang="en-US" smtClean="0"/>
              <a:t>Valeri Tioukov, Muographers2014, Tokyo</a:t>
            </a:r>
            <a:endParaRPr lang="en-US"/>
          </a:p>
        </p:txBody>
      </p:sp>
      <p:sp>
        <p:nvSpPr>
          <p:cNvPr id="3" name="TextBox 2"/>
          <p:cNvSpPr txBox="1"/>
          <p:nvPr/>
        </p:nvSpPr>
        <p:spPr>
          <a:xfrm>
            <a:off x="1477350" y="5250297"/>
            <a:ext cx="7880234" cy="830997"/>
          </a:xfrm>
          <a:prstGeom prst="rect">
            <a:avLst/>
          </a:prstGeom>
          <a:noFill/>
        </p:spPr>
        <p:txBody>
          <a:bodyPr wrap="none" rtlCol="0">
            <a:spAutoFit/>
          </a:bodyPr>
          <a:lstStyle/>
          <a:p>
            <a:r>
              <a:rPr lang="en-US" sz="2400" dirty="0" smtClean="0"/>
              <a:t>Stromboli has not so sharp cone - only a part of edifice can be </a:t>
            </a:r>
          </a:p>
          <a:p>
            <a:r>
              <a:rPr lang="en-US" sz="2400" dirty="0" smtClean="0"/>
              <a:t>monitored with a middle-size muon telescope</a:t>
            </a:r>
            <a:endParaRPr lang="en-US" sz="2400" dirty="0"/>
          </a:p>
        </p:txBody>
      </p:sp>
      <p:sp>
        <p:nvSpPr>
          <p:cNvPr id="4" name="Date Placeholder 3"/>
          <p:cNvSpPr>
            <a:spLocks noGrp="1"/>
          </p:cNvSpPr>
          <p:nvPr>
            <p:ph type="dt" sz="half" idx="10"/>
          </p:nvPr>
        </p:nvSpPr>
        <p:spPr/>
        <p:txBody>
          <a:bodyPr/>
          <a:lstStyle/>
          <a:p>
            <a:fld id="{D7DB406E-989E-405A-89F9-53C87C874C7E}" type="datetime1">
              <a:rPr lang="en-US" smtClean="0"/>
              <a:t>11/18/2014</a:t>
            </a:fld>
            <a:endParaRPr lang="en-US"/>
          </a:p>
        </p:txBody>
      </p:sp>
    </p:spTree>
    <p:extLst>
      <p:ext uri="{BB962C8B-B14F-4D97-AF65-F5344CB8AC3E}">
        <p14:creationId xmlns:p14="http://schemas.microsoft.com/office/powerpoint/2010/main" val="1399918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1544" y="44624"/>
            <a:ext cx="7467600" cy="1143000"/>
          </a:xfrm>
        </p:spPr>
        <p:txBody>
          <a:bodyPr>
            <a:normAutofit/>
          </a:bodyPr>
          <a:lstStyle/>
          <a:p>
            <a:r>
              <a:rPr lang="en-US" sz="2800" dirty="0"/>
              <a:t>The OPERA detector: 8.9 </a:t>
            </a:r>
            <a:r>
              <a:rPr lang="en-US" sz="2800" dirty="0" err="1"/>
              <a:t>mln</a:t>
            </a:r>
            <a:r>
              <a:rPr lang="en-US" sz="2800" dirty="0"/>
              <a:t> films with the total </a:t>
            </a:r>
            <a:r>
              <a:rPr lang="en-US" sz="2800" dirty="0" smtClean="0"/>
              <a:t>emulsion sensitive surface </a:t>
            </a:r>
            <a:r>
              <a:rPr lang="en-US" sz="2800" dirty="0"/>
              <a:t>of </a:t>
            </a:r>
            <a:r>
              <a:rPr lang="en-US" sz="2800" dirty="0" smtClean="0"/>
              <a:t>200000 </a:t>
            </a:r>
            <a:r>
              <a:rPr lang="en-US" altLang="ja-JP" sz="2800" dirty="0"/>
              <a:t>m</a:t>
            </a:r>
            <a:r>
              <a:rPr lang="en-US" altLang="ja-JP" sz="2800" baseline="30000" dirty="0"/>
              <a:t>2</a:t>
            </a:r>
            <a:endParaRPr lang="it-IT" sz="2800" dirty="0"/>
          </a:p>
        </p:txBody>
      </p:sp>
      <p:grpSp>
        <p:nvGrpSpPr>
          <p:cNvPr id="2" name="Group 1"/>
          <p:cNvGrpSpPr/>
          <p:nvPr/>
        </p:nvGrpSpPr>
        <p:grpSpPr>
          <a:xfrm>
            <a:off x="4462532" y="1219059"/>
            <a:ext cx="7493944" cy="4031814"/>
            <a:chOff x="2591313" y="1219059"/>
            <a:chExt cx="9365163" cy="4807556"/>
          </a:xfrm>
        </p:grpSpPr>
        <p:pic>
          <p:nvPicPr>
            <p:cNvPr id="5" name="Picture 3" descr="S:\DCIM\124_0210\sel\IMGP6500.JPG"/>
            <p:cNvPicPr>
              <a:picLocks noChangeAspect="1" noChangeArrowheads="1"/>
            </p:cNvPicPr>
            <p:nvPr/>
          </p:nvPicPr>
          <p:blipFill>
            <a:blip r:embed="rId2" cstate="print"/>
            <a:srcRect l="9070" t="2968" r="24023" b="880"/>
            <a:stretch>
              <a:fillRect/>
            </a:stretch>
          </p:blipFill>
          <p:spPr bwMode="auto">
            <a:xfrm>
              <a:off x="5328663" y="1219059"/>
              <a:ext cx="2030412" cy="4679950"/>
            </a:xfrm>
            <a:prstGeom prst="rect">
              <a:avLst/>
            </a:prstGeom>
            <a:noFill/>
            <a:ln w="9525">
              <a:noFill/>
              <a:miter lim="800000"/>
              <a:headEnd/>
              <a:tailEnd/>
            </a:ln>
          </p:spPr>
        </p:pic>
        <p:pic>
          <p:nvPicPr>
            <p:cNvPr id="6" name="Picture 2" descr="S:\DCIM\124_0210\sel\IMGP6487.JPG"/>
            <p:cNvPicPr>
              <a:picLocks noChangeAspect="1" noChangeArrowheads="1"/>
            </p:cNvPicPr>
            <p:nvPr/>
          </p:nvPicPr>
          <p:blipFill>
            <a:blip r:embed="rId3" cstate="print"/>
            <a:srcRect t="32" b="4004"/>
            <a:stretch>
              <a:fillRect/>
            </a:stretch>
          </p:blipFill>
          <p:spPr bwMode="auto">
            <a:xfrm>
              <a:off x="2812476" y="1219059"/>
              <a:ext cx="3116263" cy="4679950"/>
            </a:xfrm>
            <a:prstGeom prst="rect">
              <a:avLst/>
            </a:prstGeom>
            <a:noFill/>
            <a:ln w="9525">
              <a:noFill/>
              <a:miter lim="800000"/>
              <a:headEnd/>
              <a:tailEnd/>
            </a:ln>
          </p:spPr>
        </p:pic>
        <p:pic>
          <p:nvPicPr>
            <p:cNvPr id="7" name="Picture 4" descr="S:\DCIM\124_0210\sel\IMGP6506.JPG"/>
            <p:cNvPicPr>
              <a:picLocks noChangeAspect="1" noChangeArrowheads="1"/>
            </p:cNvPicPr>
            <p:nvPr/>
          </p:nvPicPr>
          <p:blipFill>
            <a:blip r:embed="rId4" cstate="print"/>
            <a:srcRect l="9525" t="2815" b="1811"/>
            <a:stretch>
              <a:fillRect/>
            </a:stretch>
          </p:blipFill>
          <p:spPr bwMode="auto">
            <a:xfrm>
              <a:off x="7291035" y="1219059"/>
              <a:ext cx="2836863" cy="4679950"/>
            </a:xfrm>
            <a:prstGeom prst="rect">
              <a:avLst/>
            </a:prstGeom>
            <a:noFill/>
            <a:ln w="9525">
              <a:noFill/>
              <a:miter lim="800000"/>
              <a:headEnd/>
              <a:tailEnd/>
            </a:ln>
          </p:spPr>
        </p:pic>
        <p:pic>
          <p:nvPicPr>
            <p:cNvPr id="8" name="Picture 5" descr="S:\DCIM\124_0210\sel\IMGP6507.JPG"/>
            <p:cNvPicPr>
              <a:picLocks noChangeAspect="1" noChangeArrowheads="1"/>
            </p:cNvPicPr>
            <p:nvPr/>
          </p:nvPicPr>
          <p:blipFill>
            <a:blip r:embed="rId5" cstate="print"/>
            <a:srcRect l="30688" t="2217" b="3053"/>
            <a:stretch>
              <a:fillRect/>
            </a:stretch>
          </p:blipFill>
          <p:spPr bwMode="auto">
            <a:xfrm>
              <a:off x="9768901" y="1219059"/>
              <a:ext cx="2187575" cy="4679950"/>
            </a:xfrm>
            <a:prstGeom prst="rect">
              <a:avLst/>
            </a:prstGeom>
            <a:noFill/>
            <a:ln w="9525">
              <a:noFill/>
              <a:miter lim="800000"/>
              <a:headEnd/>
              <a:tailEnd/>
            </a:ln>
          </p:spPr>
        </p:pic>
        <p:sp>
          <p:nvSpPr>
            <p:cNvPr id="29" name="Line 60"/>
            <p:cNvSpPr>
              <a:spLocks noChangeShapeType="1"/>
            </p:cNvSpPr>
            <p:nvPr/>
          </p:nvSpPr>
          <p:spPr bwMode="auto">
            <a:xfrm>
              <a:off x="9557627" y="5737182"/>
              <a:ext cx="575706" cy="289433"/>
            </a:xfrm>
            <a:prstGeom prst="line">
              <a:avLst/>
            </a:prstGeom>
            <a:noFill/>
            <a:ln w="9360">
              <a:solidFill>
                <a:srgbClr val="FFFFFF"/>
              </a:solidFill>
              <a:miter lim="800000"/>
              <a:headEnd type="triangle" w="med" len="med"/>
              <a:tailEnd type="triangle" w="med" len="med"/>
            </a:ln>
          </p:spPr>
          <p:txBody>
            <a:bodyPr lIns="82945" tIns="41473" rIns="82945" bIns="41473"/>
            <a:lstStyle/>
            <a:p>
              <a:endParaRPr lang="it-IT" sz="2000"/>
            </a:p>
          </p:txBody>
        </p:sp>
        <p:sp>
          <p:nvSpPr>
            <p:cNvPr id="31" name="AutoShape 106"/>
            <p:cNvSpPr>
              <a:spLocks noChangeArrowheads="1"/>
            </p:cNvSpPr>
            <p:nvPr/>
          </p:nvSpPr>
          <p:spPr bwMode="auto">
            <a:xfrm rot="353646">
              <a:off x="2591313" y="2948131"/>
              <a:ext cx="1615200" cy="637962"/>
            </a:xfrm>
            <a:prstGeom prst="rightArrow">
              <a:avLst>
                <a:gd name="adj1" fmla="val 47037"/>
                <a:gd name="adj2" fmla="val 30396"/>
              </a:avLst>
            </a:prstGeom>
            <a:solidFill>
              <a:srgbClr val="99CCFF"/>
            </a:solidFill>
            <a:ln w="9360">
              <a:solidFill>
                <a:srgbClr val="000000"/>
              </a:solidFill>
              <a:round/>
              <a:headEnd/>
              <a:tailEnd/>
            </a:ln>
          </p:spPr>
          <p:txBody>
            <a:bodyPr wrap="none" lIns="81639" tIns="40820" rIns="81639" bIns="40820" anchor="ctr"/>
            <a:lstStyle/>
            <a:p>
              <a:pPr algn="ctr">
                <a:lnSpc>
                  <a:spcPct val="87000"/>
                </a:lnSpc>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pPr>
              <a:r>
                <a:rPr lang="en-GB" altLang="ja-JP" sz="2400" dirty="0" smtClean="0">
                  <a:solidFill>
                    <a:srgbClr val="000000"/>
                  </a:solidFill>
                  <a:ea typeface="MS Gothic" pitchFamily="49" charset="-128"/>
                </a:rPr>
                <a:t>neutrino</a:t>
              </a:r>
              <a:endParaRPr lang="en-GB" altLang="ja-JP" sz="2400" dirty="0">
                <a:solidFill>
                  <a:srgbClr val="000000"/>
                </a:solidFill>
                <a:ea typeface="MS Gothic" pitchFamily="49" charset="-128"/>
              </a:endParaRPr>
            </a:p>
          </p:txBody>
        </p:sp>
      </p:grpSp>
      <p:sp>
        <p:nvSpPr>
          <p:cNvPr id="34" name="TextBox 33"/>
          <p:cNvSpPr txBox="1"/>
          <p:nvPr/>
        </p:nvSpPr>
        <p:spPr>
          <a:xfrm>
            <a:off x="8501193" y="3623148"/>
            <a:ext cx="2772810" cy="1384995"/>
          </a:xfrm>
          <a:prstGeom prst="rect">
            <a:avLst/>
          </a:prstGeom>
          <a:noFill/>
        </p:spPr>
        <p:txBody>
          <a:bodyPr wrap="none" rtlCol="0">
            <a:spAutoFit/>
          </a:bodyPr>
          <a:lstStyle/>
          <a:p>
            <a:r>
              <a:rPr lang="en-US" sz="2800" dirty="0">
                <a:solidFill>
                  <a:schemeClr val="bg1"/>
                </a:solidFill>
              </a:rPr>
              <a:t>10x10x50 meters </a:t>
            </a:r>
            <a:endParaRPr lang="en-US" sz="2800" dirty="0" smtClean="0">
              <a:solidFill>
                <a:schemeClr val="bg1"/>
              </a:solidFill>
            </a:endParaRPr>
          </a:p>
          <a:p>
            <a:r>
              <a:rPr lang="en-US" sz="2800" dirty="0" smtClean="0">
                <a:solidFill>
                  <a:schemeClr val="bg1"/>
                </a:solidFill>
              </a:rPr>
              <a:t>apparatus</a:t>
            </a:r>
          </a:p>
          <a:p>
            <a:endParaRPr lang="it-IT" sz="2800" dirty="0">
              <a:solidFill>
                <a:schemeClr val="bg1"/>
              </a:solidFill>
            </a:endParaRPr>
          </a:p>
        </p:txBody>
      </p:sp>
      <p:pic>
        <p:nvPicPr>
          <p:cNvPr id="20" name="Picture 11"/>
          <p:cNvPicPr>
            <a:picLocks noChangeAspect="1" noChangeArrowheads="1"/>
          </p:cNvPicPr>
          <p:nvPr/>
        </p:nvPicPr>
        <p:blipFill>
          <a:blip r:embed="rId6" cstate="print"/>
          <a:srcRect/>
          <a:stretch>
            <a:fillRect/>
          </a:stretch>
        </p:blipFill>
        <p:spPr bwMode="auto">
          <a:xfrm>
            <a:off x="195249" y="1409895"/>
            <a:ext cx="3941762" cy="3276600"/>
          </a:xfrm>
          <a:prstGeom prst="rect">
            <a:avLst/>
          </a:prstGeom>
          <a:noFill/>
          <a:ln w="38160">
            <a:solidFill>
              <a:srgbClr val="CC9900"/>
            </a:solidFill>
            <a:miter lim="800000"/>
            <a:headEnd/>
            <a:tailEnd/>
          </a:ln>
          <a:effectLst/>
        </p:spPr>
      </p:pic>
      <p:pic>
        <p:nvPicPr>
          <p:cNvPr id="24" name="Picture 55"/>
          <p:cNvPicPr>
            <a:picLocks noChangeAspect="1" noChangeArrowheads="1"/>
          </p:cNvPicPr>
          <p:nvPr/>
        </p:nvPicPr>
        <p:blipFill>
          <a:blip r:embed="rId7" cstate="print"/>
          <a:srcRect/>
          <a:stretch>
            <a:fillRect/>
          </a:stretch>
        </p:blipFill>
        <p:spPr bwMode="auto">
          <a:xfrm>
            <a:off x="6237352" y="4937739"/>
            <a:ext cx="2569231" cy="1968833"/>
          </a:xfrm>
          <a:prstGeom prst="rect">
            <a:avLst/>
          </a:prstGeom>
          <a:noFill/>
          <a:ln w="9525">
            <a:noFill/>
            <a:round/>
            <a:headEnd/>
            <a:tailEnd/>
          </a:ln>
        </p:spPr>
      </p:pic>
      <p:cxnSp>
        <p:nvCxnSpPr>
          <p:cNvPr id="33" name="Straight Arrow Connector 32"/>
          <p:cNvCxnSpPr/>
          <p:nvPr/>
        </p:nvCxnSpPr>
        <p:spPr>
          <a:xfrm flipH="1">
            <a:off x="7975756" y="2660919"/>
            <a:ext cx="830827" cy="2948862"/>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1960" y="5250873"/>
            <a:ext cx="2202526" cy="1323439"/>
          </a:xfrm>
          <a:prstGeom prst="rect">
            <a:avLst/>
          </a:prstGeom>
          <a:noFill/>
        </p:spPr>
        <p:txBody>
          <a:bodyPr wrap="none" rtlCol="0">
            <a:spAutoFit/>
          </a:bodyPr>
          <a:lstStyle/>
          <a:p>
            <a:r>
              <a:rPr lang="en-US" sz="2000" dirty="0" smtClean="0"/>
              <a:t>ECC “brick”</a:t>
            </a:r>
          </a:p>
          <a:p>
            <a:r>
              <a:rPr lang="en-US" sz="2000" dirty="0" smtClean="0"/>
              <a:t>57 emulsion plates </a:t>
            </a:r>
          </a:p>
          <a:p>
            <a:r>
              <a:rPr lang="en-US" sz="2000" dirty="0" smtClean="0"/>
              <a:t>56 lead plates</a:t>
            </a:r>
          </a:p>
          <a:p>
            <a:r>
              <a:rPr lang="en-US" sz="2000" dirty="0" smtClean="0"/>
              <a:t>10x12x7 cm, 8 kg</a:t>
            </a:r>
            <a:endParaRPr lang="en-US" sz="2000" dirty="0"/>
          </a:p>
        </p:txBody>
      </p:sp>
      <p:pic>
        <p:nvPicPr>
          <p:cNvPr id="32" name="Picture 15" descr="DSCF00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5586" y="5017630"/>
            <a:ext cx="2301642" cy="184037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flipH="1" flipV="1">
            <a:off x="2257399" y="3474720"/>
            <a:ext cx="2382106" cy="2135061"/>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CE5DDEF7-BFDF-44E0-B2DC-7DFDC898302F}" type="datetime1">
              <a:rPr lang="en-US" smtClean="0"/>
              <a:t>11/18/2014</a:t>
            </a:fld>
            <a:endParaRPr lang="en-US"/>
          </a:p>
        </p:txBody>
      </p:sp>
      <p:sp>
        <p:nvSpPr>
          <p:cNvPr id="9" name="Footer Placeholder 8"/>
          <p:cNvSpPr>
            <a:spLocks noGrp="1"/>
          </p:cNvSpPr>
          <p:nvPr>
            <p:ph type="ftr" sz="quarter" idx="11"/>
          </p:nvPr>
        </p:nvSpPr>
        <p:spPr/>
        <p:txBody>
          <a:bodyPr/>
          <a:lstStyle/>
          <a:p>
            <a:r>
              <a:rPr lang="en-US" smtClean="0"/>
              <a:t>Valeri Tioukov, Muographers2014, Tokyo</a:t>
            </a:r>
            <a:endParaRPr lang="en-US"/>
          </a:p>
        </p:txBody>
      </p:sp>
      <p:sp>
        <p:nvSpPr>
          <p:cNvPr id="10" name="Slide Number Placeholder 9"/>
          <p:cNvSpPr>
            <a:spLocks noGrp="1"/>
          </p:cNvSpPr>
          <p:nvPr>
            <p:ph type="sldNum" sz="quarter" idx="12"/>
          </p:nvPr>
        </p:nvSpPr>
        <p:spPr/>
        <p:txBody>
          <a:bodyPr/>
          <a:lstStyle/>
          <a:p>
            <a:fld id="{9590426B-3868-4783-919D-463430091D7C}" type="slidenum">
              <a:rPr lang="en-US" smtClean="0"/>
              <a:t>3</a:t>
            </a:fld>
            <a:endParaRPr lang="en-US"/>
          </a:p>
        </p:txBody>
      </p:sp>
    </p:spTree>
    <p:extLst>
      <p:ext uri="{BB962C8B-B14F-4D97-AF65-F5344CB8AC3E}">
        <p14:creationId xmlns:p14="http://schemas.microsoft.com/office/powerpoint/2010/main" val="310064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324.JPG"/>
          <p:cNvPicPr>
            <a:picLocks noGrp="1" noChangeAspect="1"/>
          </p:cNvPicPr>
          <p:nvPr>
            <p:ph idx="1"/>
          </p:nvPr>
        </p:nvPicPr>
        <p:blipFill>
          <a:blip r:embed="rId2" cstate="print"/>
          <a:stretch>
            <a:fillRect/>
          </a:stretch>
        </p:blipFill>
        <p:spPr>
          <a:xfrm>
            <a:off x="1524001" y="-38100"/>
            <a:ext cx="9164109" cy="6873082"/>
          </a:xfrm>
        </p:spPr>
      </p:pic>
      <p:sp>
        <p:nvSpPr>
          <p:cNvPr id="5" name="Title 1"/>
          <p:cNvSpPr txBox="1">
            <a:spLocks/>
          </p:cNvSpPr>
          <p:nvPr/>
        </p:nvSpPr>
        <p:spPr>
          <a:xfrm>
            <a:off x="1878268" y="0"/>
            <a:ext cx="8455573" cy="1479331"/>
          </a:xfrm>
          <a:prstGeom prst="rect">
            <a:avLst/>
          </a:prstGeom>
          <a:noFill/>
          <a:ln>
            <a:noFill/>
          </a:ln>
          <a:scene3d>
            <a:camera prst="orthographicFront"/>
            <a:lightRig rig="threePt" dir="t"/>
          </a:scene3d>
          <a:sp3d>
            <a:bevelB w="165100" prst="coolSlant"/>
          </a:sp3d>
        </p:spPr>
        <p:txBody>
          <a:bodyPr vert="horz" lIns="91440" tIns="45720" rIns="91440" bIns="45720" rtlCol="0" anchor="ctr">
            <a:noAutofit/>
          </a:bodyPr>
          <a:lstStyle/>
          <a:p>
            <a:pPr lvl="0" algn="ctr">
              <a:spcBef>
                <a:spcPct val="0"/>
              </a:spcBef>
            </a:pPr>
            <a:r>
              <a:rPr lang="en-US" sz="2400" b="1" dirty="0" smtClean="0">
                <a:solidFill>
                  <a:schemeClr val="bg1"/>
                </a:solidFill>
                <a:latin typeface="+mj-lt"/>
                <a:ea typeface="+mj-ea"/>
                <a:cs typeface="+mj-cs"/>
              </a:rPr>
              <a:t>After </a:t>
            </a:r>
            <a:r>
              <a:rPr lang="en-US" sz="2400" b="1" dirty="0">
                <a:solidFill>
                  <a:schemeClr val="bg1"/>
                </a:solidFill>
                <a:latin typeface="+mj-lt"/>
                <a:ea typeface="+mj-ea"/>
                <a:cs typeface="+mj-cs"/>
              </a:rPr>
              <a:t>5 months </a:t>
            </a:r>
            <a:r>
              <a:rPr lang="en-US" sz="2400" b="1" dirty="0" smtClean="0">
                <a:solidFill>
                  <a:schemeClr val="bg1"/>
                </a:solidFill>
                <a:latin typeface="+mj-lt"/>
                <a:ea typeface="+mj-ea"/>
                <a:cs typeface="+mj-cs"/>
              </a:rPr>
              <a:t>of data taking we found the detector in a good shape well </a:t>
            </a:r>
            <a:r>
              <a:rPr lang="en-US" sz="2400" b="1" dirty="0">
                <a:solidFill>
                  <a:schemeClr val="bg1"/>
                </a:solidFill>
                <a:latin typeface="+mj-lt"/>
                <a:ea typeface="+mj-ea"/>
                <a:cs typeface="+mj-cs"/>
              </a:rPr>
              <a:t>protected from sun </a:t>
            </a:r>
            <a:r>
              <a:rPr lang="en-US" sz="2400" b="1" dirty="0" smtClean="0">
                <a:solidFill>
                  <a:schemeClr val="bg1"/>
                </a:solidFill>
                <a:latin typeface="+mj-lt"/>
                <a:ea typeface="+mj-ea"/>
                <a:cs typeface="+mj-cs"/>
              </a:rPr>
              <a:t>heating and from moisture </a:t>
            </a:r>
            <a:r>
              <a:rPr lang="en-US" sz="2400" b="1" dirty="0">
                <a:solidFill>
                  <a:schemeClr val="bg1"/>
                </a:solidFill>
                <a:latin typeface="+mj-lt"/>
                <a:ea typeface="+mj-ea"/>
                <a:cs typeface="+mj-cs"/>
              </a:rPr>
              <a:t>by rubber foam (</a:t>
            </a:r>
            <a:r>
              <a:rPr lang="en-US" sz="2400" b="1" dirty="0" err="1">
                <a:solidFill>
                  <a:schemeClr val="bg1"/>
                </a:solidFill>
                <a:latin typeface="+mj-lt"/>
                <a:ea typeface="+mj-ea"/>
                <a:cs typeface="+mj-cs"/>
              </a:rPr>
              <a:t>armaflex</a:t>
            </a:r>
            <a:r>
              <a:rPr lang="en-US" sz="2400" b="1" dirty="0">
                <a:solidFill>
                  <a:schemeClr val="bg1"/>
                </a:solidFill>
                <a:latin typeface="+mj-lt"/>
                <a:ea typeface="+mj-ea"/>
                <a:cs typeface="+mj-cs"/>
              </a:rPr>
              <a:t>) and  by </a:t>
            </a:r>
            <a:r>
              <a:rPr lang="en-US" sz="2400" b="1" dirty="0" smtClean="0">
                <a:solidFill>
                  <a:schemeClr val="bg1"/>
                </a:solidFill>
                <a:latin typeface="+mj-lt"/>
                <a:ea typeface="+mj-ea"/>
                <a:cs typeface="+mj-cs"/>
              </a:rPr>
              <a:t>expanded clay</a:t>
            </a:r>
            <a:endParaRPr lang="it-IT" sz="2400" b="1" dirty="0">
              <a:solidFill>
                <a:schemeClr val="bg1"/>
              </a:solidFill>
              <a:latin typeface="+mj-lt"/>
              <a:ea typeface="+mj-ea"/>
              <a:cs typeface="+mj-cs"/>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30</a:t>
            </a:fld>
            <a:endParaRPr lang="en-US"/>
          </a:p>
        </p:txBody>
      </p:sp>
      <p:sp>
        <p:nvSpPr>
          <p:cNvPr id="7" name="Footer Placeholder 6"/>
          <p:cNvSpPr>
            <a:spLocks noGrp="1"/>
          </p:cNvSpPr>
          <p:nvPr>
            <p:ph type="ftr" sz="quarter" idx="11"/>
          </p:nvPr>
        </p:nvSpPr>
        <p:spPr/>
        <p:txBody>
          <a:bodyPr/>
          <a:lstStyle/>
          <a:p>
            <a:r>
              <a:rPr lang="en-US" smtClean="0"/>
              <a:t>Valeri Tioukov, Muographers2014, Tokyo</a:t>
            </a:r>
            <a:endParaRPr lang="en-US"/>
          </a:p>
        </p:txBody>
      </p:sp>
      <p:sp>
        <p:nvSpPr>
          <p:cNvPr id="2" name="Date Placeholder 1"/>
          <p:cNvSpPr>
            <a:spLocks noGrp="1"/>
          </p:cNvSpPr>
          <p:nvPr>
            <p:ph type="dt" sz="half" idx="10"/>
          </p:nvPr>
        </p:nvSpPr>
        <p:spPr/>
        <p:txBody>
          <a:bodyPr/>
          <a:lstStyle/>
          <a:p>
            <a:fld id="{EE8D3ECF-6F18-46C4-BC7B-54EF54C4CAFE}" type="datetime1">
              <a:rPr lang="en-US" smtClean="0"/>
              <a:t>11/18/2014</a:t>
            </a:fld>
            <a:endParaRPr lang="en-US"/>
          </a:p>
        </p:txBody>
      </p:sp>
    </p:spTree>
    <p:extLst>
      <p:ext uri="{BB962C8B-B14F-4D97-AF65-F5344CB8AC3E}">
        <p14:creationId xmlns:p14="http://schemas.microsoft.com/office/powerpoint/2010/main" val="3415183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7" y="-3176"/>
            <a:ext cx="6858000" cy="6858000"/>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6"/>
            <a:ext cx="6858000" cy="6858000"/>
          </a:xfrm>
          <a:prstGeom prst="rect">
            <a:avLst/>
          </a:prstGeom>
        </p:spPr>
      </p:pic>
      <p:sp>
        <p:nvSpPr>
          <p:cNvPr id="3" name="TextBox 2"/>
          <p:cNvSpPr txBox="1"/>
          <p:nvPr/>
        </p:nvSpPr>
        <p:spPr>
          <a:xfrm>
            <a:off x="7948246" y="257908"/>
            <a:ext cx="3256661" cy="461665"/>
          </a:xfrm>
          <a:prstGeom prst="rect">
            <a:avLst/>
          </a:prstGeom>
          <a:noFill/>
        </p:spPr>
        <p:txBody>
          <a:bodyPr wrap="none" rtlCol="0">
            <a:spAutoFit/>
          </a:bodyPr>
          <a:lstStyle/>
          <a:p>
            <a:r>
              <a:rPr lang="en-US" sz="2400" b="1" dirty="0" smtClean="0"/>
              <a:t>DEM – Data comparison</a:t>
            </a:r>
            <a:endParaRPr lang="en-US" sz="2400" b="1" dirty="0"/>
          </a:p>
        </p:txBody>
      </p:sp>
      <p:sp>
        <p:nvSpPr>
          <p:cNvPr id="8" name="TextBox 7"/>
          <p:cNvSpPr txBox="1"/>
          <p:nvPr/>
        </p:nvSpPr>
        <p:spPr>
          <a:xfrm>
            <a:off x="7995138" y="1617785"/>
            <a:ext cx="3583353"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Dem view</a:t>
            </a:r>
          </a:p>
          <a:p>
            <a:pPr marL="285750" indent="-285750">
              <a:buFont typeface="Arial" panose="020B0604020202020204" pitchFamily="34" charset="0"/>
              <a:buChar char="•"/>
            </a:pPr>
            <a:r>
              <a:rPr lang="en-US" dirty="0" smtClean="0"/>
              <a:t>Data </a:t>
            </a:r>
            <a:r>
              <a:rPr lang="en-US" dirty="0" err="1" smtClean="0"/>
              <a:t>tx-ty</a:t>
            </a:r>
            <a:r>
              <a:rPr lang="en-US" dirty="0" smtClean="0"/>
              <a:t> distribution</a:t>
            </a:r>
          </a:p>
          <a:p>
            <a:pPr marL="285750" indent="-285750">
              <a:buFont typeface="Arial" panose="020B0604020202020204" pitchFamily="34" charset="0"/>
              <a:buChar char="•"/>
            </a:pPr>
            <a:r>
              <a:rPr lang="en-US" dirty="0" smtClean="0"/>
              <a:t>Dem-data superimposed</a:t>
            </a:r>
          </a:p>
          <a:p>
            <a:pPr marL="285750" indent="-285750">
              <a:buFont typeface="Arial" panose="020B0604020202020204" pitchFamily="34" charset="0"/>
              <a:buChar char="•"/>
            </a:pPr>
            <a:r>
              <a:rPr lang="en-US" dirty="0" smtClean="0"/>
              <a:t>Data absorbed part</a:t>
            </a:r>
          </a:p>
          <a:p>
            <a:pPr marL="285750" indent="-285750">
              <a:buFont typeface="Arial" panose="020B0604020202020204" pitchFamily="34" charset="0"/>
              <a:buChar char="•"/>
            </a:pPr>
            <a:r>
              <a:rPr lang="en-US" dirty="0" err="1" smtClean="0"/>
              <a:t>em</a:t>
            </a:r>
            <a:r>
              <a:rPr lang="en-US" dirty="0" smtClean="0"/>
              <a:t>-data absorbed superimposed</a:t>
            </a:r>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7" y="-19362"/>
            <a:ext cx="6858000" cy="6858000"/>
          </a:xfrm>
          <a:prstGeom prst="rect">
            <a:avLst/>
          </a:prstGeom>
        </p:spPr>
      </p:pic>
      <p:pic>
        <p:nvPicPr>
          <p:cNvPr id="5"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4" y="-3176"/>
            <a:ext cx="6858000" cy="6858000"/>
          </a:xfrm>
          <a:prstGeom prst="rect">
            <a:avLst/>
          </a:prstGeom>
        </p:spPr>
      </p:pic>
      <p:pic>
        <p:nvPicPr>
          <p:cNvPr id="6"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4" y="13010"/>
            <a:ext cx="6858000" cy="6858000"/>
          </a:xfrm>
          <a:prstGeom prst="rect">
            <a:avLst/>
          </a:prstGeom>
        </p:spPr>
      </p:pic>
      <p:sp>
        <p:nvSpPr>
          <p:cNvPr id="2" name="Date Placeholder 1"/>
          <p:cNvSpPr>
            <a:spLocks noGrp="1"/>
          </p:cNvSpPr>
          <p:nvPr>
            <p:ph type="dt" sz="half" idx="10"/>
          </p:nvPr>
        </p:nvSpPr>
        <p:spPr/>
        <p:txBody>
          <a:bodyPr/>
          <a:lstStyle/>
          <a:p>
            <a:fld id="{1EC7FFC4-7D2A-40D2-9A41-CF4F66D32F6A}" type="datetime1">
              <a:rPr lang="en-US" smtClean="0"/>
              <a:t>11/18/2014</a:t>
            </a:fld>
            <a:endParaRPr lang="en-US"/>
          </a:p>
        </p:txBody>
      </p:sp>
      <p:sp>
        <p:nvSpPr>
          <p:cNvPr id="10" name="Footer Placeholder 9"/>
          <p:cNvSpPr>
            <a:spLocks noGrp="1"/>
          </p:cNvSpPr>
          <p:nvPr>
            <p:ph type="ftr" sz="quarter" idx="11"/>
          </p:nvPr>
        </p:nvSpPr>
        <p:spPr/>
        <p:txBody>
          <a:bodyPr/>
          <a:lstStyle/>
          <a:p>
            <a:r>
              <a:rPr lang="en-US" smtClean="0"/>
              <a:t>Valeri Tioukov, Muographers2014, Tokyo</a:t>
            </a:r>
            <a:endParaRPr lang="en-US"/>
          </a:p>
        </p:txBody>
      </p:sp>
      <p:sp>
        <p:nvSpPr>
          <p:cNvPr id="11" name="Slide Number Placeholder 10"/>
          <p:cNvSpPr>
            <a:spLocks noGrp="1"/>
          </p:cNvSpPr>
          <p:nvPr>
            <p:ph type="sldNum" sz="quarter" idx="12"/>
          </p:nvPr>
        </p:nvSpPr>
        <p:spPr/>
        <p:txBody>
          <a:bodyPr/>
          <a:lstStyle/>
          <a:p>
            <a:fld id="{9590426B-3868-4783-919D-463430091D7C}" type="slidenum">
              <a:rPr lang="en-US" smtClean="0"/>
              <a:t>31</a:t>
            </a:fld>
            <a:endParaRPr lang="en-US"/>
          </a:p>
        </p:txBody>
      </p:sp>
    </p:spTree>
    <p:extLst>
      <p:ext uri="{BB962C8B-B14F-4D97-AF65-F5344CB8AC3E}">
        <p14:creationId xmlns:p14="http://schemas.microsoft.com/office/powerpoint/2010/main" val="36147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069974" cy="6858000"/>
          </a:xfrm>
        </p:spPr>
      </p:pic>
      <p:sp>
        <p:nvSpPr>
          <p:cNvPr id="4" name="Date Placeholder 3"/>
          <p:cNvSpPr>
            <a:spLocks noGrp="1"/>
          </p:cNvSpPr>
          <p:nvPr>
            <p:ph type="dt" sz="half" idx="10"/>
          </p:nvPr>
        </p:nvSpPr>
        <p:spPr/>
        <p:txBody>
          <a:bodyPr/>
          <a:lstStyle/>
          <a:p>
            <a:fld id="{678FB497-C550-4FB9-8293-E24E5AA9F660}"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32</a:t>
            </a:fld>
            <a:endParaRPr lang="en-US"/>
          </a:p>
        </p:txBody>
      </p:sp>
      <p:sp>
        <p:nvSpPr>
          <p:cNvPr id="8" name="TextBox 7"/>
          <p:cNvSpPr txBox="1"/>
          <p:nvPr/>
        </p:nvSpPr>
        <p:spPr>
          <a:xfrm>
            <a:off x="5380611" y="3676590"/>
            <a:ext cx="6002779" cy="2862322"/>
          </a:xfrm>
          <a:prstGeom prst="rect">
            <a:avLst/>
          </a:prstGeom>
          <a:noFill/>
        </p:spPr>
        <p:txBody>
          <a:bodyPr wrap="square" rtlCol="0">
            <a:spAutoFit/>
          </a:bodyPr>
          <a:lstStyle/>
          <a:p>
            <a:r>
              <a:rPr lang="en-US" sz="2000" dirty="0" smtClean="0"/>
              <a:t>The first exercise of data-MC comparison on the incomplete statistics</a:t>
            </a:r>
          </a:p>
          <a:p>
            <a:pPr marL="342900" indent="-342900">
              <a:buFont typeface="Arial" panose="020B0604020202020204" pitchFamily="34" charset="0"/>
              <a:buChar char="•"/>
            </a:pPr>
            <a:r>
              <a:rPr lang="en-US" sz="2000" dirty="0" smtClean="0"/>
              <a:t>We observe some data excess  in a crater region in respect to MC, this can be a sign of lower density</a:t>
            </a:r>
          </a:p>
          <a:p>
            <a:pPr marL="342900" indent="-342900">
              <a:buFont typeface="Arial" panose="020B0604020202020204" pitchFamily="34" charset="0"/>
              <a:buChar char="•"/>
            </a:pPr>
            <a:r>
              <a:rPr lang="en-US" sz="2000" dirty="0" smtClean="0"/>
              <a:t>It is difficult yet to judge about more fine effects</a:t>
            </a:r>
          </a:p>
          <a:p>
            <a:pPr marL="342900" indent="-342900">
              <a:buFont typeface="Arial" panose="020B0604020202020204" pitchFamily="34" charset="0"/>
              <a:buChar char="•"/>
            </a:pPr>
            <a:r>
              <a:rPr lang="en-US" sz="2000" dirty="0" smtClean="0"/>
              <a:t>We plan to perform additional study to refine  efficiency and background angular dependency corrections</a:t>
            </a:r>
          </a:p>
          <a:p>
            <a:pPr marL="342900" indent="-342900">
              <a:buFont typeface="Arial" panose="020B0604020202020204" pitchFamily="34" charset="0"/>
              <a:buChar char="•"/>
            </a:pPr>
            <a:endParaRPr lang="en-US" sz="2000" dirty="0"/>
          </a:p>
        </p:txBody>
      </p:sp>
      <p:sp>
        <p:nvSpPr>
          <p:cNvPr id="2" name="TextBox 1"/>
          <p:cNvSpPr txBox="1"/>
          <p:nvPr/>
        </p:nvSpPr>
        <p:spPr>
          <a:xfrm>
            <a:off x="1188720" y="3429000"/>
            <a:ext cx="2644891" cy="369332"/>
          </a:xfrm>
          <a:prstGeom prst="rect">
            <a:avLst/>
          </a:prstGeom>
          <a:solidFill>
            <a:schemeClr val="bg1"/>
          </a:solidFill>
        </p:spPr>
        <p:txBody>
          <a:bodyPr wrap="none" rtlCol="0">
            <a:spAutoFit/>
          </a:bodyPr>
          <a:lstStyle/>
          <a:p>
            <a:r>
              <a:rPr lang="en-US" dirty="0" smtClean="0"/>
              <a:t>Data subtracted from MC</a:t>
            </a:r>
            <a:endParaRPr lang="en-US" dirty="0"/>
          </a:p>
        </p:txBody>
      </p:sp>
    </p:spTree>
    <p:extLst>
      <p:ext uri="{BB962C8B-B14F-4D97-AF65-F5344CB8AC3E}">
        <p14:creationId xmlns:p14="http://schemas.microsoft.com/office/powerpoint/2010/main" val="41093672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108"/>
            <a:ext cx="10515600" cy="1325563"/>
          </a:xfrm>
        </p:spPr>
        <p:txBody>
          <a:bodyPr>
            <a:normAutofit/>
          </a:bodyPr>
          <a:lstStyle/>
          <a:p>
            <a:r>
              <a:rPr lang="en-US" sz="4000" dirty="0" smtClean="0"/>
              <a:t>Nuclear emulsions as a detector for muon radiography</a:t>
            </a:r>
            <a:endParaRPr lang="it-IT" sz="4000" dirty="0"/>
          </a:p>
        </p:txBody>
      </p:sp>
      <p:sp>
        <p:nvSpPr>
          <p:cNvPr id="5" name="TextBox 4"/>
          <p:cNvSpPr txBox="1"/>
          <p:nvPr/>
        </p:nvSpPr>
        <p:spPr>
          <a:xfrm>
            <a:off x="1264920" y="1383219"/>
            <a:ext cx="4373880" cy="3785652"/>
          </a:xfrm>
          <a:prstGeom prst="rect">
            <a:avLst/>
          </a:prstGeom>
          <a:solidFill>
            <a:srgbClr val="7EEF31"/>
          </a:solidFill>
        </p:spPr>
        <p:txBody>
          <a:bodyPr wrap="square" rtlCol="0">
            <a:spAutoFit/>
          </a:bodyPr>
          <a:lstStyle/>
          <a:p>
            <a:r>
              <a:rPr lang="en-US" sz="2400" dirty="0"/>
              <a:t>Advantages</a:t>
            </a:r>
          </a:p>
          <a:p>
            <a:endParaRPr lang="en-US" sz="2400" dirty="0"/>
          </a:p>
          <a:p>
            <a:pPr>
              <a:buFont typeface="Arial" pitchFamily="34" charset="0"/>
              <a:buChar char="•"/>
            </a:pPr>
            <a:r>
              <a:rPr lang="en-US" sz="2400" dirty="0"/>
              <a:t>Perfect intrinsic angular resolution (better then 2 </a:t>
            </a:r>
            <a:r>
              <a:rPr lang="en-US" sz="2400" dirty="0" err="1"/>
              <a:t>mrad</a:t>
            </a:r>
            <a:r>
              <a:rPr lang="en-US" sz="2400" dirty="0"/>
              <a:t>)</a:t>
            </a:r>
            <a:endParaRPr lang="it-IT" sz="2400" dirty="0"/>
          </a:p>
          <a:p>
            <a:pPr>
              <a:buFont typeface="Arial" pitchFamily="34" charset="0"/>
              <a:buChar char="•"/>
            </a:pPr>
            <a:r>
              <a:rPr lang="en-US" sz="2400" dirty="0"/>
              <a:t>Compact and easy to transport</a:t>
            </a:r>
          </a:p>
          <a:p>
            <a:pPr>
              <a:buFont typeface="Arial" pitchFamily="34" charset="0"/>
              <a:buChar char="•"/>
            </a:pPr>
            <a:r>
              <a:rPr lang="en-US" sz="2400" dirty="0"/>
              <a:t>No electricity </a:t>
            </a:r>
            <a:r>
              <a:rPr lang="en-US" sz="2400" dirty="0" smtClean="0"/>
              <a:t>required</a:t>
            </a:r>
          </a:p>
          <a:p>
            <a:pPr>
              <a:buFont typeface="Arial" pitchFamily="34" charset="0"/>
              <a:buChar char="•"/>
            </a:pPr>
            <a:r>
              <a:rPr lang="en-US" sz="2400" dirty="0" smtClean="0"/>
              <a:t>Can be installed in a harsh environment</a:t>
            </a:r>
          </a:p>
          <a:p>
            <a:pPr>
              <a:buFont typeface="Arial" pitchFamily="34" charset="0"/>
              <a:buChar char="•"/>
            </a:pPr>
            <a:r>
              <a:rPr lang="en-US" sz="2400" dirty="0" smtClean="0"/>
              <a:t>Modular, can be installed inside narrow locations</a:t>
            </a:r>
            <a:endParaRPr lang="en-US" sz="2400" dirty="0"/>
          </a:p>
        </p:txBody>
      </p:sp>
      <p:sp>
        <p:nvSpPr>
          <p:cNvPr id="6" name="TextBox 5"/>
          <p:cNvSpPr txBox="1"/>
          <p:nvPr/>
        </p:nvSpPr>
        <p:spPr>
          <a:xfrm>
            <a:off x="5943600" y="1431499"/>
            <a:ext cx="4495800" cy="3785652"/>
          </a:xfrm>
          <a:prstGeom prst="rect">
            <a:avLst/>
          </a:prstGeom>
          <a:solidFill>
            <a:srgbClr val="FFFF00"/>
          </a:solidFill>
        </p:spPr>
        <p:txBody>
          <a:bodyPr wrap="square" rtlCol="0">
            <a:spAutoFit/>
          </a:bodyPr>
          <a:lstStyle/>
          <a:p>
            <a:r>
              <a:rPr lang="en-US" sz="2400" dirty="0"/>
              <a:t>Disadvantages</a:t>
            </a:r>
          </a:p>
          <a:p>
            <a:endParaRPr lang="en-US" sz="2400" dirty="0"/>
          </a:p>
          <a:p>
            <a:pPr>
              <a:buFont typeface="Arial" pitchFamily="34" charset="0"/>
              <a:buChar char="•"/>
            </a:pPr>
            <a:r>
              <a:rPr lang="en-US" sz="2400" dirty="0"/>
              <a:t>No time </a:t>
            </a:r>
            <a:r>
              <a:rPr lang="en-US" sz="2400" dirty="0" smtClean="0"/>
              <a:t>information (can be solved in some cases)</a:t>
            </a:r>
            <a:endParaRPr lang="it-IT" sz="2400" dirty="0"/>
          </a:p>
          <a:p>
            <a:pPr>
              <a:buFont typeface="Arial" pitchFamily="34" charset="0"/>
              <a:buChar char="•"/>
            </a:pPr>
            <a:r>
              <a:rPr lang="en-US" sz="2400" dirty="0" smtClean="0"/>
              <a:t>Complicated and time-consuming data acquisition – required special scanning systems</a:t>
            </a:r>
            <a:endParaRPr lang="en-US" sz="2400" dirty="0"/>
          </a:p>
          <a:p>
            <a:pPr>
              <a:buFont typeface="Arial" pitchFamily="34" charset="0"/>
              <a:buChar char="•"/>
            </a:pPr>
            <a:r>
              <a:rPr lang="en-US" sz="2400" dirty="0"/>
              <a:t> accepted temperature range for long-term exposures is </a:t>
            </a:r>
            <a:r>
              <a:rPr lang="en-US" sz="2400" dirty="0" smtClean="0"/>
              <a:t>below 25 C</a:t>
            </a:r>
          </a:p>
          <a:p>
            <a:pPr>
              <a:buFont typeface="Arial" pitchFamily="34" charset="0"/>
              <a:buChar char="•"/>
            </a:pPr>
            <a:r>
              <a:rPr lang="en-US" sz="2400" dirty="0" smtClean="0"/>
              <a:t>Single-use sensitive part</a:t>
            </a:r>
            <a:endParaRPr lang="en-US" sz="24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33</a:t>
            </a:fld>
            <a:endParaRPr lang="en-US"/>
          </a:p>
        </p:txBody>
      </p:sp>
      <p:sp>
        <p:nvSpPr>
          <p:cNvPr id="8" name="Footer Placeholder 7"/>
          <p:cNvSpPr>
            <a:spLocks noGrp="1"/>
          </p:cNvSpPr>
          <p:nvPr>
            <p:ph type="ftr" sz="quarter" idx="11"/>
          </p:nvPr>
        </p:nvSpPr>
        <p:spPr/>
        <p:txBody>
          <a:bodyPr/>
          <a:lstStyle/>
          <a:p>
            <a:r>
              <a:rPr lang="en-US" smtClean="0"/>
              <a:t>Valeri Tioukov, Muographers2014, Tokyo</a:t>
            </a:r>
            <a:endParaRPr lang="en-US"/>
          </a:p>
        </p:txBody>
      </p:sp>
      <p:sp>
        <p:nvSpPr>
          <p:cNvPr id="3" name="TextBox 2"/>
          <p:cNvSpPr txBox="1"/>
          <p:nvPr/>
        </p:nvSpPr>
        <p:spPr>
          <a:xfrm>
            <a:off x="2367256" y="5605431"/>
            <a:ext cx="6604052" cy="830997"/>
          </a:xfrm>
          <a:prstGeom prst="rect">
            <a:avLst/>
          </a:prstGeom>
          <a:noFill/>
        </p:spPr>
        <p:txBody>
          <a:bodyPr wrap="none" rtlCol="0">
            <a:spAutoFit/>
          </a:bodyPr>
          <a:lstStyle/>
          <a:p>
            <a:pPr algn="ctr"/>
            <a:r>
              <a:rPr lang="en-US" sz="2400" dirty="0" smtClean="0"/>
              <a:t>Able to provide new information complimentary to </a:t>
            </a:r>
          </a:p>
          <a:p>
            <a:pPr algn="ctr"/>
            <a:r>
              <a:rPr lang="en-US" sz="2400" dirty="0" smtClean="0"/>
              <a:t>other methods used for volcanoes  survey</a:t>
            </a:r>
            <a:endParaRPr lang="en-US" sz="2400" dirty="0"/>
          </a:p>
        </p:txBody>
      </p:sp>
      <p:sp>
        <p:nvSpPr>
          <p:cNvPr id="4" name="Date Placeholder 3"/>
          <p:cNvSpPr>
            <a:spLocks noGrp="1"/>
          </p:cNvSpPr>
          <p:nvPr>
            <p:ph type="dt" sz="half" idx="10"/>
          </p:nvPr>
        </p:nvSpPr>
        <p:spPr/>
        <p:txBody>
          <a:bodyPr/>
          <a:lstStyle/>
          <a:p>
            <a:fld id="{50C21EA9-76C8-4789-94FA-E7F44231A1D5}" type="datetime1">
              <a:rPr lang="en-US" smtClean="0"/>
              <a:t>11/18/2014</a:t>
            </a:fld>
            <a:endParaRPr lang="en-US"/>
          </a:p>
        </p:txBody>
      </p:sp>
    </p:spTree>
    <p:extLst>
      <p:ext uri="{BB962C8B-B14F-4D97-AF65-F5344CB8AC3E}">
        <p14:creationId xmlns:p14="http://schemas.microsoft.com/office/powerpoint/2010/main" val="3405148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E00B75-7021-4B80-A3DF-8C34652C7E31}"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4</a:t>
            </a:fld>
            <a:endParaRPr lang="en-US"/>
          </a:p>
        </p:txBody>
      </p:sp>
      <p:pic>
        <p:nvPicPr>
          <p:cNvPr id="7" name="図 1"/>
          <p:cNvPicPr>
            <a:picLocks noChangeAspect="1"/>
          </p:cNvPicPr>
          <p:nvPr/>
        </p:nvPicPr>
        <p:blipFill rotWithShape="1">
          <a:blip r:embed="rId2"/>
          <a:srcRect l="18763" t="15751" r="2710" b="3636"/>
          <a:stretch/>
        </p:blipFill>
        <p:spPr>
          <a:xfrm>
            <a:off x="396240" y="3312919"/>
            <a:ext cx="5337843" cy="3504447"/>
          </a:xfrm>
          <a:prstGeom prst="rect">
            <a:avLst/>
          </a:prstGeom>
        </p:spPr>
      </p:pic>
      <p:sp>
        <p:nvSpPr>
          <p:cNvPr id="8" name="TextBox 7"/>
          <p:cNvSpPr txBox="1"/>
          <p:nvPr/>
        </p:nvSpPr>
        <p:spPr>
          <a:xfrm>
            <a:off x="3783333" y="3347756"/>
            <a:ext cx="986873" cy="461665"/>
          </a:xfrm>
          <a:prstGeom prst="rect">
            <a:avLst/>
          </a:prstGeom>
          <a:noFill/>
        </p:spPr>
        <p:txBody>
          <a:bodyPr wrap="none" rtlCol="0">
            <a:spAutoFit/>
          </a:bodyPr>
          <a:lstStyle/>
          <a:p>
            <a:r>
              <a:rPr lang="en-US" sz="2400" b="1" dirty="0" err="1" smtClean="0">
                <a:solidFill>
                  <a:schemeClr val="bg1"/>
                </a:solidFill>
              </a:rPr>
              <a:t>Unzen</a:t>
            </a:r>
            <a:endParaRPr lang="en-US" sz="2400" b="1" dirty="0">
              <a:solidFill>
                <a:schemeClr val="bg1"/>
              </a:solidFill>
            </a:endParaRPr>
          </a:p>
        </p:txBody>
      </p:sp>
      <p:pic>
        <p:nvPicPr>
          <p:cNvPr id="11" name="Picture 4" descr="http://www.eoliando.it/imago/Stromboli_Ginostra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465" y="0"/>
            <a:ext cx="5461846" cy="32942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o de Teide - Volcano"/>
          <p:cNvPicPr>
            <a:picLocks noChangeAspect="1" noChangeArrowheads="1"/>
          </p:cNvPicPr>
          <p:nvPr/>
        </p:nvPicPr>
        <p:blipFill rotWithShape="1">
          <a:blip r:embed="rId4">
            <a:extLst>
              <a:ext uri="{28A0092B-C50C-407E-A947-70E740481C1C}">
                <a14:useLocalDpi xmlns:a14="http://schemas.microsoft.com/office/drawing/2010/main" val="0"/>
              </a:ext>
            </a:extLst>
          </a:blip>
          <a:srcRect l="4147" r="5089" b="16668"/>
          <a:stretch/>
        </p:blipFill>
        <p:spPr bwMode="auto">
          <a:xfrm>
            <a:off x="5971466" y="3347756"/>
            <a:ext cx="5461846" cy="35102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93632" y="0"/>
            <a:ext cx="1439240" cy="461665"/>
          </a:xfrm>
          <a:prstGeom prst="rect">
            <a:avLst/>
          </a:prstGeom>
          <a:noFill/>
        </p:spPr>
        <p:txBody>
          <a:bodyPr wrap="none" rtlCol="0">
            <a:spAutoFit/>
          </a:bodyPr>
          <a:lstStyle/>
          <a:p>
            <a:r>
              <a:rPr lang="en-US" sz="2400" b="1" dirty="0" smtClean="0">
                <a:solidFill>
                  <a:schemeClr val="bg1"/>
                </a:solidFill>
              </a:rPr>
              <a:t>Stromboli</a:t>
            </a:r>
            <a:endParaRPr lang="en-US" sz="2400" b="1" dirty="0">
              <a:solidFill>
                <a:schemeClr val="bg1"/>
              </a:solidFill>
            </a:endParaRPr>
          </a:p>
        </p:txBody>
      </p:sp>
      <p:sp>
        <p:nvSpPr>
          <p:cNvPr id="15" name="TextBox 14"/>
          <p:cNvSpPr txBox="1"/>
          <p:nvPr/>
        </p:nvSpPr>
        <p:spPr>
          <a:xfrm>
            <a:off x="6291003" y="3500156"/>
            <a:ext cx="1902124" cy="461665"/>
          </a:xfrm>
          <a:prstGeom prst="rect">
            <a:avLst/>
          </a:prstGeom>
          <a:noFill/>
        </p:spPr>
        <p:txBody>
          <a:bodyPr wrap="none" rtlCol="0">
            <a:spAutoFit/>
          </a:bodyPr>
          <a:lstStyle/>
          <a:p>
            <a:r>
              <a:rPr lang="en-US" sz="2400" b="1" dirty="0" err="1" smtClean="0">
                <a:solidFill>
                  <a:schemeClr val="bg1"/>
                </a:solidFill>
              </a:rPr>
              <a:t>Teide</a:t>
            </a:r>
            <a:r>
              <a:rPr lang="en-US" sz="2400" b="1" dirty="0" smtClean="0">
                <a:solidFill>
                  <a:schemeClr val="bg1"/>
                </a:solidFill>
              </a:rPr>
              <a:t> summit</a:t>
            </a:r>
            <a:endParaRPr lang="en-US" sz="2400" b="1" dirty="0">
              <a:solidFill>
                <a:schemeClr val="bg1"/>
              </a:solidFill>
            </a:endParaRPr>
          </a:p>
        </p:txBody>
      </p:sp>
      <p:sp>
        <p:nvSpPr>
          <p:cNvPr id="10" name="TextBox 9"/>
          <p:cNvSpPr txBox="1"/>
          <p:nvPr/>
        </p:nvSpPr>
        <p:spPr>
          <a:xfrm>
            <a:off x="270161" y="170714"/>
            <a:ext cx="4604850" cy="830997"/>
          </a:xfrm>
          <a:prstGeom prst="rect">
            <a:avLst/>
          </a:prstGeom>
          <a:noFill/>
        </p:spPr>
        <p:txBody>
          <a:bodyPr wrap="none" rtlCol="0">
            <a:spAutoFit/>
          </a:bodyPr>
          <a:lstStyle/>
          <a:p>
            <a:r>
              <a:rPr lang="en-US" sz="2400" dirty="0" smtClean="0"/>
              <a:t>Muography emulsion projects with </a:t>
            </a:r>
          </a:p>
          <a:p>
            <a:r>
              <a:rPr lang="en-US" sz="2400" dirty="0" smtClean="0"/>
              <a:t>contribution of Italian laboratories</a:t>
            </a:r>
            <a:endParaRPr lang="en-US" sz="2400" dirty="0"/>
          </a:p>
        </p:txBody>
      </p:sp>
      <p:sp>
        <p:nvSpPr>
          <p:cNvPr id="12" name="TextBox 11"/>
          <p:cNvSpPr txBox="1"/>
          <p:nvPr/>
        </p:nvSpPr>
        <p:spPr>
          <a:xfrm>
            <a:off x="0" y="1208458"/>
            <a:ext cx="5734083" cy="2031325"/>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t>Unzen</a:t>
            </a:r>
            <a:r>
              <a:rPr lang="en-US" dirty="0"/>
              <a:t> </a:t>
            </a:r>
            <a:r>
              <a:rPr lang="en-US" dirty="0" smtClean="0"/>
              <a:t>– contributed to data scanning and analysis (2011)</a:t>
            </a:r>
          </a:p>
          <a:p>
            <a:pPr marL="285750" indent="-285750">
              <a:buFont typeface="Arial" panose="020B0604020202020204" pitchFamily="34" charset="0"/>
              <a:buChar char="•"/>
            </a:pPr>
            <a:r>
              <a:rPr lang="en-US" dirty="0" smtClean="0"/>
              <a:t>Stromboli – Design, installation and data analysis (2012)</a:t>
            </a:r>
          </a:p>
          <a:p>
            <a:pPr marL="285750" indent="-285750">
              <a:buFont typeface="Arial" panose="020B0604020202020204" pitchFamily="34" charset="0"/>
              <a:buChar char="•"/>
            </a:pPr>
            <a:r>
              <a:rPr lang="en-US" dirty="0" smtClean="0"/>
              <a:t>Teide – exposure is completed, scanning is started (2013)</a:t>
            </a:r>
          </a:p>
          <a:p>
            <a:pPr marL="285750" indent="-285750">
              <a:buFont typeface="Arial" panose="020B0604020202020204" pitchFamily="34" charset="0"/>
              <a:buChar char="•"/>
            </a:pPr>
            <a:r>
              <a:rPr lang="en-US" dirty="0" smtClean="0"/>
              <a:t>La Palma – modules design, installation, analysis started (2014)</a:t>
            </a:r>
            <a:endParaRPr lang="en-US" dirty="0"/>
          </a:p>
        </p:txBody>
      </p:sp>
    </p:spTree>
    <p:extLst>
      <p:ext uri="{BB962C8B-B14F-4D97-AF65-F5344CB8AC3E}">
        <p14:creationId xmlns:p14="http://schemas.microsoft.com/office/powerpoint/2010/main" val="2240012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7B1761-AE1D-4E57-BBF9-596BA43ABDCF}"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5</a:t>
            </a:fld>
            <a:endParaRPr lang="en-US"/>
          </a:p>
        </p:txBody>
      </p:sp>
      <p:pic>
        <p:nvPicPr>
          <p:cNvPr id="7" name="Picture 6"/>
          <p:cNvPicPr>
            <a:picLocks noChangeAspect="1"/>
          </p:cNvPicPr>
          <p:nvPr/>
        </p:nvPicPr>
        <p:blipFill>
          <a:blip r:embed="rId2" cstate="print"/>
          <a:stretch>
            <a:fillRect/>
          </a:stretch>
        </p:blipFill>
        <p:spPr>
          <a:xfrm>
            <a:off x="710417" y="1154219"/>
            <a:ext cx="5344390" cy="2869301"/>
          </a:xfrm>
          <a:prstGeom prst="rect">
            <a:avLst/>
          </a:prstGeom>
        </p:spPr>
      </p:pic>
      <p:sp>
        <p:nvSpPr>
          <p:cNvPr id="8" name="TextBox 7"/>
          <p:cNvSpPr txBox="1"/>
          <p:nvPr/>
        </p:nvSpPr>
        <p:spPr>
          <a:xfrm>
            <a:off x="4754212" y="1601483"/>
            <a:ext cx="1411477" cy="461665"/>
          </a:xfrm>
          <a:prstGeom prst="rect">
            <a:avLst/>
          </a:prstGeom>
          <a:solidFill>
            <a:schemeClr val="bg1"/>
          </a:solidFill>
        </p:spPr>
        <p:txBody>
          <a:bodyPr wrap="none" rtlCol="0">
            <a:spAutoFit/>
          </a:bodyPr>
          <a:lstStyle/>
          <a:p>
            <a:r>
              <a:rPr lang="en-US" sz="2400" dirty="0" smtClean="0"/>
              <a:t>Telescope</a:t>
            </a:r>
            <a:endParaRPr lang="en-US" sz="2400" dirty="0"/>
          </a:p>
        </p:txBody>
      </p:sp>
      <p:sp>
        <p:nvSpPr>
          <p:cNvPr id="9" name="Block Arc 8"/>
          <p:cNvSpPr/>
          <p:nvPr/>
        </p:nvSpPr>
        <p:spPr>
          <a:xfrm>
            <a:off x="587520" y="187817"/>
            <a:ext cx="6241604" cy="4682836"/>
          </a:xfrm>
          <a:prstGeom prst="blockArc">
            <a:avLst>
              <a:gd name="adj1" fmla="val 10800000"/>
              <a:gd name="adj2" fmla="val 21540878"/>
              <a:gd name="adj3" fmla="val 6877"/>
            </a:avLst>
          </a:prstGeom>
          <a:solidFill>
            <a:srgbClr val="00B0F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p:cNvSpPr>
            <a:spLocks noGrp="1"/>
          </p:cNvSpPr>
          <p:nvPr>
            <p:ph type="title"/>
          </p:nvPr>
        </p:nvSpPr>
        <p:spPr>
          <a:xfrm>
            <a:off x="838200" y="86833"/>
            <a:ext cx="10515600" cy="1325563"/>
          </a:xfrm>
        </p:spPr>
        <p:txBody>
          <a:bodyPr/>
          <a:lstStyle/>
          <a:p>
            <a:r>
              <a:rPr lang="en-US" dirty="0" smtClean="0"/>
              <a:t>The principle of muon </a:t>
            </a:r>
            <a:r>
              <a:rPr lang="en-US" dirty="0"/>
              <a:t>r</a:t>
            </a:r>
            <a:r>
              <a:rPr lang="en-US" dirty="0" smtClean="0"/>
              <a:t>adiography</a:t>
            </a:r>
            <a:endParaRPr lang="en-US" dirty="0"/>
          </a:p>
        </p:txBody>
      </p:sp>
      <p:sp>
        <p:nvSpPr>
          <p:cNvPr id="11" name="Date Placeholder 3"/>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B60AAD-8B41-4512-AC3C-0010290E5D13}" type="datetime1">
              <a:rPr lang="en-US" smtClean="0"/>
              <a:pPr/>
              <a:t>11/18/2014</a:t>
            </a:fld>
            <a:endParaRPr lang="en-US"/>
          </a:p>
        </p:txBody>
      </p:sp>
      <p:sp>
        <p:nvSpPr>
          <p:cNvPr id="12" name="Footer Placeholder 4"/>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Valeri Tioukov, IAVCEI 2013</a:t>
            </a:r>
            <a:endParaRPr lang="en-US" dirty="0"/>
          </a:p>
        </p:txBody>
      </p:sp>
      <p:sp>
        <p:nvSpPr>
          <p:cNvPr id="13" name="Slide Number Placeholder 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0426B-3868-4783-919D-463430091D7C}" type="slidenum">
              <a:rPr lang="en-US" smtClean="0"/>
              <a:pPr/>
              <a:t>5</a:t>
            </a:fld>
            <a:endParaRPr lang="en-US" dirty="0"/>
          </a:p>
        </p:txBody>
      </p:sp>
      <p:sp>
        <p:nvSpPr>
          <p:cNvPr id="14" name="TextBox 13"/>
          <p:cNvSpPr txBox="1"/>
          <p:nvPr/>
        </p:nvSpPr>
        <p:spPr>
          <a:xfrm>
            <a:off x="112643" y="2529235"/>
            <a:ext cx="2676278" cy="1200329"/>
          </a:xfrm>
          <a:prstGeom prst="rect">
            <a:avLst/>
          </a:prstGeom>
          <a:solidFill>
            <a:schemeClr val="bg1"/>
          </a:solidFill>
        </p:spPr>
        <p:txBody>
          <a:bodyPr wrap="square" rtlCol="0">
            <a:spAutoFit/>
          </a:bodyPr>
          <a:lstStyle/>
          <a:p>
            <a:r>
              <a:rPr lang="en-US" sz="2400" dirty="0" smtClean="0"/>
              <a:t>Nearly horizontal </a:t>
            </a:r>
          </a:p>
          <a:p>
            <a:r>
              <a:rPr lang="en-US" sz="2400" dirty="0"/>
              <a:t>a</a:t>
            </a:r>
            <a:r>
              <a:rPr lang="en-US" sz="2400" dirty="0" smtClean="0"/>
              <a:t>tmospheric muons cross the mountain</a:t>
            </a:r>
          </a:p>
        </p:txBody>
      </p:sp>
      <p:sp>
        <p:nvSpPr>
          <p:cNvPr id="15" name="TextBox 14"/>
          <p:cNvSpPr txBox="1"/>
          <p:nvPr/>
        </p:nvSpPr>
        <p:spPr>
          <a:xfrm>
            <a:off x="7096537" y="1248138"/>
            <a:ext cx="4112746"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It’s assumed that the muon flux and spectrum well known and nearly constant</a:t>
            </a:r>
          </a:p>
          <a:p>
            <a:pPr marL="285750" indent="-285750">
              <a:buFont typeface="Arial" panose="020B0604020202020204" pitchFamily="34" charset="0"/>
              <a:buChar char="•"/>
            </a:pPr>
            <a:r>
              <a:rPr lang="en-US" sz="2400" dirty="0" smtClean="0"/>
              <a:t>Assumed the precise knowledge about the mountain shape </a:t>
            </a:r>
          </a:p>
          <a:p>
            <a:pPr marL="285750" indent="-285750">
              <a:buFont typeface="Arial" panose="020B0604020202020204" pitchFamily="34" charset="0"/>
              <a:buChar char="•"/>
            </a:pPr>
            <a:r>
              <a:rPr lang="en-US" sz="2400" dirty="0" smtClean="0"/>
              <a:t>What we can obtain is the angular map of the average rock density using the muons </a:t>
            </a:r>
            <a:r>
              <a:rPr lang="en-US" sz="2400" b="1" dirty="0" smtClean="0"/>
              <a:t>absorption</a:t>
            </a:r>
            <a:r>
              <a:rPr lang="en-US" sz="2400" dirty="0" smtClean="0"/>
              <a:t> information</a:t>
            </a:r>
          </a:p>
          <a:p>
            <a:pPr marL="285750" indent="-285750">
              <a:buFont typeface="Arial" panose="020B0604020202020204" pitchFamily="34" charset="0"/>
              <a:buChar char="•"/>
            </a:pPr>
            <a:r>
              <a:rPr lang="en-US" sz="2400" dirty="0" smtClean="0"/>
              <a:t>Detector should provide precise angle for each particle passed through</a:t>
            </a:r>
            <a:endParaRPr lang="en-US" sz="2400" dirty="0"/>
          </a:p>
        </p:txBody>
      </p:sp>
      <p:sp>
        <p:nvSpPr>
          <p:cNvPr id="16" name="TextBox 15"/>
          <p:cNvSpPr txBox="1"/>
          <p:nvPr/>
        </p:nvSpPr>
        <p:spPr>
          <a:xfrm rot="10800000" flipV="1">
            <a:off x="710417" y="3848412"/>
            <a:ext cx="4795861"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The method is limited to the upper part of  the mountain above the detector</a:t>
            </a:r>
          </a:p>
          <a:p>
            <a:pPr marL="342900" indent="-342900">
              <a:buFont typeface="Arial" panose="020B0604020202020204" pitchFamily="34" charset="0"/>
              <a:buChar char="•"/>
            </a:pPr>
            <a:r>
              <a:rPr lang="en-US" sz="2000" dirty="0" smtClean="0"/>
              <a:t>Low </a:t>
            </a:r>
            <a:r>
              <a:rPr lang="en-US" sz="2000" dirty="0"/>
              <a:t>m</a:t>
            </a:r>
            <a:r>
              <a:rPr lang="en-US" sz="2000" dirty="0" smtClean="0"/>
              <a:t>uons rate do not allow to have short exposure – months is a typical time scale</a:t>
            </a:r>
          </a:p>
          <a:p>
            <a:pPr marL="342900" indent="-342900">
              <a:buFont typeface="Arial" panose="020B0604020202020204" pitchFamily="34" charset="0"/>
              <a:buChar char="•"/>
            </a:pPr>
            <a:r>
              <a:rPr lang="en-US" sz="2000" dirty="0" smtClean="0"/>
              <a:t>1 km of the rock thickness is an approximate upper limit for 1-few m</a:t>
            </a:r>
            <a:r>
              <a:rPr lang="en-US" sz="2000" baseline="30000" dirty="0" smtClean="0"/>
              <a:t>2  </a:t>
            </a:r>
            <a:r>
              <a:rPr lang="en-US" sz="2000" dirty="0" smtClean="0"/>
              <a:t>detectors with few months exposure </a:t>
            </a:r>
            <a:endParaRPr lang="en-US" sz="2000" baseline="30000" dirty="0" smtClean="0"/>
          </a:p>
          <a:p>
            <a:pPr marL="342900" indent="-342900">
              <a:buFont typeface="Arial" panose="020B0604020202020204" pitchFamily="34" charset="0"/>
              <a:buChar char="•"/>
            </a:pPr>
            <a:endParaRPr lang="en-US" sz="2000" dirty="0"/>
          </a:p>
        </p:txBody>
      </p:sp>
      <p:sp>
        <p:nvSpPr>
          <p:cNvPr id="17" name="TextBox 16"/>
          <p:cNvSpPr txBox="1"/>
          <p:nvPr/>
        </p:nvSpPr>
        <p:spPr>
          <a:xfrm>
            <a:off x="7422106" y="6172330"/>
            <a:ext cx="3899144" cy="461665"/>
          </a:xfrm>
          <a:prstGeom prst="rect">
            <a:avLst/>
          </a:prstGeom>
          <a:noFill/>
        </p:spPr>
        <p:txBody>
          <a:bodyPr wrap="none" rtlCol="0">
            <a:spAutoFit/>
          </a:bodyPr>
          <a:lstStyle/>
          <a:p>
            <a:r>
              <a:rPr lang="en-US" sz="2400" dirty="0" smtClean="0">
                <a:solidFill>
                  <a:srgbClr val="0070C0"/>
                </a:solidFill>
              </a:rPr>
              <a:t>Emulsion is a good candidate!</a:t>
            </a:r>
            <a:endParaRPr lang="en-US" sz="2400" dirty="0">
              <a:solidFill>
                <a:srgbClr val="0070C0"/>
              </a:solidFill>
            </a:endParaRPr>
          </a:p>
        </p:txBody>
      </p:sp>
    </p:spTree>
    <p:extLst>
      <p:ext uri="{BB962C8B-B14F-4D97-AF65-F5344CB8AC3E}">
        <p14:creationId xmlns:p14="http://schemas.microsoft.com/office/powerpoint/2010/main" val="768752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Motivations for the Stromboli exposure</a:t>
            </a:r>
            <a:endParaRPr lang="en-US" dirty="0"/>
          </a:p>
        </p:txBody>
      </p:sp>
      <p:sp>
        <p:nvSpPr>
          <p:cNvPr id="3" name="Content Placeholder 2"/>
          <p:cNvSpPr>
            <a:spLocks noGrp="1"/>
          </p:cNvSpPr>
          <p:nvPr>
            <p:ph idx="1"/>
          </p:nvPr>
        </p:nvSpPr>
        <p:spPr>
          <a:xfrm>
            <a:off x="838200" y="1825625"/>
            <a:ext cx="10515600" cy="3615998"/>
          </a:xfrm>
        </p:spPr>
        <p:txBody>
          <a:bodyPr>
            <a:normAutofit fontScale="85000" lnSpcReduction="10000"/>
          </a:bodyPr>
          <a:lstStyle/>
          <a:p>
            <a:r>
              <a:rPr lang="en-US" dirty="0" smtClean="0"/>
              <a:t>Stromboli is one of the most known and most active volcanoes in the world</a:t>
            </a:r>
          </a:p>
          <a:p>
            <a:r>
              <a:rPr lang="en-US" dirty="0" smtClean="0"/>
              <a:t>Great amount of monitoring equipment is installed on the volcano slopes, but the exact internal structure of the region below craters is not well understood yet</a:t>
            </a:r>
          </a:p>
          <a:p>
            <a:r>
              <a:rPr lang="en-US" dirty="0" smtClean="0"/>
              <a:t>There is a possibility that the explosion source </a:t>
            </a:r>
            <a:r>
              <a:rPr lang="en-US" dirty="0"/>
              <a:t>mechanism is representative of </a:t>
            </a:r>
            <a:r>
              <a:rPr lang="en-US" dirty="0" smtClean="0"/>
              <a:t>two cracks </a:t>
            </a:r>
            <a:r>
              <a:rPr lang="en-US" dirty="0"/>
              <a:t>dipping ∼60◦ that are located approximately </a:t>
            </a:r>
            <a:r>
              <a:rPr lang="en-US" dirty="0" smtClean="0"/>
              <a:t>220-260 m, </a:t>
            </a:r>
            <a:r>
              <a:rPr lang="en-US" dirty="0"/>
              <a:t>beneath the active craters, </a:t>
            </a:r>
            <a:r>
              <a:rPr lang="en-US" dirty="0" smtClean="0"/>
              <a:t>probably representing </a:t>
            </a:r>
            <a:r>
              <a:rPr lang="en-US" dirty="0"/>
              <a:t>parts of an echelon system of </a:t>
            </a:r>
            <a:r>
              <a:rPr lang="en-US" dirty="0" smtClean="0"/>
              <a:t>fissures</a:t>
            </a:r>
          </a:p>
          <a:p>
            <a:r>
              <a:rPr lang="en-US" dirty="0"/>
              <a:t>muon </a:t>
            </a:r>
            <a:r>
              <a:rPr lang="en-US" dirty="0" smtClean="0"/>
              <a:t>radiography can be </a:t>
            </a:r>
            <a:r>
              <a:rPr lang="en-US" dirty="0"/>
              <a:t>an independent technique for investigating </a:t>
            </a:r>
            <a:r>
              <a:rPr lang="en-US" dirty="0" smtClean="0"/>
              <a:t>the internal </a:t>
            </a:r>
            <a:r>
              <a:rPr lang="en-US" dirty="0"/>
              <a:t>structure of the cone and revealing the location </a:t>
            </a:r>
            <a:r>
              <a:rPr lang="en-US" dirty="0" smtClean="0"/>
              <a:t>and extent </a:t>
            </a:r>
            <a:r>
              <a:rPr lang="en-US" dirty="0"/>
              <a:t>of the conduits that feed the continuous </a:t>
            </a:r>
            <a:r>
              <a:rPr lang="en-US" dirty="0" smtClean="0"/>
              <a:t>explosions</a:t>
            </a:r>
          </a:p>
          <a:p>
            <a:r>
              <a:rPr lang="en-US" dirty="0" smtClean="0"/>
              <a:t>Region  under “</a:t>
            </a:r>
            <a:r>
              <a:rPr lang="en-US" dirty="0" err="1" smtClean="0"/>
              <a:t>Sciara</a:t>
            </a:r>
            <a:r>
              <a:rPr lang="en-US" dirty="0" smtClean="0"/>
              <a:t> del </a:t>
            </a:r>
            <a:r>
              <a:rPr lang="en-US" dirty="0" err="1" smtClean="0"/>
              <a:t>Fuoco</a:t>
            </a:r>
            <a:r>
              <a:rPr lang="en-US" dirty="0" smtClean="0"/>
              <a:t>” is the one of our interest</a:t>
            </a:r>
            <a:endParaRPr lang="en-US" dirty="0"/>
          </a:p>
        </p:txBody>
      </p:sp>
      <p:sp>
        <p:nvSpPr>
          <p:cNvPr id="4" name="Date Placeholder 3"/>
          <p:cNvSpPr>
            <a:spLocks noGrp="1"/>
          </p:cNvSpPr>
          <p:nvPr>
            <p:ph type="dt" sz="half" idx="10"/>
          </p:nvPr>
        </p:nvSpPr>
        <p:spPr/>
        <p:txBody>
          <a:bodyPr/>
          <a:lstStyle/>
          <a:p>
            <a:fld id="{7A98F0E0-005F-49C6-96FE-D7AA22B4EF56}"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6</a:t>
            </a:fld>
            <a:endParaRPr lang="en-US" dirty="0"/>
          </a:p>
        </p:txBody>
      </p:sp>
      <p:sp>
        <p:nvSpPr>
          <p:cNvPr id="7" name="TextBox 6"/>
          <p:cNvSpPr txBox="1"/>
          <p:nvPr/>
        </p:nvSpPr>
        <p:spPr>
          <a:xfrm>
            <a:off x="1374913" y="5575821"/>
            <a:ext cx="6294865" cy="646331"/>
          </a:xfrm>
          <a:prstGeom prst="rect">
            <a:avLst/>
          </a:prstGeom>
          <a:noFill/>
        </p:spPr>
        <p:txBody>
          <a:bodyPr wrap="none" rtlCol="0">
            <a:spAutoFit/>
          </a:bodyPr>
          <a:lstStyle/>
          <a:p>
            <a:r>
              <a:rPr lang="en-US" b="1" dirty="0"/>
              <a:t>Motivations for muon radiography of active volcanoes, </a:t>
            </a:r>
            <a:endParaRPr lang="en-US" b="1" dirty="0" smtClean="0"/>
          </a:p>
          <a:p>
            <a:r>
              <a:rPr lang="en-US" dirty="0" smtClean="0"/>
              <a:t>G</a:t>
            </a:r>
            <a:r>
              <a:rPr lang="en-US" dirty="0"/>
              <a:t>. </a:t>
            </a:r>
            <a:r>
              <a:rPr lang="en-US" dirty="0" err="1"/>
              <a:t>Macedonio</a:t>
            </a:r>
            <a:r>
              <a:rPr lang="en-US" dirty="0"/>
              <a:t> and M. Martini, </a:t>
            </a:r>
            <a:r>
              <a:rPr lang="en-US" i="1" dirty="0"/>
              <a:t>Earth Planets Space</a:t>
            </a:r>
            <a:r>
              <a:rPr lang="en-US" dirty="0"/>
              <a:t>, </a:t>
            </a:r>
            <a:r>
              <a:rPr lang="en-US" b="1" dirty="0"/>
              <a:t>61</a:t>
            </a:r>
            <a:r>
              <a:rPr lang="en-US" dirty="0"/>
              <a:t>, 1–5, </a:t>
            </a:r>
            <a:r>
              <a:rPr lang="en-US" dirty="0" smtClean="0"/>
              <a:t>2009</a:t>
            </a:r>
            <a:endParaRPr lang="en-US" dirty="0"/>
          </a:p>
        </p:txBody>
      </p:sp>
    </p:spTree>
    <p:extLst>
      <p:ext uri="{BB962C8B-B14F-4D97-AF65-F5344CB8AC3E}">
        <p14:creationId xmlns:p14="http://schemas.microsoft.com/office/powerpoint/2010/main" val="3948066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0E3614B-AF2F-462C-ADE3-1E0DDC9BC733}" type="datetime1">
              <a:rPr lang="en-US" smtClean="0"/>
              <a:t>11/18/2014</a:t>
            </a:fld>
            <a:endParaRPr lang="en-US"/>
          </a:p>
        </p:txBody>
      </p:sp>
      <p:sp>
        <p:nvSpPr>
          <p:cNvPr id="5" name="Footer Placeholder 4"/>
          <p:cNvSpPr>
            <a:spLocks noGrp="1"/>
          </p:cNvSpPr>
          <p:nvPr>
            <p:ph type="ftr" sz="quarter" idx="11"/>
          </p:nvPr>
        </p:nvSpPr>
        <p:spPr/>
        <p:txBody>
          <a:bodyPr/>
          <a:lstStyle/>
          <a:p>
            <a:r>
              <a:rPr lang="en-US" smtClean="0"/>
              <a:t>Valeri Tioukov, Muographers2014, Tokyo</a:t>
            </a:r>
            <a:endParaRPr lang="en-US"/>
          </a:p>
        </p:txBody>
      </p:sp>
      <p:sp>
        <p:nvSpPr>
          <p:cNvPr id="6" name="Slide Number Placeholder 5"/>
          <p:cNvSpPr>
            <a:spLocks noGrp="1"/>
          </p:cNvSpPr>
          <p:nvPr>
            <p:ph type="sldNum" sz="quarter" idx="12"/>
          </p:nvPr>
        </p:nvSpPr>
        <p:spPr/>
        <p:txBody>
          <a:bodyPr/>
          <a:lstStyle/>
          <a:p>
            <a:fld id="{9590426B-3868-4783-919D-463430091D7C}" type="slidenum">
              <a:rPr lang="en-US" smtClean="0"/>
              <a:t>7</a:t>
            </a:fld>
            <a:endParaRPr lang="en-US"/>
          </a:p>
        </p:txBody>
      </p:sp>
      <p:pic>
        <p:nvPicPr>
          <p:cNvPr id="1026" name="Picture 2" descr="http://vulcan.fis.uniroma3.it/gnv/stromboli/gif/fase6.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685180" cy="3428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oliando.it/imago/Stromboli_Ginostra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132" y="0"/>
            <a:ext cx="5685180" cy="34289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eteoweb.eu/wp-content/uploads/2013/01/1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8817"/>
            <a:ext cx="5668620" cy="33991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upload.wikimedia.org/wikipedia/commons/3/31/Sciara_del_fuoc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8132" y="3458817"/>
            <a:ext cx="5685180" cy="339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230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2910.JPG"/>
          <p:cNvPicPr>
            <a:picLocks noGrp="1" noChangeAspect="1"/>
          </p:cNvPicPr>
          <p:nvPr>
            <p:ph idx="1"/>
          </p:nvPr>
        </p:nvPicPr>
        <p:blipFill>
          <a:blip r:embed="rId2" cstate="print"/>
          <a:stretch>
            <a:fillRect/>
          </a:stretch>
        </p:blipFill>
        <p:spPr>
          <a:xfrm>
            <a:off x="1524000" y="0"/>
            <a:ext cx="9144000" cy="6858000"/>
          </a:xfrm>
        </p:spPr>
      </p:pic>
      <p:sp>
        <p:nvSpPr>
          <p:cNvPr id="5" name="Oval Callout 4"/>
          <p:cNvSpPr/>
          <p:nvPr/>
        </p:nvSpPr>
        <p:spPr>
          <a:xfrm>
            <a:off x="3733800" y="533400"/>
            <a:ext cx="914400" cy="612648"/>
          </a:xfrm>
          <a:prstGeom prst="wedgeEllipseCallout">
            <a:avLst>
              <a:gd name="adj1" fmla="val -200521"/>
              <a:gd name="adj2" fmla="val 6716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GPS</a:t>
            </a:r>
            <a:endParaRPr lang="it-IT" sz="2000" dirty="0">
              <a:solidFill>
                <a:schemeClr val="tx1"/>
              </a:solidFill>
            </a:endParaRPr>
          </a:p>
        </p:txBody>
      </p:sp>
      <p:sp>
        <p:nvSpPr>
          <p:cNvPr id="6" name="Oval Callout 5"/>
          <p:cNvSpPr/>
          <p:nvPr/>
        </p:nvSpPr>
        <p:spPr>
          <a:xfrm>
            <a:off x="6019800" y="609600"/>
            <a:ext cx="2133600" cy="612648"/>
          </a:xfrm>
          <a:prstGeom prst="wedgeEllipseCallout">
            <a:avLst>
              <a:gd name="adj1" fmla="val 116890"/>
              <a:gd name="adj2" fmla="val 601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Movement sensor</a:t>
            </a:r>
            <a:endParaRPr lang="it-IT" sz="2000" dirty="0">
              <a:solidFill>
                <a:schemeClr val="tx1"/>
              </a:solidFill>
            </a:endParaRPr>
          </a:p>
        </p:txBody>
      </p:sp>
      <p:sp>
        <p:nvSpPr>
          <p:cNvPr id="7" name="Oval Callout 6"/>
          <p:cNvSpPr/>
          <p:nvPr/>
        </p:nvSpPr>
        <p:spPr>
          <a:xfrm>
            <a:off x="3200400" y="1828800"/>
            <a:ext cx="914400" cy="612648"/>
          </a:xfrm>
          <a:prstGeom prst="wedgeEllipseCallout">
            <a:avLst>
              <a:gd name="adj1" fmla="val -91146"/>
              <a:gd name="adj2" fmla="val 14412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1B</a:t>
            </a:r>
            <a:endParaRPr lang="it-IT" sz="2000" dirty="0">
              <a:solidFill>
                <a:schemeClr val="tx1"/>
              </a:solidFill>
            </a:endParaRPr>
          </a:p>
        </p:txBody>
      </p:sp>
      <p:sp>
        <p:nvSpPr>
          <p:cNvPr id="8" name="Oval Callout 7"/>
          <p:cNvSpPr/>
          <p:nvPr/>
        </p:nvSpPr>
        <p:spPr>
          <a:xfrm>
            <a:off x="5410200" y="1752600"/>
            <a:ext cx="914400" cy="612648"/>
          </a:xfrm>
          <a:prstGeom prst="wedgeEllipseCallout">
            <a:avLst>
              <a:gd name="adj1" fmla="val -91146"/>
              <a:gd name="adj2" fmla="val 14412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2B</a:t>
            </a:r>
            <a:endParaRPr lang="it-IT" sz="2000" dirty="0">
              <a:solidFill>
                <a:schemeClr val="tx1"/>
              </a:solidFill>
            </a:endParaRPr>
          </a:p>
        </p:txBody>
      </p:sp>
      <p:sp>
        <p:nvSpPr>
          <p:cNvPr id="9" name="Oval Callout 8"/>
          <p:cNvSpPr/>
          <p:nvPr/>
        </p:nvSpPr>
        <p:spPr>
          <a:xfrm>
            <a:off x="7848600" y="1676400"/>
            <a:ext cx="914400" cy="612648"/>
          </a:xfrm>
          <a:prstGeom prst="wedgeEllipseCallout">
            <a:avLst>
              <a:gd name="adj1" fmla="val -91146"/>
              <a:gd name="adj2" fmla="val 14412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3B</a:t>
            </a:r>
            <a:endParaRPr lang="it-IT" sz="2000" dirty="0">
              <a:solidFill>
                <a:schemeClr val="tx1"/>
              </a:solidFill>
            </a:endParaRPr>
          </a:p>
        </p:txBody>
      </p:sp>
      <p:sp>
        <p:nvSpPr>
          <p:cNvPr id="10" name="Oval Callout 9"/>
          <p:cNvSpPr/>
          <p:nvPr/>
        </p:nvSpPr>
        <p:spPr>
          <a:xfrm>
            <a:off x="9753600" y="1600200"/>
            <a:ext cx="914400" cy="612648"/>
          </a:xfrm>
          <a:prstGeom prst="wedgeEllipseCallout">
            <a:avLst>
              <a:gd name="adj1" fmla="val -91146"/>
              <a:gd name="adj2" fmla="val 14412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4B</a:t>
            </a:r>
            <a:endParaRPr lang="it-IT" sz="2000" dirty="0">
              <a:solidFill>
                <a:schemeClr val="tx1"/>
              </a:solidFill>
            </a:endParaRPr>
          </a:p>
        </p:txBody>
      </p:sp>
      <p:sp>
        <p:nvSpPr>
          <p:cNvPr id="11" name="Oval Callout 10"/>
          <p:cNvSpPr/>
          <p:nvPr/>
        </p:nvSpPr>
        <p:spPr>
          <a:xfrm>
            <a:off x="3733800" y="4267200"/>
            <a:ext cx="914400" cy="612648"/>
          </a:xfrm>
          <a:prstGeom prst="wedgeEllipseCallout">
            <a:avLst>
              <a:gd name="adj1" fmla="val -120833"/>
              <a:gd name="adj2" fmla="val -11473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5B</a:t>
            </a:r>
            <a:endParaRPr lang="it-IT" sz="2000" dirty="0">
              <a:solidFill>
                <a:schemeClr val="tx1"/>
              </a:solidFill>
            </a:endParaRPr>
          </a:p>
        </p:txBody>
      </p:sp>
      <p:sp>
        <p:nvSpPr>
          <p:cNvPr id="12" name="Oval Callout 11"/>
          <p:cNvSpPr/>
          <p:nvPr/>
        </p:nvSpPr>
        <p:spPr>
          <a:xfrm>
            <a:off x="9753600" y="3959352"/>
            <a:ext cx="914400" cy="612648"/>
          </a:xfrm>
          <a:prstGeom prst="wedgeEllipseCallout">
            <a:avLst>
              <a:gd name="adj1" fmla="val -120833"/>
              <a:gd name="adj2" fmla="val -11473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8B</a:t>
            </a:r>
            <a:endParaRPr lang="it-IT" sz="2000" dirty="0">
              <a:solidFill>
                <a:schemeClr val="tx1"/>
              </a:solidFill>
            </a:endParaRPr>
          </a:p>
        </p:txBody>
      </p:sp>
      <p:sp>
        <p:nvSpPr>
          <p:cNvPr id="13" name="Oval Callout 12"/>
          <p:cNvSpPr/>
          <p:nvPr/>
        </p:nvSpPr>
        <p:spPr>
          <a:xfrm>
            <a:off x="8153400" y="4114800"/>
            <a:ext cx="914400" cy="612648"/>
          </a:xfrm>
          <a:prstGeom prst="wedgeEllipseCallout">
            <a:avLst>
              <a:gd name="adj1" fmla="val -120833"/>
              <a:gd name="adj2" fmla="val -11473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7B</a:t>
            </a:r>
            <a:endParaRPr lang="it-IT" sz="2000" dirty="0">
              <a:solidFill>
                <a:schemeClr val="tx1"/>
              </a:solidFill>
            </a:endParaRPr>
          </a:p>
        </p:txBody>
      </p:sp>
      <p:sp>
        <p:nvSpPr>
          <p:cNvPr id="14" name="Oval Callout 13"/>
          <p:cNvSpPr/>
          <p:nvPr/>
        </p:nvSpPr>
        <p:spPr>
          <a:xfrm>
            <a:off x="5791200" y="4191000"/>
            <a:ext cx="914400" cy="612648"/>
          </a:xfrm>
          <a:prstGeom prst="wedgeEllipseCallout">
            <a:avLst>
              <a:gd name="adj1" fmla="val -120833"/>
              <a:gd name="adj2" fmla="val -11473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6B</a:t>
            </a:r>
            <a:endParaRPr lang="it-IT" sz="2000" dirty="0">
              <a:solidFill>
                <a:schemeClr val="tx1"/>
              </a:solidFill>
            </a:endParaRPr>
          </a:p>
        </p:txBody>
      </p:sp>
      <p:sp>
        <p:nvSpPr>
          <p:cNvPr id="15" name="Slide Number Placeholder 14"/>
          <p:cNvSpPr>
            <a:spLocks noGrp="1"/>
          </p:cNvSpPr>
          <p:nvPr>
            <p:ph type="sldNum" sz="quarter" idx="12"/>
          </p:nvPr>
        </p:nvSpPr>
        <p:spPr/>
        <p:txBody>
          <a:bodyPr/>
          <a:lstStyle/>
          <a:p>
            <a:fld id="{B6F15528-21DE-4FAA-801E-634DDDAF4B2B}" type="slidenum">
              <a:rPr lang="en-US" smtClean="0"/>
              <a:pPr/>
              <a:t>8</a:t>
            </a:fld>
            <a:endParaRPr lang="en-US"/>
          </a:p>
        </p:txBody>
      </p:sp>
      <p:sp>
        <p:nvSpPr>
          <p:cNvPr id="16" name="Footer Placeholder 15"/>
          <p:cNvSpPr>
            <a:spLocks noGrp="1"/>
          </p:cNvSpPr>
          <p:nvPr>
            <p:ph type="ftr" sz="quarter" idx="11"/>
          </p:nvPr>
        </p:nvSpPr>
        <p:spPr/>
        <p:txBody>
          <a:bodyPr/>
          <a:lstStyle/>
          <a:p>
            <a:r>
              <a:rPr lang="en-US" smtClean="0"/>
              <a:t>Valeri Tioukov, Muographers2014, Tokyo</a:t>
            </a:r>
            <a:endParaRPr lang="en-US"/>
          </a:p>
        </p:txBody>
      </p:sp>
      <p:sp>
        <p:nvSpPr>
          <p:cNvPr id="17" name="TextBox 16"/>
          <p:cNvSpPr txBox="1"/>
          <p:nvPr/>
        </p:nvSpPr>
        <p:spPr>
          <a:xfrm>
            <a:off x="2811665" y="5986851"/>
            <a:ext cx="6804042" cy="461665"/>
          </a:xfrm>
          <a:prstGeom prst="rect">
            <a:avLst/>
          </a:prstGeom>
          <a:noFill/>
        </p:spPr>
        <p:txBody>
          <a:bodyPr wrap="none" rtlCol="0">
            <a:spAutoFit/>
          </a:bodyPr>
          <a:lstStyle/>
          <a:p>
            <a:r>
              <a:rPr lang="en-US" sz="2400" dirty="0" smtClean="0">
                <a:solidFill>
                  <a:schemeClr val="bg1"/>
                </a:solidFill>
              </a:rPr>
              <a:t>The overall dimension is about 70 x 350 cm,  250 kg  </a:t>
            </a:r>
            <a:endParaRPr lang="en-US" sz="2400" dirty="0">
              <a:solidFill>
                <a:schemeClr val="bg1"/>
              </a:solidFill>
            </a:endParaRPr>
          </a:p>
        </p:txBody>
      </p:sp>
      <p:sp>
        <p:nvSpPr>
          <p:cNvPr id="2" name="Date Placeholder 1"/>
          <p:cNvSpPr>
            <a:spLocks noGrp="1"/>
          </p:cNvSpPr>
          <p:nvPr>
            <p:ph type="dt" sz="half" idx="10"/>
          </p:nvPr>
        </p:nvSpPr>
        <p:spPr/>
        <p:txBody>
          <a:bodyPr/>
          <a:lstStyle/>
          <a:p>
            <a:fld id="{7F978899-BCF2-4587-A49F-A6F69492ACDD}" type="datetime1">
              <a:rPr lang="en-US" smtClean="0"/>
              <a:t>11/18/2014</a:t>
            </a:fld>
            <a:endParaRPr lang="en-US"/>
          </a:p>
        </p:txBody>
      </p:sp>
    </p:spTree>
    <p:extLst>
      <p:ext uri="{BB962C8B-B14F-4D97-AF65-F5344CB8AC3E}">
        <p14:creationId xmlns:p14="http://schemas.microsoft.com/office/powerpoint/2010/main" val="3052737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2926.JPG"/>
          <p:cNvPicPr>
            <a:picLocks noGrp="1" noChangeAspect="1"/>
          </p:cNvPicPr>
          <p:nvPr>
            <p:ph idx="1"/>
          </p:nvPr>
        </p:nvPicPr>
        <p:blipFill>
          <a:blip r:embed="rId2" cstate="print"/>
          <a:stretch>
            <a:fillRect/>
          </a:stretch>
        </p:blipFill>
        <p:spPr>
          <a:xfrm>
            <a:off x="1524000" y="0"/>
            <a:ext cx="9144000" cy="6858000"/>
          </a:xfrm>
        </p:spPr>
      </p:pic>
      <p:sp>
        <p:nvSpPr>
          <p:cNvPr id="5" name="Title 1"/>
          <p:cNvSpPr txBox="1">
            <a:spLocks/>
          </p:cNvSpPr>
          <p:nvPr/>
        </p:nvSpPr>
        <p:spPr>
          <a:xfrm>
            <a:off x="1524000" y="0"/>
            <a:ext cx="5181600" cy="838200"/>
          </a:xfrm>
          <a:prstGeom prst="rect">
            <a:avLst/>
          </a:prstGeom>
          <a:solidFill>
            <a:schemeClr val="tx2">
              <a:lumMod val="20000"/>
              <a:lumOff val="80000"/>
              <a:alpha val="68000"/>
            </a:schemeClr>
          </a:solidFill>
          <a:ln>
            <a:noFill/>
          </a:ln>
          <a:scene3d>
            <a:camera prst="orthographicFront"/>
            <a:lightRig rig="threePt" dir="t"/>
          </a:scene3d>
          <a:sp3d>
            <a:bevelB w="165100" prst="coolSlant"/>
          </a:sp3d>
        </p:spPr>
        <p:txBody>
          <a:bodyPr vert="horz" lIns="91440" tIns="45720" rIns="91440" bIns="45720" rtlCol="0" anchor="ctr">
            <a:noAutofit/>
          </a:bodyPr>
          <a:lstStyle/>
          <a:p>
            <a:pPr lvl="0" algn="ctr">
              <a:spcBef>
                <a:spcPct val="0"/>
              </a:spcBef>
            </a:pPr>
            <a:r>
              <a:rPr lang="en-US" sz="2000" dirty="0">
                <a:latin typeface="+mj-lt"/>
                <a:ea typeface="+mj-ea"/>
                <a:cs typeface="+mj-cs"/>
              </a:rPr>
              <a:t>Emulsions extraction after 5 months exposure. The envelopes are in a good shape</a:t>
            </a:r>
            <a:endParaRPr lang="it-IT" sz="2000" dirty="0">
              <a:latin typeface="+mj-lt"/>
              <a:ea typeface="+mj-ea"/>
              <a:cs typeface="+mj-cs"/>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sp>
        <p:nvSpPr>
          <p:cNvPr id="7" name="Footer Placeholder 6"/>
          <p:cNvSpPr>
            <a:spLocks noGrp="1"/>
          </p:cNvSpPr>
          <p:nvPr>
            <p:ph type="ftr" sz="quarter" idx="11"/>
          </p:nvPr>
        </p:nvSpPr>
        <p:spPr/>
        <p:txBody>
          <a:bodyPr/>
          <a:lstStyle/>
          <a:p>
            <a:r>
              <a:rPr lang="en-US" smtClean="0"/>
              <a:t>Valeri Tioukov, Muographers2014, Tokyo</a:t>
            </a:r>
            <a:endParaRPr lang="en-US"/>
          </a:p>
        </p:txBody>
      </p:sp>
      <p:sp>
        <p:nvSpPr>
          <p:cNvPr id="2" name="Date Placeholder 1"/>
          <p:cNvSpPr>
            <a:spLocks noGrp="1"/>
          </p:cNvSpPr>
          <p:nvPr>
            <p:ph type="dt" sz="half" idx="10"/>
          </p:nvPr>
        </p:nvSpPr>
        <p:spPr/>
        <p:txBody>
          <a:bodyPr/>
          <a:lstStyle/>
          <a:p>
            <a:fld id="{10C2A601-C41D-486A-8A87-B0AFB02CDE39}" type="datetime1">
              <a:rPr lang="en-US" smtClean="0"/>
              <a:t>11/18/2014</a:t>
            </a:fld>
            <a:endParaRPr lang="en-US"/>
          </a:p>
        </p:txBody>
      </p:sp>
    </p:spTree>
    <p:extLst>
      <p:ext uri="{BB962C8B-B14F-4D97-AF65-F5344CB8AC3E}">
        <p14:creationId xmlns:p14="http://schemas.microsoft.com/office/powerpoint/2010/main" val="7782666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12518</TotalTime>
  <Words>1871</Words>
  <Application>Microsoft Office PowerPoint</Application>
  <PresentationFormat>ワイド画面</PresentationFormat>
  <Paragraphs>333</Paragraphs>
  <Slides>33</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33</vt:i4>
      </vt:variant>
    </vt:vector>
  </HeadingPairs>
  <TitlesOfParts>
    <vt:vector size="39" baseType="lpstr">
      <vt:lpstr>MS Gothic</vt:lpstr>
      <vt:lpstr>ＭＳ Ｐゴシック</vt:lpstr>
      <vt:lpstr>Arial</vt:lpstr>
      <vt:lpstr>Calibri</vt:lpstr>
      <vt:lpstr>Calibri Light</vt:lpstr>
      <vt:lpstr>Office Theme</vt:lpstr>
      <vt:lpstr>Muography with nuclear emulsions – Stromboli and other projects</vt:lpstr>
      <vt:lpstr>Emulsion laboratories in Italy</vt:lpstr>
      <vt:lpstr>The OPERA detector: 8.9 mln films with the total emulsion sensitive surface of 200000 m2</vt:lpstr>
      <vt:lpstr>PowerPoint プレゼンテーション</vt:lpstr>
      <vt:lpstr>The principle of muon radiography</vt:lpstr>
      <vt:lpstr>Motivations for the Stromboli exposure</vt:lpstr>
      <vt:lpstr>PowerPoint プレゼンテーション</vt:lpstr>
      <vt:lpstr>PowerPoint プレゼンテーション</vt:lpstr>
      <vt:lpstr>PowerPoint プレゼンテーション</vt:lpstr>
      <vt:lpstr>PowerPoint プレゼンテーション</vt:lpstr>
      <vt:lpstr>The data analysis assume the precise knowledge about the mountain shape  </vt:lpstr>
      <vt:lpstr>Above 500 m part of the island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Résumé for the Stromboli analysis</vt:lpstr>
      <vt:lpstr>PowerPoint プレゼンテーション</vt:lpstr>
      <vt:lpstr>Potential Italian contribution for future NET Muography projects</vt:lpstr>
      <vt:lpstr>PowerPoint プレゼンテーション</vt:lpstr>
      <vt:lpstr>Backup slides</vt:lpstr>
      <vt:lpstr>Example of the elevation profile</vt:lpstr>
      <vt:lpstr>PowerPoint プレゼンテーション</vt:lpstr>
      <vt:lpstr>PowerPoint プレゼンテーション</vt:lpstr>
      <vt:lpstr>PowerPoint プレゼンテーション</vt:lpstr>
      <vt:lpstr>Nuclear emulsions as a detector for muon radiography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Stromboli analysis summary</dc:title>
  <dc:creator>vt</dc:creator>
  <cp:lastModifiedBy>muon</cp:lastModifiedBy>
  <cp:revision>127</cp:revision>
  <dcterms:created xsi:type="dcterms:W3CDTF">2013-07-18T08:38:16Z</dcterms:created>
  <dcterms:modified xsi:type="dcterms:W3CDTF">2014-11-18T04:53:14Z</dcterms:modified>
</cp:coreProperties>
</file>